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249"/>
  </p:notesMasterIdLst>
  <p:handoutMasterIdLst>
    <p:handoutMasterId r:id="rId250"/>
  </p:handoutMasterIdLst>
  <p:sldIdLst>
    <p:sldId id="321" r:id="rId2"/>
    <p:sldId id="333" r:id="rId3"/>
    <p:sldId id="676" r:id="rId4"/>
    <p:sldId id="675" r:id="rId5"/>
    <p:sldId id="319" r:id="rId6"/>
    <p:sldId id="323" r:id="rId7"/>
    <p:sldId id="258" r:id="rId8"/>
    <p:sldId id="640" r:id="rId9"/>
    <p:sldId id="641" r:id="rId10"/>
    <p:sldId id="642" r:id="rId11"/>
    <p:sldId id="643" r:id="rId12"/>
    <p:sldId id="644" r:id="rId13"/>
    <p:sldId id="431" r:id="rId14"/>
    <p:sldId id="674" r:id="rId15"/>
    <p:sldId id="645" r:id="rId16"/>
    <p:sldId id="432"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46" r:id="rId31"/>
    <p:sldId id="447" r:id="rId32"/>
    <p:sldId id="448" r:id="rId33"/>
    <p:sldId id="449" r:id="rId34"/>
    <p:sldId id="450" r:id="rId35"/>
    <p:sldId id="451" r:id="rId36"/>
    <p:sldId id="452" r:id="rId37"/>
    <p:sldId id="453" r:id="rId38"/>
    <p:sldId id="454" r:id="rId39"/>
    <p:sldId id="455" r:id="rId40"/>
    <p:sldId id="456" r:id="rId41"/>
    <p:sldId id="457" r:id="rId42"/>
    <p:sldId id="458" r:id="rId43"/>
    <p:sldId id="459" r:id="rId44"/>
    <p:sldId id="460" r:id="rId45"/>
    <p:sldId id="461" r:id="rId46"/>
    <p:sldId id="462" r:id="rId47"/>
    <p:sldId id="463" r:id="rId48"/>
    <p:sldId id="464" r:id="rId49"/>
    <p:sldId id="465" r:id="rId50"/>
    <p:sldId id="673" r:id="rId51"/>
    <p:sldId id="672" r:id="rId52"/>
    <p:sldId id="466" r:id="rId53"/>
    <p:sldId id="467" r:id="rId54"/>
    <p:sldId id="468" r:id="rId55"/>
    <p:sldId id="469" r:id="rId56"/>
    <p:sldId id="470" r:id="rId57"/>
    <p:sldId id="471" r:id="rId58"/>
    <p:sldId id="472" r:id="rId59"/>
    <p:sldId id="473" r:id="rId60"/>
    <p:sldId id="474" r:id="rId61"/>
    <p:sldId id="475" r:id="rId62"/>
    <p:sldId id="476" r:id="rId63"/>
    <p:sldId id="477" r:id="rId64"/>
    <p:sldId id="478" r:id="rId65"/>
    <p:sldId id="479" r:id="rId66"/>
    <p:sldId id="480" r:id="rId67"/>
    <p:sldId id="481" r:id="rId68"/>
    <p:sldId id="482" r:id="rId69"/>
    <p:sldId id="483" r:id="rId70"/>
    <p:sldId id="484" r:id="rId71"/>
    <p:sldId id="485" r:id="rId72"/>
    <p:sldId id="486" r:id="rId73"/>
    <p:sldId id="487" r:id="rId74"/>
    <p:sldId id="488" r:id="rId75"/>
    <p:sldId id="489" r:id="rId76"/>
    <p:sldId id="490" r:id="rId77"/>
    <p:sldId id="491" r:id="rId78"/>
    <p:sldId id="492" r:id="rId79"/>
    <p:sldId id="493" r:id="rId80"/>
    <p:sldId id="494" r:id="rId81"/>
    <p:sldId id="495" r:id="rId82"/>
    <p:sldId id="496" r:id="rId83"/>
    <p:sldId id="497" r:id="rId84"/>
    <p:sldId id="498" r:id="rId85"/>
    <p:sldId id="499" r:id="rId86"/>
    <p:sldId id="500" r:id="rId87"/>
    <p:sldId id="501" r:id="rId88"/>
    <p:sldId id="502" r:id="rId89"/>
    <p:sldId id="503" r:id="rId90"/>
    <p:sldId id="504" r:id="rId91"/>
    <p:sldId id="505" r:id="rId92"/>
    <p:sldId id="506" r:id="rId93"/>
    <p:sldId id="507" r:id="rId94"/>
    <p:sldId id="509" r:id="rId95"/>
    <p:sldId id="510" r:id="rId96"/>
    <p:sldId id="511" r:id="rId97"/>
    <p:sldId id="512" r:id="rId98"/>
    <p:sldId id="513" r:id="rId99"/>
    <p:sldId id="514" r:id="rId100"/>
    <p:sldId id="516" r:id="rId101"/>
    <p:sldId id="517" r:id="rId102"/>
    <p:sldId id="515" r:id="rId103"/>
    <p:sldId id="518" r:id="rId104"/>
    <p:sldId id="519" r:id="rId105"/>
    <p:sldId id="520" r:id="rId106"/>
    <p:sldId id="521" r:id="rId107"/>
    <p:sldId id="522" r:id="rId108"/>
    <p:sldId id="523" r:id="rId109"/>
    <p:sldId id="524" r:id="rId110"/>
    <p:sldId id="525" r:id="rId111"/>
    <p:sldId id="526" r:id="rId112"/>
    <p:sldId id="527" r:id="rId113"/>
    <p:sldId id="528" r:id="rId114"/>
    <p:sldId id="529" r:id="rId115"/>
    <p:sldId id="530" r:id="rId116"/>
    <p:sldId id="532" r:id="rId117"/>
    <p:sldId id="533" r:id="rId118"/>
    <p:sldId id="534" r:id="rId119"/>
    <p:sldId id="535" r:id="rId120"/>
    <p:sldId id="536" r:id="rId121"/>
    <p:sldId id="537" r:id="rId122"/>
    <p:sldId id="538" r:id="rId123"/>
    <p:sldId id="539" r:id="rId124"/>
    <p:sldId id="540" r:id="rId125"/>
    <p:sldId id="541" r:id="rId126"/>
    <p:sldId id="542" r:id="rId127"/>
    <p:sldId id="543" r:id="rId128"/>
    <p:sldId id="544" r:id="rId129"/>
    <p:sldId id="545" r:id="rId130"/>
    <p:sldId id="546" r:id="rId131"/>
    <p:sldId id="547" r:id="rId132"/>
    <p:sldId id="548" r:id="rId133"/>
    <p:sldId id="549" r:id="rId134"/>
    <p:sldId id="649" r:id="rId135"/>
    <p:sldId id="650" r:id="rId136"/>
    <p:sldId id="651" r:id="rId137"/>
    <p:sldId id="652" r:id="rId138"/>
    <p:sldId id="653" r:id="rId139"/>
    <p:sldId id="551" r:id="rId140"/>
    <p:sldId id="550" r:id="rId141"/>
    <p:sldId id="552" r:id="rId142"/>
    <p:sldId id="553" r:id="rId143"/>
    <p:sldId id="554" r:id="rId144"/>
    <p:sldId id="555" r:id="rId145"/>
    <p:sldId id="556" r:id="rId146"/>
    <p:sldId id="557" r:id="rId147"/>
    <p:sldId id="558" r:id="rId148"/>
    <p:sldId id="559" r:id="rId149"/>
    <p:sldId id="560" r:id="rId150"/>
    <p:sldId id="561" r:id="rId151"/>
    <p:sldId id="590" r:id="rId152"/>
    <p:sldId id="593" r:id="rId153"/>
    <p:sldId id="594" r:id="rId154"/>
    <p:sldId id="591" r:id="rId155"/>
    <p:sldId id="595" r:id="rId156"/>
    <p:sldId id="596" r:id="rId157"/>
    <p:sldId id="597" r:id="rId158"/>
    <p:sldId id="598" r:id="rId159"/>
    <p:sldId id="599" r:id="rId160"/>
    <p:sldId id="600" r:id="rId161"/>
    <p:sldId id="601" r:id="rId162"/>
    <p:sldId id="602" r:id="rId163"/>
    <p:sldId id="603" r:id="rId164"/>
    <p:sldId id="604" r:id="rId165"/>
    <p:sldId id="605" r:id="rId166"/>
    <p:sldId id="606" r:id="rId167"/>
    <p:sldId id="562" r:id="rId168"/>
    <p:sldId id="646" r:id="rId169"/>
    <p:sldId id="563" r:id="rId170"/>
    <p:sldId id="564" r:id="rId171"/>
    <p:sldId id="565" r:id="rId172"/>
    <p:sldId id="566" r:id="rId173"/>
    <p:sldId id="567" r:id="rId174"/>
    <p:sldId id="568" r:id="rId175"/>
    <p:sldId id="569" r:id="rId176"/>
    <p:sldId id="570" r:id="rId177"/>
    <p:sldId id="571" r:id="rId178"/>
    <p:sldId id="572" r:id="rId179"/>
    <p:sldId id="573" r:id="rId180"/>
    <p:sldId id="574" r:id="rId181"/>
    <p:sldId id="575" r:id="rId182"/>
    <p:sldId id="576" r:id="rId183"/>
    <p:sldId id="577" r:id="rId184"/>
    <p:sldId id="578" r:id="rId185"/>
    <p:sldId id="579" r:id="rId186"/>
    <p:sldId id="580" r:id="rId187"/>
    <p:sldId id="581" r:id="rId188"/>
    <p:sldId id="582" r:id="rId189"/>
    <p:sldId id="583" r:id="rId190"/>
    <p:sldId id="584" r:id="rId191"/>
    <p:sldId id="585" r:id="rId192"/>
    <p:sldId id="586" r:id="rId193"/>
    <p:sldId id="587" r:id="rId194"/>
    <p:sldId id="588" r:id="rId195"/>
    <p:sldId id="648" r:id="rId196"/>
    <p:sldId id="654" r:id="rId197"/>
    <p:sldId id="661" r:id="rId198"/>
    <p:sldId id="655" r:id="rId199"/>
    <p:sldId id="656" r:id="rId200"/>
    <p:sldId id="659" r:id="rId201"/>
    <p:sldId id="658" r:id="rId202"/>
    <p:sldId id="669" r:id="rId203"/>
    <p:sldId id="657" r:id="rId204"/>
    <p:sldId id="670" r:id="rId205"/>
    <p:sldId id="660" r:id="rId206"/>
    <p:sldId id="671" r:id="rId207"/>
    <p:sldId id="662" r:id="rId208"/>
    <p:sldId id="663" r:id="rId209"/>
    <p:sldId id="664" r:id="rId210"/>
    <p:sldId id="665" r:id="rId211"/>
    <p:sldId id="666" r:id="rId212"/>
    <p:sldId id="667" r:id="rId213"/>
    <p:sldId id="668" r:id="rId214"/>
    <p:sldId id="647" r:id="rId215"/>
    <p:sldId id="607" r:id="rId216"/>
    <p:sldId id="608" r:id="rId217"/>
    <p:sldId id="609" r:id="rId218"/>
    <p:sldId id="610" r:id="rId219"/>
    <p:sldId id="611" r:id="rId220"/>
    <p:sldId id="612" r:id="rId221"/>
    <p:sldId id="613" r:id="rId222"/>
    <p:sldId id="614" r:id="rId223"/>
    <p:sldId id="615" r:id="rId224"/>
    <p:sldId id="616" r:id="rId225"/>
    <p:sldId id="617" r:id="rId226"/>
    <p:sldId id="618" r:id="rId227"/>
    <p:sldId id="619" r:id="rId228"/>
    <p:sldId id="620" r:id="rId229"/>
    <p:sldId id="621" r:id="rId230"/>
    <p:sldId id="622" r:id="rId231"/>
    <p:sldId id="623" r:id="rId232"/>
    <p:sldId id="624" r:id="rId233"/>
    <p:sldId id="625" r:id="rId234"/>
    <p:sldId id="626" r:id="rId235"/>
    <p:sldId id="627" r:id="rId236"/>
    <p:sldId id="628" r:id="rId237"/>
    <p:sldId id="629" r:id="rId238"/>
    <p:sldId id="630" r:id="rId239"/>
    <p:sldId id="631" r:id="rId240"/>
    <p:sldId id="632" r:id="rId241"/>
    <p:sldId id="633" r:id="rId242"/>
    <p:sldId id="634" r:id="rId243"/>
    <p:sldId id="635" r:id="rId244"/>
    <p:sldId id="636" r:id="rId245"/>
    <p:sldId id="637" r:id="rId246"/>
    <p:sldId id="638" r:id="rId247"/>
    <p:sldId id="639" r:id="rId248"/>
  </p:sldIdLst>
  <p:sldSz cx="9144000" cy="6858000" type="screen4x3"/>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a:srgbClr val="FFFF00"/>
    <a:srgbClr val="FF7C80"/>
    <a:srgbClr val="66CCFF"/>
    <a:srgbClr val="FF3300"/>
    <a:srgbClr val="FF33CC"/>
    <a:srgbClr val="000000"/>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30" autoAdjust="0"/>
    <p:restoredTop sz="94660"/>
  </p:normalViewPr>
  <p:slideViewPr>
    <p:cSldViewPr>
      <p:cViewPr varScale="1">
        <p:scale>
          <a:sx n="79" d="100"/>
          <a:sy n="79" d="100"/>
        </p:scale>
        <p:origin x="1072" y="264"/>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1190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handoutMaster" Target="handoutMasters/handout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_rels/viewProps.xml.rels><?xml version="1.0" encoding="UTF-8" standalone="yes"?>
<Relationships xmlns="http://schemas.openxmlformats.org/package/2006/relationships"><Relationship Id="rId3" Type="http://schemas.openxmlformats.org/officeDocument/2006/relationships/slide" Target="slides/slide235.xml"/><Relationship Id="rId2" Type="http://schemas.openxmlformats.org/officeDocument/2006/relationships/slide" Target="slides/slide38.xml"/><Relationship Id="rId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5B369B52-4C06-52C3-270F-5E315E2B048C}"/>
              </a:ext>
            </a:extLst>
          </p:cNvPr>
          <p:cNvSpPr>
            <a:spLocks noGrp="1" noChangeArrowheads="1"/>
          </p:cNvSpPr>
          <p:nvPr>
            <p:ph type="hdr" sz="quarter"/>
          </p:nvPr>
        </p:nvSpPr>
        <p:spPr bwMode="auto">
          <a:xfrm>
            <a:off x="0"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Times New Roman" panose="02020603050405020304" pitchFamily="18" charset="0"/>
              </a:defRPr>
            </a:lvl1pPr>
          </a:lstStyle>
          <a:p>
            <a:pPr>
              <a:defRPr/>
            </a:pPr>
            <a:endParaRPr lang="en-US" altLang="en-US"/>
          </a:p>
        </p:txBody>
      </p:sp>
      <p:sp>
        <p:nvSpPr>
          <p:cNvPr id="78851" name="Rectangle 3">
            <a:extLst>
              <a:ext uri="{FF2B5EF4-FFF2-40B4-BE49-F238E27FC236}">
                <a16:creationId xmlns:a16="http://schemas.microsoft.com/office/drawing/2014/main" id="{997A9218-661A-F269-8E08-9D677F29B814}"/>
              </a:ext>
            </a:extLst>
          </p:cNvPr>
          <p:cNvSpPr>
            <a:spLocks noGrp="1" noChangeArrowheads="1"/>
          </p:cNvSpPr>
          <p:nvPr>
            <p:ph type="dt" sz="quarter" idx="1"/>
          </p:nvPr>
        </p:nvSpPr>
        <p:spPr bwMode="auto">
          <a:xfrm>
            <a:off x="3851275"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Times New Roman" panose="02020603050405020304" pitchFamily="18" charset="0"/>
              </a:defRPr>
            </a:lvl1pPr>
          </a:lstStyle>
          <a:p>
            <a:pPr>
              <a:defRPr/>
            </a:pPr>
            <a:endParaRPr lang="en-US" altLang="en-US"/>
          </a:p>
        </p:txBody>
      </p:sp>
      <p:sp>
        <p:nvSpPr>
          <p:cNvPr id="78852" name="Rectangle 4">
            <a:extLst>
              <a:ext uri="{FF2B5EF4-FFF2-40B4-BE49-F238E27FC236}">
                <a16:creationId xmlns:a16="http://schemas.microsoft.com/office/drawing/2014/main" id="{97D28AC7-8C49-C7C2-EDC5-A92BB17FC3D5}"/>
              </a:ext>
            </a:extLst>
          </p:cNvPr>
          <p:cNvSpPr>
            <a:spLocks noGrp="1" noChangeArrowheads="1"/>
          </p:cNvSpPr>
          <p:nvPr>
            <p:ph type="ftr" sz="quarter" idx="2"/>
          </p:nvPr>
        </p:nvSpPr>
        <p:spPr bwMode="auto">
          <a:xfrm>
            <a:off x="0" y="9429750"/>
            <a:ext cx="2946400" cy="496888"/>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Times New Roman" panose="02020603050405020304" pitchFamily="18" charset="0"/>
              </a:defRPr>
            </a:lvl1pPr>
          </a:lstStyle>
          <a:p>
            <a:pPr>
              <a:defRPr/>
            </a:pPr>
            <a:endParaRPr lang="en-US" altLang="en-US"/>
          </a:p>
        </p:txBody>
      </p:sp>
      <p:sp>
        <p:nvSpPr>
          <p:cNvPr id="78853" name="Rectangle 5">
            <a:extLst>
              <a:ext uri="{FF2B5EF4-FFF2-40B4-BE49-F238E27FC236}">
                <a16:creationId xmlns:a16="http://schemas.microsoft.com/office/drawing/2014/main" id="{CAF1D057-AE5D-FA4A-3CBC-E499F2202E80}"/>
              </a:ext>
            </a:extLst>
          </p:cNvPr>
          <p:cNvSpPr>
            <a:spLocks noGrp="1" noChangeArrowheads="1"/>
          </p:cNvSpPr>
          <p:nvPr>
            <p:ph type="sldNum" sz="quarter" idx="3"/>
          </p:nvPr>
        </p:nvSpPr>
        <p:spPr bwMode="auto">
          <a:xfrm>
            <a:off x="3851275" y="9429750"/>
            <a:ext cx="2946400" cy="496888"/>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19EE1C39-74D9-4024-9E13-68409168BF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3BE906C-FC27-4FAA-E6CE-D18A68C6A15A}"/>
              </a:ext>
            </a:extLst>
          </p:cNvPr>
          <p:cNvSpPr>
            <a:spLocks noGrp="1" noChangeArrowheads="1"/>
          </p:cNvSpPr>
          <p:nvPr>
            <p:ph type="hdr" sz="quarter"/>
          </p:nvPr>
        </p:nvSpPr>
        <p:spPr bwMode="auto">
          <a:xfrm>
            <a:off x="0"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Times New Roman" panose="02020603050405020304" pitchFamily="18" charset="0"/>
              </a:defRPr>
            </a:lvl1pPr>
          </a:lstStyle>
          <a:p>
            <a:pPr>
              <a:defRPr/>
            </a:pPr>
            <a:endParaRPr lang="en-US" altLang="en-US"/>
          </a:p>
        </p:txBody>
      </p:sp>
      <p:sp>
        <p:nvSpPr>
          <p:cNvPr id="45059" name="Rectangle 3">
            <a:extLst>
              <a:ext uri="{FF2B5EF4-FFF2-40B4-BE49-F238E27FC236}">
                <a16:creationId xmlns:a16="http://schemas.microsoft.com/office/drawing/2014/main" id="{8A3B1719-1133-83BA-7D6C-9034DF1EFA35}"/>
              </a:ext>
            </a:extLst>
          </p:cNvPr>
          <p:cNvSpPr>
            <a:spLocks noGrp="1" noChangeArrowheads="1"/>
          </p:cNvSpPr>
          <p:nvPr>
            <p:ph type="dt" idx="1"/>
          </p:nvPr>
        </p:nvSpPr>
        <p:spPr bwMode="auto">
          <a:xfrm>
            <a:off x="3851275"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Times New Roman" panose="02020603050405020304" pitchFamily="18" charset="0"/>
              </a:defRPr>
            </a:lvl1pPr>
          </a:lstStyle>
          <a:p>
            <a:pPr>
              <a:defRPr/>
            </a:pPr>
            <a:endParaRPr lang="en-US" altLang="en-US"/>
          </a:p>
        </p:txBody>
      </p:sp>
      <p:sp>
        <p:nvSpPr>
          <p:cNvPr id="3076" name="Rectangle 4">
            <a:extLst>
              <a:ext uri="{FF2B5EF4-FFF2-40B4-BE49-F238E27FC236}">
                <a16:creationId xmlns:a16="http://schemas.microsoft.com/office/drawing/2014/main" id="{8A9BF4FB-67B5-3EAB-CA6C-9BEC491BFB28}"/>
              </a:ext>
            </a:extLst>
          </p:cNvPr>
          <p:cNvSpPr>
            <a:spLocks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5061" name="Rectangle 5">
            <a:extLst>
              <a:ext uri="{FF2B5EF4-FFF2-40B4-BE49-F238E27FC236}">
                <a16:creationId xmlns:a16="http://schemas.microsoft.com/office/drawing/2014/main" id="{547066F0-3BE4-F5BD-013B-72AFF40FD633}"/>
              </a:ext>
            </a:extLst>
          </p:cNvPr>
          <p:cNvSpPr>
            <a:spLocks noGrp="1" noChangeArrowheads="1"/>
          </p:cNvSpPr>
          <p:nvPr>
            <p:ph type="body" sz="quarter" idx="3"/>
          </p:nvPr>
        </p:nvSpPr>
        <p:spPr bwMode="auto">
          <a:xfrm>
            <a:off x="906463" y="4714875"/>
            <a:ext cx="4984750" cy="4467225"/>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5062" name="Rectangle 6">
            <a:extLst>
              <a:ext uri="{FF2B5EF4-FFF2-40B4-BE49-F238E27FC236}">
                <a16:creationId xmlns:a16="http://schemas.microsoft.com/office/drawing/2014/main" id="{9E14CE41-5764-B646-428E-210BABEF1740}"/>
              </a:ext>
            </a:extLst>
          </p:cNvPr>
          <p:cNvSpPr>
            <a:spLocks noGrp="1" noChangeArrowheads="1"/>
          </p:cNvSpPr>
          <p:nvPr>
            <p:ph type="ftr" sz="quarter" idx="4"/>
          </p:nvPr>
        </p:nvSpPr>
        <p:spPr bwMode="auto">
          <a:xfrm>
            <a:off x="0" y="9429750"/>
            <a:ext cx="2946400" cy="496888"/>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Times New Roman" panose="02020603050405020304" pitchFamily="18" charset="0"/>
              </a:defRPr>
            </a:lvl1pPr>
          </a:lstStyle>
          <a:p>
            <a:pPr>
              <a:defRPr/>
            </a:pPr>
            <a:endParaRPr lang="en-US" altLang="en-US"/>
          </a:p>
        </p:txBody>
      </p:sp>
      <p:sp>
        <p:nvSpPr>
          <p:cNvPr id="45063" name="Rectangle 7">
            <a:extLst>
              <a:ext uri="{FF2B5EF4-FFF2-40B4-BE49-F238E27FC236}">
                <a16:creationId xmlns:a16="http://schemas.microsoft.com/office/drawing/2014/main" id="{1898AB69-9E43-4CC0-1E24-AB60C4436733}"/>
              </a:ext>
            </a:extLst>
          </p:cNvPr>
          <p:cNvSpPr>
            <a:spLocks noGrp="1" noChangeArrowheads="1"/>
          </p:cNvSpPr>
          <p:nvPr>
            <p:ph type="sldNum" sz="quarter" idx="5"/>
          </p:nvPr>
        </p:nvSpPr>
        <p:spPr bwMode="auto">
          <a:xfrm>
            <a:off x="3851275" y="9429750"/>
            <a:ext cx="2946400" cy="496888"/>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538993A6-50E7-4B84-9486-AA862262024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91DF7BB9-154A-E2A5-DC2A-25476096CD0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F7F32FA-80A1-461E-A190-AD8BCE9C0B6E}"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18435" name="Rectangle 2">
            <a:extLst>
              <a:ext uri="{FF2B5EF4-FFF2-40B4-BE49-F238E27FC236}">
                <a16:creationId xmlns:a16="http://schemas.microsoft.com/office/drawing/2014/main" id="{48ADE5D2-653C-CD9C-1CE5-BBE70C001251}"/>
              </a:ext>
            </a:extLst>
          </p:cNvPr>
          <p:cNvSpPr>
            <a:spLocks noChangeArrowheads="1" noTextEdit="1"/>
          </p:cNvSpPr>
          <p:nvPr>
            <p:ph type="sldImg"/>
          </p:nvPr>
        </p:nvSpPr>
        <p:spPr>
          <a:xfrm>
            <a:off x="917575" y="744538"/>
            <a:ext cx="4962525" cy="3722687"/>
          </a:xfrm>
          <a:ln/>
        </p:spPr>
      </p:sp>
      <p:sp>
        <p:nvSpPr>
          <p:cNvPr id="18436" name="Rectangle 3">
            <a:extLst>
              <a:ext uri="{FF2B5EF4-FFF2-40B4-BE49-F238E27FC236}">
                <a16:creationId xmlns:a16="http://schemas.microsoft.com/office/drawing/2014/main" id="{FBAB9D7C-E7E2-FC21-02B3-0C3747F853C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Date Placeholder 3">
            <a:extLst>
              <a:ext uri="{FF2B5EF4-FFF2-40B4-BE49-F238E27FC236}">
                <a16:creationId xmlns:a16="http://schemas.microsoft.com/office/drawing/2014/main" id="{B4E8F91D-D0ED-E9DD-B64E-3F3124EFA85D}"/>
              </a:ext>
            </a:extLst>
          </p:cNvPr>
          <p:cNvSpPr>
            <a:spLocks noGrp="1"/>
          </p:cNvSpPr>
          <p:nvPr>
            <p:ph type="dt" sz="half" idx="10"/>
          </p:nvPr>
        </p:nvSpPr>
        <p:spPr/>
        <p:txBody>
          <a:bodyPr/>
          <a:lstStyle>
            <a:lvl1pPr>
              <a:defRPr/>
            </a:lvl1pPr>
          </a:lstStyle>
          <a:p>
            <a:pPr>
              <a:defRPr/>
            </a:pPr>
            <a:fld id="{6985F85C-197F-451A-8E48-DB7852D02ACC}" type="datetime1">
              <a:rPr lang="en-US" altLang="en-US"/>
              <a:pPr>
                <a:defRPr/>
              </a:pPr>
              <a:t>2/10/2025</a:t>
            </a:fld>
            <a:endParaRPr lang="en-US" altLang="en-US"/>
          </a:p>
        </p:txBody>
      </p:sp>
      <p:sp>
        <p:nvSpPr>
          <p:cNvPr id="10" name="Footer Placeholder 4">
            <a:extLst>
              <a:ext uri="{FF2B5EF4-FFF2-40B4-BE49-F238E27FC236}">
                <a16:creationId xmlns:a16="http://schemas.microsoft.com/office/drawing/2014/main" id="{267092BD-1DCC-BD67-AB94-71E5DA09FCA1}"/>
              </a:ext>
            </a:extLst>
          </p:cNvPr>
          <p:cNvSpPr>
            <a:spLocks noGrp="1"/>
          </p:cNvSpPr>
          <p:nvPr>
            <p:ph type="ftr" sz="quarter" idx="11"/>
          </p:nvPr>
        </p:nvSpPr>
        <p:spPr/>
        <p:txBody>
          <a:bodyPr/>
          <a:lstStyle>
            <a:lvl1pPr>
              <a:defRPr/>
            </a:lvl1pPr>
          </a:lstStyle>
          <a:p>
            <a:pPr>
              <a:defRPr/>
            </a:pPr>
            <a:endParaRPr lang="en-US" altLang="en-US"/>
          </a:p>
        </p:txBody>
      </p:sp>
      <p:sp>
        <p:nvSpPr>
          <p:cNvPr id="11" name="Slide Number Placeholder 5">
            <a:extLst>
              <a:ext uri="{FF2B5EF4-FFF2-40B4-BE49-F238E27FC236}">
                <a16:creationId xmlns:a16="http://schemas.microsoft.com/office/drawing/2014/main" id="{67B4B918-50BE-8365-F3FF-B6CDC173DB7D}"/>
              </a:ext>
            </a:extLst>
          </p:cNvPr>
          <p:cNvSpPr>
            <a:spLocks noGrp="1"/>
          </p:cNvSpPr>
          <p:nvPr>
            <p:ph type="sldNum" sz="quarter" idx="12"/>
          </p:nvPr>
        </p:nvSpPr>
        <p:spPr/>
        <p:txBody>
          <a:bodyPr/>
          <a:lstStyle>
            <a:lvl1pPr>
              <a:defRPr/>
            </a:lvl1pPr>
          </a:lstStyle>
          <a:p>
            <a:pPr>
              <a:defRPr/>
            </a:pPr>
            <a:fld id="{B4951AD4-E3B2-4209-9F27-42AF89CFEC06}" type="slidenum">
              <a:rPr lang="en-US" altLang="en-US"/>
              <a:pPr>
                <a:defRPr/>
              </a:pPr>
              <a:t>‹#›</a:t>
            </a:fld>
            <a:endParaRPr lang="en-US" altLang="en-US"/>
          </a:p>
        </p:txBody>
      </p:sp>
    </p:spTree>
    <p:extLst>
      <p:ext uri="{BB962C8B-B14F-4D97-AF65-F5344CB8AC3E}">
        <p14:creationId xmlns:p14="http://schemas.microsoft.com/office/powerpoint/2010/main" val="2491205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14997-F197-44E0-809C-7E2E52801B59}"/>
              </a:ext>
            </a:extLst>
          </p:cNvPr>
          <p:cNvSpPr>
            <a:spLocks noGrp="1"/>
          </p:cNvSpPr>
          <p:nvPr>
            <p:ph type="dt" sz="half" idx="10"/>
          </p:nvPr>
        </p:nvSpPr>
        <p:spPr/>
        <p:txBody>
          <a:bodyPr/>
          <a:lstStyle>
            <a:lvl1pPr>
              <a:defRPr/>
            </a:lvl1pPr>
          </a:lstStyle>
          <a:p>
            <a:pPr>
              <a:defRPr/>
            </a:pPr>
            <a:fld id="{F888A1C6-D7A1-4524-9860-24EB19424F80}" type="datetime1">
              <a:rPr lang="en-US" altLang="en-US"/>
              <a:pPr>
                <a:defRPr/>
              </a:pPr>
              <a:t>2/10/2025</a:t>
            </a:fld>
            <a:endParaRPr lang="en-US" altLang="en-US"/>
          </a:p>
        </p:txBody>
      </p:sp>
      <p:sp>
        <p:nvSpPr>
          <p:cNvPr id="5" name="Footer Placeholder 4">
            <a:extLst>
              <a:ext uri="{FF2B5EF4-FFF2-40B4-BE49-F238E27FC236}">
                <a16:creationId xmlns:a16="http://schemas.microsoft.com/office/drawing/2014/main" id="{7AAF3EB1-0A87-E300-2430-4BD8C3DB1129}"/>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EFFBA60D-4D48-06AC-0CB5-A86544708BBD}"/>
              </a:ext>
            </a:extLst>
          </p:cNvPr>
          <p:cNvSpPr>
            <a:spLocks noGrp="1"/>
          </p:cNvSpPr>
          <p:nvPr>
            <p:ph type="sldNum" sz="quarter" idx="12"/>
          </p:nvPr>
        </p:nvSpPr>
        <p:spPr/>
        <p:txBody>
          <a:bodyPr/>
          <a:lstStyle>
            <a:lvl1pPr>
              <a:defRPr/>
            </a:lvl1pPr>
          </a:lstStyle>
          <a:p>
            <a:pPr>
              <a:defRPr/>
            </a:pPr>
            <a:fld id="{91A3D9CA-B826-4C30-B412-04446E60B4E8}" type="slidenum">
              <a:rPr lang="en-US" altLang="en-US"/>
              <a:pPr>
                <a:defRPr/>
              </a:pPr>
              <a:t>‹#›</a:t>
            </a:fld>
            <a:endParaRPr lang="en-US" altLang="en-US"/>
          </a:p>
        </p:txBody>
      </p:sp>
    </p:spTree>
    <p:extLst>
      <p:ext uri="{BB962C8B-B14F-4D97-AF65-F5344CB8AC3E}">
        <p14:creationId xmlns:p14="http://schemas.microsoft.com/office/powerpoint/2010/main" val="595212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55D4B-59A7-C795-8449-F90B223DC969}"/>
              </a:ext>
            </a:extLst>
          </p:cNvPr>
          <p:cNvSpPr>
            <a:spLocks noGrp="1"/>
          </p:cNvSpPr>
          <p:nvPr>
            <p:ph type="dt" sz="half" idx="10"/>
          </p:nvPr>
        </p:nvSpPr>
        <p:spPr/>
        <p:txBody>
          <a:bodyPr/>
          <a:lstStyle>
            <a:lvl1pPr>
              <a:defRPr/>
            </a:lvl1pPr>
          </a:lstStyle>
          <a:p>
            <a:pPr>
              <a:defRPr/>
            </a:pPr>
            <a:fld id="{DF9346AC-D98D-4473-B71C-CF7110D62ED8}" type="datetime1">
              <a:rPr lang="en-US" altLang="en-US"/>
              <a:pPr>
                <a:defRPr/>
              </a:pPr>
              <a:t>2/10/2025</a:t>
            </a:fld>
            <a:endParaRPr lang="en-US" altLang="en-US"/>
          </a:p>
        </p:txBody>
      </p:sp>
      <p:sp>
        <p:nvSpPr>
          <p:cNvPr id="5" name="Footer Placeholder 4">
            <a:extLst>
              <a:ext uri="{FF2B5EF4-FFF2-40B4-BE49-F238E27FC236}">
                <a16:creationId xmlns:a16="http://schemas.microsoft.com/office/drawing/2014/main" id="{DB751C6E-E949-04A2-E202-397CEF7CF9B2}"/>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C82E121D-E0F1-5BEC-3AEB-EF7CC36BE5F6}"/>
              </a:ext>
            </a:extLst>
          </p:cNvPr>
          <p:cNvSpPr>
            <a:spLocks noGrp="1"/>
          </p:cNvSpPr>
          <p:nvPr>
            <p:ph type="sldNum" sz="quarter" idx="12"/>
          </p:nvPr>
        </p:nvSpPr>
        <p:spPr/>
        <p:txBody>
          <a:bodyPr/>
          <a:lstStyle>
            <a:lvl1pPr>
              <a:defRPr/>
            </a:lvl1pPr>
          </a:lstStyle>
          <a:p>
            <a:pPr>
              <a:defRPr/>
            </a:pPr>
            <a:fld id="{E491C54F-B189-4708-94CC-8FF2A6DE2FF8}" type="slidenum">
              <a:rPr lang="en-US" altLang="en-US"/>
              <a:pPr>
                <a:defRPr/>
              </a:pPr>
              <a:t>‹#›</a:t>
            </a:fld>
            <a:endParaRPr lang="en-US" altLang="en-US"/>
          </a:p>
        </p:txBody>
      </p:sp>
    </p:spTree>
    <p:extLst>
      <p:ext uri="{BB962C8B-B14F-4D97-AF65-F5344CB8AC3E}">
        <p14:creationId xmlns:p14="http://schemas.microsoft.com/office/powerpoint/2010/main" val="220884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7305F-38DC-F72B-480E-DE207BD1076C}"/>
              </a:ext>
            </a:extLst>
          </p:cNvPr>
          <p:cNvSpPr>
            <a:spLocks noGrp="1"/>
          </p:cNvSpPr>
          <p:nvPr>
            <p:ph type="dt" sz="half" idx="10"/>
          </p:nvPr>
        </p:nvSpPr>
        <p:spPr/>
        <p:txBody>
          <a:bodyPr/>
          <a:lstStyle>
            <a:lvl1pPr>
              <a:defRPr/>
            </a:lvl1pPr>
          </a:lstStyle>
          <a:p>
            <a:pPr>
              <a:defRPr/>
            </a:pPr>
            <a:fld id="{630D0F3F-594F-4BF4-8B20-B17ED8B3F477}" type="datetime1">
              <a:rPr lang="en-US" altLang="en-US"/>
              <a:pPr>
                <a:defRPr/>
              </a:pPr>
              <a:t>2/10/2025</a:t>
            </a:fld>
            <a:endParaRPr lang="en-US" altLang="en-US"/>
          </a:p>
        </p:txBody>
      </p:sp>
      <p:sp>
        <p:nvSpPr>
          <p:cNvPr id="5" name="Footer Placeholder 4">
            <a:extLst>
              <a:ext uri="{FF2B5EF4-FFF2-40B4-BE49-F238E27FC236}">
                <a16:creationId xmlns:a16="http://schemas.microsoft.com/office/drawing/2014/main" id="{14733F20-9284-6505-1841-1570BB61FF6C}"/>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781F4FEE-F584-917C-8FDB-A815CB9A0657}"/>
              </a:ext>
            </a:extLst>
          </p:cNvPr>
          <p:cNvSpPr>
            <a:spLocks noGrp="1"/>
          </p:cNvSpPr>
          <p:nvPr>
            <p:ph type="sldNum" sz="quarter" idx="12"/>
          </p:nvPr>
        </p:nvSpPr>
        <p:spPr/>
        <p:txBody>
          <a:bodyPr/>
          <a:lstStyle>
            <a:lvl1pPr>
              <a:defRPr/>
            </a:lvl1pPr>
          </a:lstStyle>
          <a:p>
            <a:pPr>
              <a:defRPr/>
            </a:pPr>
            <a:fld id="{182223C2-9324-4279-ADF6-3BF869655FC3}" type="slidenum">
              <a:rPr lang="en-US" altLang="en-US"/>
              <a:pPr>
                <a:defRPr/>
              </a:pPr>
              <a:t>‹#›</a:t>
            </a:fld>
            <a:endParaRPr lang="en-US" altLang="en-US"/>
          </a:p>
        </p:txBody>
      </p:sp>
    </p:spTree>
    <p:extLst>
      <p:ext uri="{BB962C8B-B14F-4D97-AF65-F5344CB8AC3E}">
        <p14:creationId xmlns:p14="http://schemas.microsoft.com/office/powerpoint/2010/main" val="2999238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04D5C8-F483-B31E-284F-67225E06EEC0}"/>
              </a:ext>
            </a:extLst>
          </p:cNvPr>
          <p:cNvSpPr>
            <a:spLocks noGrp="1"/>
          </p:cNvSpPr>
          <p:nvPr>
            <p:ph type="dt" sz="half" idx="10"/>
          </p:nvPr>
        </p:nvSpPr>
        <p:spPr/>
        <p:txBody>
          <a:bodyPr/>
          <a:lstStyle>
            <a:lvl1pPr>
              <a:defRPr/>
            </a:lvl1pPr>
          </a:lstStyle>
          <a:p>
            <a:pPr>
              <a:defRPr/>
            </a:pPr>
            <a:fld id="{A0254EC3-70EB-4221-BB16-377E4014A6B2}" type="datetime1">
              <a:rPr lang="en-US" altLang="en-US"/>
              <a:pPr>
                <a:defRPr/>
              </a:pPr>
              <a:t>2/10/2025</a:t>
            </a:fld>
            <a:endParaRPr lang="en-US" altLang="en-US"/>
          </a:p>
        </p:txBody>
      </p:sp>
      <p:sp>
        <p:nvSpPr>
          <p:cNvPr id="5" name="Footer Placeholder 4">
            <a:extLst>
              <a:ext uri="{FF2B5EF4-FFF2-40B4-BE49-F238E27FC236}">
                <a16:creationId xmlns:a16="http://schemas.microsoft.com/office/drawing/2014/main" id="{F0433ABF-DF47-2BF2-6680-06F7521ECB31}"/>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D7295DF0-520F-757E-9F92-AED9A994975A}"/>
              </a:ext>
            </a:extLst>
          </p:cNvPr>
          <p:cNvSpPr>
            <a:spLocks noGrp="1"/>
          </p:cNvSpPr>
          <p:nvPr>
            <p:ph type="sldNum" sz="quarter" idx="12"/>
          </p:nvPr>
        </p:nvSpPr>
        <p:spPr/>
        <p:txBody>
          <a:bodyPr/>
          <a:lstStyle>
            <a:lvl1pPr>
              <a:defRPr/>
            </a:lvl1pPr>
          </a:lstStyle>
          <a:p>
            <a:pPr>
              <a:defRPr/>
            </a:pPr>
            <a:fld id="{6469B643-6E8C-481D-B8DA-61E192B76127}" type="slidenum">
              <a:rPr lang="en-US" altLang="en-US"/>
              <a:pPr>
                <a:defRPr/>
              </a:pPr>
              <a:t>‹#›</a:t>
            </a:fld>
            <a:endParaRPr lang="en-US" altLang="en-US"/>
          </a:p>
        </p:txBody>
      </p:sp>
    </p:spTree>
    <p:extLst>
      <p:ext uri="{BB962C8B-B14F-4D97-AF65-F5344CB8AC3E}">
        <p14:creationId xmlns:p14="http://schemas.microsoft.com/office/powerpoint/2010/main" val="3510735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2AC4682-F01D-0AF3-9A7B-DB1C219CA8BF}"/>
              </a:ext>
            </a:extLst>
          </p:cNvPr>
          <p:cNvSpPr>
            <a:spLocks noGrp="1"/>
          </p:cNvSpPr>
          <p:nvPr>
            <p:ph type="dt" sz="half" idx="10"/>
          </p:nvPr>
        </p:nvSpPr>
        <p:spPr/>
        <p:txBody>
          <a:bodyPr/>
          <a:lstStyle>
            <a:lvl1pPr>
              <a:defRPr/>
            </a:lvl1pPr>
          </a:lstStyle>
          <a:p>
            <a:pPr>
              <a:defRPr/>
            </a:pPr>
            <a:fld id="{34BBA7C3-64A1-449F-840F-213B90CD62F6}" type="datetime1">
              <a:rPr lang="en-US" altLang="en-US"/>
              <a:pPr>
                <a:defRPr/>
              </a:pPr>
              <a:t>2/10/2025</a:t>
            </a:fld>
            <a:endParaRPr lang="en-US" altLang="en-US"/>
          </a:p>
        </p:txBody>
      </p:sp>
      <p:sp>
        <p:nvSpPr>
          <p:cNvPr id="6" name="Footer Placeholder 4">
            <a:extLst>
              <a:ext uri="{FF2B5EF4-FFF2-40B4-BE49-F238E27FC236}">
                <a16:creationId xmlns:a16="http://schemas.microsoft.com/office/drawing/2014/main" id="{CD9EC273-1416-C249-43DB-35A981423331}"/>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F591071F-4CE6-9750-A942-819746FEE2B0}"/>
              </a:ext>
            </a:extLst>
          </p:cNvPr>
          <p:cNvSpPr>
            <a:spLocks noGrp="1"/>
          </p:cNvSpPr>
          <p:nvPr>
            <p:ph type="sldNum" sz="quarter" idx="12"/>
          </p:nvPr>
        </p:nvSpPr>
        <p:spPr/>
        <p:txBody>
          <a:bodyPr/>
          <a:lstStyle>
            <a:lvl1pPr>
              <a:defRPr/>
            </a:lvl1pPr>
          </a:lstStyle>
          <a:p>
            <a:pPr>
              <a:defRPr/>
            </a:pPr>
            <a:fld id="{BEB6B727-C354-4E18-9A66-FB5FEE9BFE39}" type="slidenum">
              <a:rPr lang="en-US" altLang="en-US"/>
              <a:pPr>
                <a:defRPr/>
              </a:pPr>
              <a:t>‹#›</a:t>
            </a:fld>
            <a:endParaRPr lang="en-US" altLang="en-US"/>
          </a:p>
        </p:txBody>
      </p:sp>
    </p:spTree>
    <p:extLst>
      <p:ext uri="{BB962C8B-B14F-4D97-AF65-F5344CB8AC3E}">
        <p14:creationId xmlns:p14="http://schemas.microsoft.com/office/powerpoint/2010/main" val="3532636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D65BACD-0C34-6F17-82A8-C0F1CE41D258}"/>
              </a:ext>
            </a:extLst>
          </p:cNvPr>
          <p:cNvSpPr>
            <a:spLocks noGrp="1"/>
          </p:cNvSpPr>
          <p:nvPr>
            <p:ph type="dt" sz="half" idx="10"/>
          </p:nvPr>
        </p:nvSpPr>
        <p:spPr/>
        <p:txBody>
          <a:bodyPr/>
          <a:lstStyle>
            <a:lvl1pPr>
              <a:defRPr/>
            </a:lvl1pPr>
          </a:lstStyle>
          <a:p>
            <a:pPr>
              <a:defRPr/>
            </a:pPr>
            <a:fld id="{F513D8B6-6349-4F30-8E28-B41326E29100}" type="datetime1">
              <a:rPr lang="en-US" altLang="en-US"/>
              <a:pPr>
                <a:defRPr/>
              </a:pPr>
              <a:t>2/10/2025</a:t>
            </a:fld>
            <a:endParaRPr lang="en-US" altLang="en-US"/>
          </a:p>
        </p:txBody>
      </p:sp>
      <p:sp>
        <p:nvSpPr>
          <p:cNvPr id="8" name="Footer Placeholder 4">
            <a:extLst>
              <a:ext uri="{FF2B5EF4-FFF2-40B4-BE49-F238E27FC236}">
                <a16:creationId xmlns:a16="http://schemas.microsoft.com/office/drawing/2014/main" id="{DF8EB6DF-22A0-8E6B-4084-813ADCD102E5}"/>
              </a:ext>
            </a:extLst>
          </p:cNvPr>
          <p:cNvSpPr>
            <a:spLocks noGrp="1"/>
          </p:cNvSpPr>
          <p:nvPr>
            <p:ph type="ftr" sz="quarter" idx="11"/>
          </p:nvPr>
        </p:nvSpPr>
        <p:spPr/>
        <p:txBody>
          <a:bodyPr/>
          <a:lstStyle>
            <a:lvl1pPr>
              <a:defRPr/>
            </a:lvl1pPr>
          </a:lstStyle>
          <a:p>
            <a:pPr>
              <a:defRPr/>
            </a:pPr>
            <a:endParaRPr lang="en-US" altLang="en-US"/>
          </a:p>
        </p:txBody>
      </p:sp>
      <p:sp>
        <p:nvSpPr>
          <p:cNvPr id="9" name="Slide Number Placeholder 5">
            <a:extLst>
              <a:ext uri="{FF2B5EF4-FFF2-40B4-BE49-F238E27FC236}">
                <a16:creationId xmlns:a16="http://schemas.microsoft.com/office/drawing/2014/main" id="{F70BE022-FFE6-5E75-2A95-A278D7541E46}"/>
              </a:ext>
            </a:extLst>
          </p:cNvPr>
          <p:cNvSpPr>
            <a:spLocks noGrp="1"/>
          </p:cNvSpPr>
          <p:nvPr>
            <p:ph type="sldNum" sz="quarter" idx="12"/>
          </p:nvPr>
        </p:nvSpPr>
        <p:spPr/>
        <p:txBody>
          <a:bodyPr/>
          <a:lstStyle>
            <a:lvl1pPr>
              <a:defRPr/>
            </a:lvl1pPr>
          </a:lstStyle>
          <a:p>
            <a:pPr>
              <a:defRPr/>
            </a:pPr>
            <a:fld id="{A1BCBB15-0E78-4219-854B-34C84FB2858E}" type="slidenum">
              <a:rPr lang="en-US" altLang="en-US"/>
              <a:pPr>
                <a:defRPr/>
              </a:pPr>
              <a:t>‹#›</a:t>
            </a:fld>
            <a:endParaRPr lang="en-US" altLang="en-US"/>
          </a:p>
        </p:txBody>
      </p:sp>
    </p:spTree>
    <p:extLst>
      <p:ext uri="{BB962C8B-B14F-4D97-AF65-F5344CB8AC3E}">
        <p14:creationId xmlns:p14="http://schemas.microsoft.com/office/powerpoint/2010/main" val="1587744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2DB7DC0-3681-2551-AA5A-2A552C07FC87}"/>
              </a:ext>
            </a:extLst>
          </p:cNvPr>
          <p:cNvSpPr>
            <a:spLocks noGrp="1"/>
          </p:cNvSpPr>
          <p:nvPr>
            <p:ph type="dt" sz="half" idx="10"/>
          </p:nvPr>
        </p:nvSpPr>
        <p:spPr/>
        <p:txBody>
          <a:bodyPr/>
          <a:lstStyle>
            <a:lvl1pPr>
              <a:defRPr/>
            </a:lvl1pPr>
          </a:lstStyle>
          <a:p>
            <a:pPr>
              <a:defRPr/>
            </a:pPr>
            <a:fld id="{C8FE8D2C-AD85-46A0-9224-265C9937C806}" type="datetime1">
              <a:rPr lang="en-US" altLang="en-US"/>
              <a:pPr>
                <a:defRPr/>
              </a:pPr>
              <a:t>2/10/2025</a:t>
            </a:fld>
            <a:endParaRPr lang="en-US" altLang="en-US"/>
          </a:p>
        </p:txBody>
      </p:sp>
      <p:sp>
        <p:nvSpPr>
          <p:cNvPr id="4" name="Footer Placeholder 4">
            <a:extLst>
              <a:ext uri="{FF2B5EF4-FFF2-40B4-BE49-F238E27FC236}">
                <a16:creationId xmlns:a16="http://schemas.microsoft.com/office/drawing/2014/main" id="{6661B4C4-4F97-5158-5602-45525E21A704}"/>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0051FA13-87CF-DC1D-56A6-B4C6E7C279DE}"/>
              </a:ext>
            </a:extLst>
          </p:cNvPr>
          <p:cNvSpPr>
            <a:spLocks noGrp="1"/>
          </p:cNvSpPr>
          <p:nvPr>
            <p:ph type="sldNum" sz="quarter" idx="12"/>
          </p:nvPr>
        </p:nvSpPr>
        <p:spPr/>
        <p:txBody>
          <a:bodyPr/>
          <a:lstStyle>
            <a:lvl1pPr>
              <a:defRPr/>
            </a:lvl1pPr>
          </a:lstStyle>
          <a:p>
            <a:pPr>
              <a:defRPr/>
            </a:pPr>
            <a:fld id="{2FFE0303-B582-409D-9919-E173DEDB46B8}" type="slidenum">
              <a:rPr lang="en-US" altLang="en-US"/>
              <a:pPr>
                <a:defRPr/>
              </a:pPr>
              <a:t>‹#›</a:t>
            </a:fld>
            <a:endParaRPr lang="en-US" altLang="en-US"/>
          </a:p>
        </p:txBody>
      </p:sp>
    </p:spTree>
    <p:extLst>
      <p:ext uri="{BB962C8B-B14F-4D97-AF65-F5344CB8AC3E}">
        <p14:creationId xmlns:p14="http://schemas.microsoft.com/office/powerpoint/2010/main" val="2389794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7B43143-45E3-CD6E-FD13-6EEEF97B025B}"/>
              </a:ext>
            </a:extLst>
          </p:cNvPr>
          <p:cNvSpPr>
            <a:spLocks noGrp="1"/>
          </p:cNvSpPr>
          <p:nvPr>
            <p:ph type="dt" sz="half" idx="10"/>
          </p:nvPr>
        </p:nvSpPr>
        <p:spPr/>
        <p:txBody>
          <a:bodyPr/>
          <a:lstStyle>
            <a:lvl1pPr>
              <a:defRPr/>
            </a:lvl1pPr>
          </a:lstStyle>
          <a:p>
            <a:pPr>
              <a:defRPr/>
            </a:pPr>
            <a:fld id="{459F7031-3EDE-4A39-8428-CFAE90729041}" type="datetime1">
              <a:rPr lang="en-US" altLang="en-US"/>
              <a:pPr>
                <a:defRPr/>
              </a:pPr>
              <a:t>2/10/2025</a:t>
            </a:fld>
            <a:endParaRPr lang="en-US" altLang="en-US"/>
          </a:p>
        </p:txBody>
      </p:sp>
      <p:sp>
        <p:nvSpPr>
          <p:cNvPr id="3" name="Footer Placeholder 4">
            <a:extLst>
              <a:ext uri="{FF2B5EF4-FFF2-40B4-BE49-F238E27FC236}">
                <a16:creationId xmlns:a16="http://schemas.microsoft.com/office/drawing/2014/main" id="{C968A8B4-D179-9801-40F0-A8B84276CF26}"/>
              </a:ext>
            </a:extLst>
          </p:cNvPr>
          <p:cNvSpPr>
            <a:spLocks noGrp="1"/>
          </p:cNvSpPr>
          <p:nvPr>
            <p:ph type="ftr" sz="quarter" idx="11"/>
          </p:nvPr>
        </p:nvSpPr>
        <p:spPr/>
        <p:txBody>
          <a:bodyPr/>
          <a:lstStyle>
            <a:lvl1pPr>
              <a:defRPr/>
            </a:lvl1pPr>
          </a:lstStyle>
          <a:p>
            <a:pPr>
              <a:defRPr/>
            </a:pPr>
            <a:endParaRPr lang="en-US" altLang="en-US"/>
          </a:p>
        </p:txBody>
      </p:sp>
      <p:sp>
        <p:nvSpPr>
          <p:cNvPr id="4" name="Slide Number Placeholder 5">
            <a:extLst>
              <a:ext uri="{FF2B5EF4-FFF2-40B4-BE49-F238E27FC236}">
                <a16:creationId xmlns:a16="http://schemas.microsoft.com/office/drawing/2014/main" id="{624760B4-1F37-633A-6819-0D3555711F9B}"/>
              </a:ext>
            </a:extLst>
          </p:cNvPr>
          <p:cNvSpPr>
            <a:spLocks noGrp="1"/>
          </p:cNvSpPr>
          <p:nvPr>
            <p:ph type="sldNum" sz="quarter" idx="12"/>
          </p:nvPr>
        </p:nvSpPr>
        <p:spPr/>
        <p:txBody>
          <a:bodyPr/>
          <a:lstStyle>
            <a:lvl1pPr>
              <a:defRPr/>
            </a:lvl1pPr>
          </a:lstStyle>
          <a:p>
            <a:pPr>
              <a:defRPr/>
            </a:pPr>
            <a:fld id="{89C3F7CC-44F6-497F-A858-4E1B321801C1}" type="slidenum">
              <a:rPr lang="en-US" altLang="en-US"/>
              <a:pPr>
                <a:defRPr/>
              </a:pPr>
              <a:t>‹#›</a:t>
            </a:fld>
            <a:endParaRPr lang="en-US" altLang="en-US"/>
          </a:p>
        </p:txBody>
      </p:sp>
    </p:spTree>
    <p:extLst>
      <p:ext uri="{BB962C8B-B14F-4D97-AF65-F5344CB8AC3E}">
        <p14:creationId xmlns:p14="http://schemas.microsoft.com/office/powerpoint/2010/main" val="669293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21A47ECD-329E-835C-83B0-4D3952B6A953}"/>
              </a:ext>
            </a:extLst>
          </p:cNvPr>
          <p:cNvSpPr>
            <a:spLocks noGrp="1"/>
          </p:cNvSpPr>
          <p:nvPr>
            <p:ph type="dt" sz="half" idx="10"/>
          </p:nvPr>
        </p:nvSpPr>
        <p:spPr/>
        <p:txBody>
          <a:bodyPr/>
          <a:lstStyle>
            <a:lvl1pPr>
              <a:defRPr/>
            </a:lvl1pPr>
          </a:lstStyle>
          <a:p>
            <a:pPr>
              <a:defRPr/>
            </a:pPr>
            <a:fld id="{89FA79EC-151E-4BC9-A286-87677036B2CE}" type="datetime1">
              <a:rPr lang="en-US" altLang="en-US"/>
              <a:pPr>
                <a:defRPr/>
              </a:pPr>
              <a:t>2/10/2025</a:t>
            </a:fld>
            <a:endParaRPr lang="en-US" altLang="en-US"/>
          </a:p>
        </p:txBody>
      </p:sp>
      <p:sp>
        <p:nvSpPr>
          <p:cNvPr id="6" name="Footer Placeholder 4">
            <a:extLst>
              <a:ext uri="{FF2B5EF4-FFF2-40B4-BE49-F238E27FC236}">
                <a16:creationId xmlns:a16="http://schemas.microsoft.com/office/drawing/2014/main" id="{6E7D87AE-EB1D-EA7E-CD98-691285C8ED1E}"/>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65C26834-622B-527D-F56F-0995F6A8FD93}"/>
              </a:ext>
            </a:extLst>
          </p:cNvPr>
          <p:cNvSpPr>
            <a:spLocks noGrp="1"/>
          </p:cNvSpPr>
          <p:nvPr>
            <p:ph type="sldNum" sz="quarter" idx="12"/>
          </p:nvPr>
        </p:nvSpPr>
        <p:spPr/>
        <p:txBody>
          <a:bodyPr/>
          <a:lstStyle>
            <a:lvl1pPr>
              <a:defRPr/>
            </a:lvl1pPr>
          </a:lstStyle>
          <a:p>
            <a:pPr>
              <a:defRPr/>
            </a:pPr>
            <a:fld id="{35EF4E8A-EE6A-4142-BE84-9A39D242F15D}" type="slidenum">
              <a:rPr lang="en-US" altLang="en-US"/>
              <a:pPr>
                <a:defRPr/>
              </a:pPr>
              <a:t>‹#›</a:t>
            </a:fld>
            <a:endParaRPr lang="en-US" altLang="en-US"/>
          </a:p>
        </p:txBody>
      </p:sp>
    </p:spTree>
    <p:extLst>
      <p:ext uri="{BB962C8B-B14F-4D97-AF65-F5344CB8AC3E}">
        <p14:creationId xmlns:p14="http://schemas.microsoft.com/office/powerpoint/2010/main" val="198259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77898F5A-1D57-233B-BDF1-AD38928B0BE9}"/>
              </a:ext>
            </a:extLst>
          </p:cNvPr>
          <p:cNvSpPr>
            <a:spLocks noGrp="1"/>
          </p:cNvSpPr>
          <p:nvPr>
            <p:ph type="dt" sz="half" idx="10"/>
          </p:nvPr>
        </p:nvSpPr>
        <p:spPr/>
        <p:txBody>
          <a:bodyPr/>
          <a:lstStyle>
            <a:lvl1pPr>
              <a:defRPr/>
            </a:lvl1pPr>
          </a:lstStyle>
          <a:p>
            <a:pPr>
              <a:defRPr/>
            </a:pPr>
            <a:fld id="{AE3BB820-1EDA-4074-8A5C-0B2B6B62984D}" type="datetime1">
              <a:rPr lang="en-US" altLang="en-US"/>
              <a:pPr>
                <a:defRPr/>
              </a:pPr>
              <a:t>2/10/2025</a:t>
            </a:fld>
            <a:endParaRPr lang="en-US" altLang="en-US"/>
          </a:p>
        </p:txBody>
      </p:sp>
      <p:sp>
        <p:nvSpPr>
          <p:cNvPr id="6" name="Footer Placeholder 4">
            <a:extLst>
              <a:ext uri="{FF2B5EF4-FFF2-40B4-BE49-F238E27FC236}">
                <a16:creationId xmlns:a16="http://schemas.microsoft.com/office/drawing/2014/main" id="{FF62996F-0379-C486-3FA3-E0A5D3B2B2D5}"/>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732A04D8-258F-515E-90D9-49AACCD14759}"/>
              </a:ext>
            </a:extLst>
          </p:cNvPr>
          <p:cNvSpPr>
            <a:spLocks noGrp="1"/>
          </p:cNvSpPr>
          <p:nvPr>
            <p:ph type="sldNum" sz="quarter" idx="12"/>
          </p:nvPr>
        </p:nvSpPr>
        <p:spPr/>
        <p:txBody>
          <a:bodyPr/>
          <a:lstStyle>
            <a:lvl1pPr>
              <a:defRPr/>
            </a:lvl1pPr>
          </a:lstStyle>
          <a:p>
            <a:pPr>
              <a:defRPr/>
            </a:pPr>
            <a:fld id="{91CF647E-C1BC-46D4-A626-DEC03A92609B}" type="slidenum">
              <a:rPr lang="en-US" altLang="en-US"/>
              <a:pPr>
                <a:defRPr/>
              </a:pPr>
              <a:t>‹#›</a:t>
            </a:fld>
            <a:endParaRPr lang="en-US" altLang="en-US"/>
          </a:p>
        </p:txBody>
      </p:sp>
    </p:spTree>
    <p:extLst>
      <p:ext uri="{BB962C8B-B14F-4D97-AF65-F5344CB8AC3E}">
        <p14:creationId xmlns:p14="http://schemas.microsoft.com/office/powerpoint/2010/main" val="1462684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CBBD6E0-D64B-6A32-E8FB-059E4EB3D7C4}"/>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a:extLst>
              <a:ext uri="{FF2B5EF4-FFF2-40B4-BE49-F238E27FC236}">
                <a16:creationId xmlns:a16="http://schemas.microsoft.com/office/drawing/2014/main" id="{D22FCB34-881A-B720-A238-B973EBADDE47}"/>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72A4DBF-C7BA-32CB-3E7E-006C43FA78A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fld id="{9A2D17F6-BF39-426C-A0CD-AC4D1A124B82}" type="datetime1">
              <a:rPr lang="en-US" altLang="en-US"/>
              <a:pPr>
                <a:defRPr/>
              </a:pPr>
              <a:t>2/10/2025</a:t>
            </a:fld>
            <a:endParaRPr lang="en-US" altLang="en-US"/>
          </a:p>
        </p:txBody>
      </p:sp>
      <p:sp>
        <p:nvSpPr>
          <p:cNvPr id="5" name="Footer Placeholder 4">
            <a:extLst>
              <a:ext uri="{FF2B5EF4-FFF2-40B4-BE49-F238E27FC236}">
                <a16:creationId xmlns:a16="http://schemas.microsoft.com/office/drawing/2014/main" id="{397BD1BE-3602-7ECC-21A1-3864239F333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endParaRPr lang="en-US" altLang="en-US"/>
          </a:p>
        </p:txBody>
      </p:sp>
      <p:sp>
        <p:nvSpPr>
          <p:cNvPr id="6" name="Slide Number Placeholder 5">
            <a:extLst>
              <a:ext uri="{FF2B5EF4-FFF2-40B4-BE49-F238E27FC236}">
                <a16:creationId xmlns:a16="http://schemas.microsoft.com/office/drawing/2014/main" id="{7A4860A9-4776-204A-DC40-73708B278AF1}"/>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8C13422E-963A-4430-A218-4F7ADC27BCC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20"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cumentation.sas.com/doc/en/vdmmlcdc/8.1/ledsoptsref/p076qilh9hn5lzn17vr7x5xvxe7d.ht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a:extLst>
              <a:ext uri="{FF2B5EF4-FFF2-40B4-BE49-F238E27FC236}">
                <a16:creationId xmlns:a16="http://schemas.microsoft.com/office/drawing/2014/main" id="{4C861BE7-AF9B-8987-D16C-070A78562031}"/>
              </a:ext>
            </a:extLst>
          </p:cNvPr>
          <p:cNvSpPr>
            <a:spLocks noGrp="1" noChangeArrowheads="1"/>
          </p:cNvSpPr>
          <p:nvPr>
            <p:ph idx="1"/>
          </p:nvPr>
        </p:nvSpPr>
        <p:spPr>
          <a:xfrm>
            <a:off x="609600" y="1066800"/>
            <a:ext cx="7848600" cy="3962400"/>
          </a:xfrm>
        </p:spPr>
        <p:txBody>
          <a:bodyPr rtlCol="0">
            <a:normAutofit lnSpcReduction="10000"/>
          </a:bodyPr>
          <a:lstStyle/>
          <a:p>
            <a:pPr algn="ctr" eaLnBrk="1" fontAlgn="auto" hangingPunct="1">
              <a:spcAft>
                <a:spcPts val="0"/>
              </a:spcAft>
              <a:buFontTx/>
              <a:buNone/>
              <a:defRPr/>
            </a:pPr>
            <a:endParaRPr lang="en-US" altLang="en-US"/>
          </a:p>
          <a:p>
            <a:pPr algn="ctr" eaLnBrk="1" fontAlgn="auto" hangingPunct="1">
              <a:spcAft>
                <a:spcPts val="0"/>
              </a:spcAft>
              <a:buFontTx/>
              <a:buNone/>
              <a:defRPr/>
            </a:pPr>
            <a:endParaRPr lang="en-US" altLang="en-US"/>
          </a:p>
          <a:p>
            <a:pPr eaLnBrk="1" fontAlgn="auto" hangingPunct="1">
              <a:spcAft>
                <a:spcPts val="0"/>
              </a:spcAft>
              <a:buFontTx/>
              <a:buNone/>
              <a:defRPr/>
            </a:pPr>
            <a:endParaRPr lang="en-US" altLang="en-US" sz="4800">
              <a:solidFill>
                <a:srgbClr val="3333CC"/>
              </a:solidFill>
            </a:endParaRPr>
          </a:p>
          <a:p>
            <a:pPr algn="ctr" eaLnBrk="1" fontAlgn="auto" hangingPunct="1">
              <a:spcAft>
                <a:spcPts val="0"/>
              </a:spcAft>
              <a:buFontTx/>
              <a:buNone/>
              <a:defRPr/>
            </a:pPr>
            <a:r>
              <a:rPr lang="en-US" altLang="en-US" sz="4400" b="1">
                <a:solidFill>
                  <a:srgbClr val="FF3300"/>
                </a:solidFill>
              </a:rPr>
              <a:t>S</a:t>
            </a:r>
            <a:r>
              <a:rPr lang="en-US" altLang="en-US" sz="4400">
                <a:solidFill>
                  <a:srgbClr val="3333CC"/>
                </a:solidFill>
              </a:rPr>
              <a:t>TATISTICAL </a:t>
            </a:r>
            <a:r>
              <a:rPr lang="en-US" altLang="en-US" sz="4400" b="1">
                <a:solidFill>
                  <a:srgbClr val="FF3300"/>
                </a:solidFill>
              </a:rPr>
              <a:t>A</a:t>
            </a:r>
            <a:r>
              <a:rPr lang="en-US" altLang="en-US" sz="4400">
                <a:solidFill>
                  <a:srgbClr val="3333CC"/>
                </a:solidFill>
              </a:rPr>
              <a:t>NALYTICAL </a:t>
            </a:r>
            <a:r>
              <a:rPr lang="en-US" altLang="en-US" sz="4400" b="1">
                <a:solidFill>
                  <a:srgbClr val="FF3300"/>
                </a:solidFill>
              </a:rPr>
              <a:t>S</a:t>
            </a:r>
            <a:r>
              <a:rPr lang="en-US" altLang="en-US" sz="4400">
                <a:solidFill>
                  <a:srgbClr val="3333CC"/>
                </a:solidFill>
              </a:rPr>
              <a:t>YSTEM </a:t>
            </a:r>
          </a:p>
          <a:p>
            <a:pPr algn="ctr" eaLnBrk="1" fontAlgn="auto" hangingPunct="1">
              <a:spcAft>
                <a:spcPts val="0"/>
              </a:spcAft>
              <a:buFontTx/>
              <a:buNone/>
              <a:defRPr/>
            </a:pPr>
            <a:r>
              <a:rPr lang="en-US" altLang="en-US" sz="4400">
                <a:solidFill>
                  <a:srgbClr val="3333CC"/>
                </a:solidFill>
              </a:rPr>
              <a:t>(</a:t>
            </a:r>
            <a:r>
              <a:rPr lang="en-US" altLang="en-US" sz="4400" b="1">
                <a:solidFill>
                  <a:srgbClr val="FF3300"/>
                </a:solidFill>
              </a:rPr>
              <a:t>SAS</a:t>
            </a:r>
            <a:r>
              <a:rPr lang="en-US" altLang="en-US" sz="4400">
                <a:solidFill>
                  <a:srgbClr val="3333CC"/>
                </a:solidFill>
              </a:rPr>
              <a:t>)</a:t>
            </a:r>
          </a:p>
          <a:p>
            <a:pPr algn="ctr" eaLnBrk="1" fontAlgn="auto" hangingPunct="1">
              <a:spcAft>
                <a:spcPts val="0"/>
              </a:spcAft>
              <a:buFontTx/>
              <a:buNone/>
              <a:defRPr/>
            </a:pPr>
            <a:endParaRPr lang="en-US" altLang="en-US" sz="2000">
              <a:solidFill>
                <a:srgbClr val="3333CC"/>
              </a:solidFill>
            </a:endParaRPr>
          </a:p>
          <a:p>
            <a:pPr algn="ctr" eaLnBrk="1" fontAlgn="auto" hangingPunct="1">
              <a:spcAft>
                <a:spcPts val="0"/>
              </a:spcAft>
              <a:buFontTx/>
              <a:buNone/>
              <a:defRPr/>
            </a:pPr>
            <a:r>
              <a:rPr lang="en-US" altLang="en-US" sz="4400">
                <a:solidFill>
                  <a:srgbClr val="3333CC"/>
                </a:solidFill>
              </a:rPr>
              <a:t>Born in 1960</a:t>
            </a:r>
          </a:p>
        </p:txBody>
      </p:sp>
      <p:sp>
        <p:nvSpPr>
          <p:cNvPr id="5123" name="Slide Number Placeholder 5">
            <a:extLst>
              <a:ext uri="{FF2B5EF4-FFF2-40B4-BE49-F238E27FC236}">
                <a16:creationId xmlns:a16="http://schemas.microsoft.com/office/drawing/2014/main" id="{E2EFC0EA-65AD-D6D2-8B07-EA350AAE76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8AD08AE-F18D-4704-9C83-AC5032B41E3C}" type="slidenum">
              <a:rPr lang="en-US" altLang="en-US" smtClean="0">
                <a:solidFill>
                  <a:srgbClr val="898989"/>
                </a:solidFill>
              </a:rPr>
              <a:pPr/>
              <a:t>1</a:t>
            </a:fld>
            <a:endParaRPr lang="en-US" altLang="en-US">
              <a:solidFill>
                <a:srgbClr val="898989"/>
              </a:solidFill>
            </a:endParaRPr>
          </a:p>
        </p:txBody>
      </p:sp>
      <p:sp>
        <p:nvSpPr>
          <p:cNvPr id="3" name="Teardrop 2">
            <a:extLst>
              <a:ext uri="{FF2B5EF4-FFF2-40B4-BE49-F238E27FC236}">
                <a16:creationId xmlns:a16="http://schemas.microsoft.com/office/drawing/2014/main" id="{1BD82D1A-3AAB-9419-BD30-AB15A58864F4}"/>
              </a:ext>
            </a:extLst>
          </p:cNvPr>
          <p:cNvSpPr/>
          <p:nvPr/>
        </p:nvSpPr>
        <p:spPr>
          <a:xfrm>
            <a:off x="8153400" y="0"/>
            <a:ext cx="990600" cy="914400"/>
          </a:xfrm>
          <a:prstGeom prst="teardrop">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ardrop 3">
            <a:extLst>
              <a:ext uri="{FF2B5EF4-FFF2-40B4-BE49-F238E27FC236}">
                <a16:creationId xmlns:a16="http://schemas.microsoft.com/office/drawing/2014/main" id="{9AABC038-9981-D805-2EF2-BEF0B4B5849D}"/>
              </a:ext>
            </a:extLst>
          </p:cNvPr>
          <p:cNvSpPr/>
          <p:nvPr/>
        </p:nvSpPr>
        <p:spPr>
          <a:xfrm rot="10800000">
            <a:off x="-7172" y="5943600"/>
            <a:ext cx="990600" cy="914400"/>
          </a:xfrm>
          <a:prstGeom prst="teardrop">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1A340-DB8B-FFC6-3904-B42D3FA7BC1A}"/>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E14C03D2-DCB9-59FE-E9F5-2F2568F0FB86}"/>
              </a:ext>
            </a:extLst>
          </p:cNvPr>
          <p:cNvSpPr>
            <a:spLocks noGrp="1"/>
          </p:cNvSpPr>
          <p:nvPr>
            <p:ph type="title"/>
          </p:nvPr>
        </p:nvSpPr>
        <p:spPr/>
        <p:txBody>
          <a:bodyPr/>
          <a:lstStyle/>
          <a:p>
            <a:pPr eaLnBrk="1" hangingPunct="1"/>
            <a:r>
              <a:rPr lang="en-US" altLang="en-US" b="1" dirty="0"/>
              <a:t>First things First  - SAS Studio</a:t>
            </a:r>
          </a:p>
        </p:txBody>
      </p:sp>
      <p:sp>
        <p:nvSpPr>
          <p:cNvPr id="9220" name="Slide Number Placeholder 5">
            <a:extLst>
              <a:ext uri="{FF2B5EF4-FFF2-40B4-BE49-F238E27FC236}">
                <a16:creationId xmlns:a16="http://schemas.microsoft.com/office/drawing/2014/main" id="{766FB030-8869-10C5-5CCB-75B7EF170DD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A9C3C78-04CC-4950-8168-F225916E95CC}" type="slidenum">
              <a:rPr lang="en-US" altLang="en-US" smtClean="0">
                <a:solidFill>
                  <a:srgbClr val="898989"/>
                </a:solidFill>
              </a:rPr>
              <a:pPr/>
              <a:t>10</a:t>
            </a:fld>
            <a:endParaRPr lang="en-US" altLang="en-US">
              <a:solidFill>
                <a:srgbClr val="898989"/>
              </a:solidFill>
            </a:endParaRPr>
          </a:p>
        </p:txBody>
      </p:sp>
      <p:pic>
        <p:nvPicPr>
          <p:cNvPr id="3" name="Picture 2">
            <a:extLst>
              <a:ext uri="{FF2B5EF4-FFF2-40B4-BE49-F238E27FC236}">
                <a16:creationId xmlns:a16="http://schemas.microsoft.com/office/drawing/2014/main" id="{BA4F7C38-2E1B-38A1-98BA-08F569F60274}"/>
              </a:ext>
            </a:extLst>
          </p:cNvPr>
          <p:cNvPicPr>
            <a:picLocks noChangeAspect="1"/>
          </p:cNvPicPr>
          <p:nvPr/>
        </p:nvPicPr>
        <p:blipFill>
          <a:blip r:embed="rId2"/>
          <a:stretch>
            <a:fillRect/>
          </a:stretch>
        </p:blipFill>
        <p:spPr>
          <a:xfrm>
            <a:off x="838200" y="1676400"/>
            <a:ext cx="7200000" cy="4183690"/>
          </a:xfrm>
          <a:prstGeom prst="rect">
            <a:avLst/>
          </a:prstGeom>
        </p:spPr>
      </p:pic>
    </p:spTree>
    <p:extLst>
      <p:ext uri="{BB962C8B-B14F-4D97-AF65-F5344CB8AC3E}">
        <p14:creationId xmlns:p14="http://schemas.microsoft.com/office/powerpoint/2010/main" val="34588598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76D4ED63-E163-39B5-E3C0-C56A58DA6B21}"/>
              </a:ext>
            </a:extLst>
          </p:cNvPr>
          <p:cNvSpPr>
            <a:spLocks noGrp="1"/>
          </p:cNvSpPr>
          <p:nvPr>
            <p:ph type="title"/>
          </p:nvPr>
        </p:nvSpPr>
        <p:spPr/>
        <p:txBody>
          <a:bodyPr/>
          <a:lstStyle/>
          <a:p>
            <a:pPr eaLnBrk="1" hangingPunct="1"/>
            <a:r>
              <a:rPr lang="en-US" altLang="en-US"/>
              <a:t>Reading Raw data</a:t>
            </a:r>
          </a:p>
        </p:txBody>
      </p:sp>
      <p:sp>
        <p:nvSpPr>
          <p:cNvPr id="96259" name="Rectangle 3">
            <a:extLst>
              <a:ext uri="{FF2B5EF4-FFF2-40B4-BE49-F238E27FC236}">
                <a16:creationId xmlns:a16="http://schemas.microsoft.com/office/drawing/2014/main" id="{E4B8B579-C4A8-D5B4-C7C6-4534F841F901}"/>
              </a:ext>
            </a:extLst>
          </p:cNvPr>
          <p:cNvSpPr>
            <a:spLocks noGrp="1" noChangeArrowheads="1"/>
          </p:cNvSpPr>
          <p:nvPr>
            <p:ph idx="1"/>
          </p:nvPr>
        </p:nvSpPr>
        <p:spPr/>
        <p:txBody>
          <a:bodyPr/>
          <a:lstStyle/>
          <a:p>
            <a:pPr eaLnBrk="1" hangingPunct="1"/>
            <a:r>
              <a:rPr lang="en-US" altLang="en-US"/>
              <a:t>To read the raw data file, the DATA step must give the following instructions to the SAS System: </a:t>
            </a:r>
          </a:p>
          <a:p>
            <a:pPr lvl="1" eaLnBrk="1" hangingPunct="1"/>
            <a:endParaRPr lang="en-US" altLang="en-US"/>
          </a:p>
          <a:p>
            <a:pPr lvl="1" eaLnBrk="1" hangingPunct="1"/>
            <a:r>
              <a:rPr lang="en-US" altLang="en-US"/>
              <a:t>reference the external text file to be read </a:t>
            </a:r>
          </a:p>
          <a:p>
            <a:pPr lvl="1" eaLnBrk="1" hangingPunct="1"/>
            <a:endParaRPr lang="en-US" altLang="en-US"/>
          </a:p>
          <a:p>
            <a:pPr lvl="1" eaLnBrk="1" hangingPunct="1"/>
            <a:r>
              <a:rPr lang="en-US" altLang="en-US"/>
              <a:t>name the SAS data set </a:t>
            </a:r>
          </a:p>
          <a:p>
            <a:pPr lvl="1" eaLnBrk="1" hangingPunct="1"/>
            <a:endParaRPr lang="en-US" altLang="en-US"/>
          </a:p>
          <a:p>
            <a:pPr lvl="1" eaLnBrk="1" hangingPunct="1"/>
            <a:r>
              <a:rPr lang="en-US" altLang="en-US"/>
              <a:t>identify the external file </a:t>
            </a:r>
          </a:p>
          <a:p>
            <a:pPr lvl="1" eaLnBrk="1" hangingPunct="1"/>
            <a:endParaRPr lang="en-US" altLang="en-US"/>
          </a:p>
          <a:p>
            <a:pPr lvl="1" eaLnBrk="1" hangingPunct="1"/>
            <a:r>
              <a:rPr lang="en-US" altLang="en-US"/>
              <a:t>describe the data values to be read. </a:t>
            </a:r>
          </a:p>
          <a:p>
            <a:pPr lvl="1" eaLnBrk="1" hangingPunct="1"/>
            <a:endParaRPr lang="en-US" altLang="en-US"/>
          </a:p>
        </p:txBody>
      </p:sp>
      <p:sp>
        <p:nvSpPr>
          <p:cNvPr id="96260" name="Slide Number Placeholder 5">
            <a:extLst>
              <a:ext uri="{FF2B5EF4-FFF2-40B4-BE49-F238E27FC236}">
                <a16:creationId xmlns:a16="http://schemas.microsoft.com/office/drawing/2014/main" id="{DCFEDA98-D323-13F2-4BB7-216ACA3FCB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6B9559A-6853-4ADC-9386-CC16D5582A10}" type="slidenum">
              <a:rPr lang="en-US" altLang="en-US" smtClean="0">
                <a:solidFill>
                  <a:srgbClr val="898989"/>
                </a:solidFill>
              </a:rPr>
              <a:pPr/>
              <a:t>100</a:t>
            </a:fld>
            <a:endParaRPr lang="en-US" altLang="en-US">
              <a:solidFill>
                <a:srgbClr val="898989"/>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BC2656-53AB-E592-6871-C89E7D143AF1}"/>
              </a:ext>
            </a:extLst>
          </p:cNvPr>
          <p:cNvSpPr>
            <a:spLocks noGrp="1"/>
          </p:cNvSpPr>
          <p:nvPr>
            <p:ph type="title"/>
          </p:nvPr>
        </p:nvSpPr>
        <p:spPr/>
        <p:txBody>
          <a:bodyPr/>
          <a:lstStyle/>
          <a:p>
            <a:pPr eaLnBrk="1" hangingPunct="1"/>
            <a:r>
              <a:rPr lang="en-US" altLang="en-US"/>
              <a:t>Reading Raw data</a:t>
            </a:r>
          </a:p>
        </p:txBody>
      </p:sp>
      <p:sp>
        <p:nvSpPr>
          <p:cNvPr id="97283" name="Rectangle 3">
            <a:extLst>
              <a:ext uri="{FF2B5EF4-FFF2-40B4-BE49-F238E27FC236}">
                <a16:creationId xmlns:a16="http://schemas.microsoft.com/office/drawing/2014/main" id="{65D70AAF-BA9C-5966-4DE2-7B499EBDF154}"/>
              </a:ext>
            </a:extLst>
          </p:cNvPr>
          <p:cNvSpPr>
            <a:spLocks noGrp="1" noChangeArrowheads="1"/>
          </p:cNvSpPr>
          <p:nvPr>
            <p:ph idx="1"/>
          </p:nvPr>
        </p:nvSpPr>
        <p:spPr/>
        <p:txBody>
          <a:bodyPr/>
          <a:lstStyle/>
          <a:p>
            <a:pPr eaLnBrk="1" hangingPunct="1">
              <a:buFontTx/>
              <a:buNone/>
            </a:pPr>
            <a:r>
              <a:rPr lang="en-US" altLang="en-US"/>
              <a:t>   </a:t>
            </a:r>
          </a:p>
        </p:txBody>
      </p:sp>
      <p:sp>
        <p:nvSpPr>
          <p:cNvPr id="97284" name="Slide Number Placeholder 5">
            <a:extLst>
              <a:ext uri="{FF2B5EF4-FFF2-40B4-BE49-F238E27FC236}">
                <a16:creationId xmlns:a16="http://schemas.microsoft.com/office/drawing/2014/main" id="{C5A0E89C-715B-CB59-9B3A-F02197A49CF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BB35BD1-95BE-4409-96EC-B7C42E85AEA7}" type="slidenum">
              <a:rPr lang="en-US" altLang="en-US" smtClean="0">
                <a:solidFill>
                  <a:srgbClr val="898989"/>
                </a:solidFill>
              </a:rPr>
              <a:pPr/>
              <a:t>101</a:t>
            </a:fld>
            <a:endParaRPr lang="en-US" altLang="en-US">
              <a:solidFill>
                <a:srgbClr val="898989"/>
              </a:solidFill>
            </a:endParaRPr>
          </a:p>
        </p:txBody>
      </p:sp>
      <p:graphicFrame>
        <p:nvGraphicFramePr>
          <p:cNvPr id="286797" name="Group 77">
            <a:extLst>
              <a:ext uri="{FF2B5EF4-FFF2-40B4-BE49-F238E27FC236}">
                <a16:creationId xmlns:a16="http://schemas.microsoft.com/office/drawing/2014/main" id="{55CFD00D-EBA1-115E-C457-0B518F4292E1}"/>
              </a:ext>
            </a:extLst>
          </p:cNvPr>
          <p:cNvGraphicFramePr>
            <a:graphicFrameLocks noGrp="1"/>
          </p:cNvGraphicFramePr>
          <p:nvPr/>
        </p:nvGraphicFramePr>
        <p:xfrm>
          <a:off x="1295400" y="1819275"/>
          <a:ext cx="6019800" cy="3733804"/>
        </p:xfrm>
        <a:graphic>
          <a:graphicData uri="http://schemas.openxmlformats.org/drawingml/2006/table">
            <a:tbl>
              <a:tblPr/>
              <a:tblGrid>
                <a:gridCol w="2859405">
                  <a:extLst>
                    <a:ext uri="{9D8B030D-6E8A-4147-A177-3AD203B41FA5}">
                      <a16:colId xmlns:a16="http://schemas.microsoft.com/office/drawing/2014/main" val="20000"/>
                    </a:ext>
                  </a:extLst>
                </a:gridCol>
                <a:gridCol w="3160395">
                  <a:extLst>
                    <a:ext uri="{9D8B030D-6E8A-4147-A177-3AD203B41FA5}">
                      <a16:colId xmlns:a16="http://schemas.microsoft.com/office/drawing/2014/main" val="20001"/>
                    </a:ext>
                  </a:extLst>
                </a:gridCol>
              </a:tblGrid>
              <a:tr h="38214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SAS Statement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41990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Reference SAS data library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8000"/>
                          </a:solidFill>
                          <a:effectLst>
                            <a:outerShdw blurRad="38100" dist="38100" dir="2700000" algn="tl">
                              <a:srgbClr val="000000"/>
                            </a:outerShdw>
                          </a:effectLst>
                          <a:latin typeface="Tahoma" panose="020B0604030504040204" pitchFamily="34" charset="0"/>
                          <a:cs typeface="Arial" panose="020B0604020202020204" pitchFamily="34" charset="0"/>
                        </a:rPr>
                        <a:t>LIBNAME</a:t>
                      </a:r>
                      <a:r>
                        <a:rPr kumimoji="0" lang="en-US" altLang="en-US" sz="1600" b="1" i="0" u="none" strike="noStrike" cap="none" normalizeH="0" baseline="0">
                          <a:ln>
                            <a:noFill/>
                          </a:ln>
                          <a:solidFill>
                            <a:srgbClr val="FF7C80"/>
                          </a:solidFill>
                          <a:effectLst>
                            <a:outerShdw blurRad="38100" dist="38100" dir="2700000" algn="tl">
                              <a:srgbClr val="000000"/>
                            </a:outerShdw>
                          </a:effectLst>
                          <a:latin typeface="Tahoma" panose="020B0604030504040204" pitchFamily="34" charset="0"/>
                          <a:cs typeface="Arial" panose="020B0604020202020204" pitchFamily="34" charset="0"/>
                        </a:rPr>
                        <a:t> </a:t>
                      </a: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statement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418392">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Reference external file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8000"/>
                          </a:solidFill>
                          <a:effectLst>
                            <a:outerShdw blurRad="38100" dist="38100" dir="2700000" algn="tl">
                              <a:srgbClr val="000000"/>
                            </a:outerShdw>
                          </a:effectLst>
                          <a:latin typeface="Tahoma" panose="020B0604030504040204" pitchFamily="34" charset="0"/>
                          <a:cs typeface="Arial" panose="020B0604020202020204" pitchFamily="34" charset="0"/>
                        </a:rPr>
                        <a:t>FILENAME</a:t>
                      </a: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 statement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418392">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 SAS data 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8000"/>
                          </a:solidFill>
                          <a:effectLst>
                            <a:outerShdw blurRad="38100" dist="38100" dir="2700000" algn="tl">
                              <a:srgbClr val="000000"/>
                            </a:outerShdw>
                          </a:effectLst>
                          <a:latin typeface="Tahoma" panose="020B0604030504040204" pitchFamily="34" charset="0"/>
                          <a:cs typeface="Arial" panose="020B0604020202020204" pitchFamily="34" charset="0"/>
                        </a:rPr>
                        <a:t>DATA</a:t>
                      </a: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 statement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41990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Identify external file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8000"/>
                          </a:solidFill>
                          <a:effectLst>
                            <a:outerShdw blurRad="38100" dist="38100" dir="2700000" algn="tl">
                              <a:srgbClr val="000000"/>
                            </a:outerShdw>
                          </a:effectLst>
                          <a:latin typeface="Tahoma" panose="020B0604030504040204" pitchFamily="34" charset="0"/>
                          <a:cs typeface="Arial" panose="020B0604020202020204" pitchFamily="34" charset="0"/>
                        </a:rPr>
                        <a:t>INFILE</a:t>
                      </a: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 statement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418392">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Describe data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8000"/>
                          </a:solidFill>
                          <a:effectLst>
                            <a:outerShdw blurRad="38100" dist="38100" dir="2700000" algn="tl">
                              <a:srgbClr val="000000"/>
                            </a:outerShdw>
                          </a:effectLst>
                          <a:latin typeface="Tahoma" panose="020B0604030504040204" pitchFamily="34" charset="0"/>
                          <a:cs typeface="Arial" panose="020B0604020202020204" pitchFamily="34" charset="0"/>
                        </a:rPr>
                        <a:t>INPUT </a:t>
                      </a: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statement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r h="418392">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Execute DATA 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8000"/>
                          </a:solidFill>
                          <a:effectLst>
                            <a:outerShdw blurRad="38100" dist="38100" dir="2700000" algn="tl">
                              <a:srgbClr val="000000"/>
                            </a:outerShdw>
                          </a:effectLst>
                          <a:latin typeface="Tahoma" panose="020B0604030504040204" pitchFamily="34" charset="0"/>
                          <a:cs typeface="Arial" panose="020B0604020202020204" pitchFamily="34" charset="0"/>
                        </a:rPr>
                        <a:t>RUN </a:t>
                      </a: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statement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6"/>
                  </a:ext>
                </a:extLst>
              </a:tr>
              <a:tr h="41990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List the data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8000"/>
                          </a:solidFill>
                          <a:effectLst>
                            <a:outerShdw blurRad="38100" dist="38100" dir="2700000" algn="tl">
                              <a:srgbClr val="000000"/>
                            </a:outerShdw>
                          </a:effectLst>
                          <a:latin typeface="Tahoma" panose="020B0604030504040204" pitchFamily="34" charset="0"/>
                          <a:cs typeface="Arial" panose="020B0604020202020204" pitchFamily="34" charset="0"/>
                        </a:rPr>
                        <a:t>PROC PRINT</a:t>
                      </a: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 statement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7"/>
                  </a:ext>
                </a:extLst>
              </a:tr>
              <a:tr h="418392">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Execute final program 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dirty="0">
                          <a:ln>
                            <a:noFill/>
                          </a:ln>
                          <a:solidFill>
                            <a:srgbClr val="008000"/>
                          </a:solidFill>
                          <a:effectLst>
                            <a:outerShdw blurRad="38100" dist="38100" dir="2700000" algn="tl">
                              <a:srgbClr val="000000"/>
                            </a:outerShdw>
                          </a:effectLst>
                          <a:latin typeface="Tahoma" panose="020B0604030504040204" pitchFamily="34" charset="0"/>
                          <a:cs typeface="Arial" panose="020B0604020202020204" pitchFamily="34" charset="0"/>
                        </a:rPr>
                        <a:t>RUN</a:t>
                      </a: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 statement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D6ED9BFA-39D3-16E2-782F-B75E0A97B051}"/>
              </a:ext>
            </a:extLst>
          </p:cNvPr>
          <p:cNvSpPr>
            <a:spLocks noGrp="1"/>
          </p:cNvSpPr>
          <p:nvPr>
            <p:ph type="title"/>
          </p:nvPr>
        </p:nvSpPr>
        <p:spPr/>
        <p:txBody>
          <a:bodyPr/>
          <a:lstStyle/>
          <a:p>
            <a:pPr eaLnBrk="1" hangingPunct="1"/>
            <a:r>
              <a:rPr lang="en-US" altLang="en-US"/>
              <a:t>Reading Raw data</a:t>
            </a:r>
          </a:p>
        </p:txBody>
      </p:sp>
      <p:sp>
        <p:nvSpPr>
          <p:cNvPr id="284675" name="Rectangle 3">
            <a:extLst>
              <a:ext uri="{FF2B5EF4-FFF2-40B4-BE49-F238E27FC236}">
                <a16:creationId xmlns:a16="http://schemas.microsoft.com/office/drawing/2014/main" id="{CF693119-21E5-E5C7-DBD0-8CEE61F9021D}"/>
              </a:ext>
            </a:extLst>
          </p:cNvPr>
          <p:cNvSpPr>
            <a:spLocks noGrp="1" noChangeArrowheads="1"/>
          </p:cNvSpPr>
          <p:nvPr>
            <p:ph idx="1"/>
          </p:nvPr>
        </p:nvSpPr>
        <p:spPr>
          <a:xfrm>
            <a:off x="685800" y="1854200"/>
            <a:ext cx="7772400" cy="4495800"/>
          </a:xfrm>
        </p:spPr>
        <p:txBody>
          <a:bodyPr rtlCol="0">
            <a:normAutofit fontScale="70000" lnSpcReduction="20000"/>
          </a:bodyPr>
          <a:lstStyle/>
          <a:p>
            <a:pPr eaLnBrk="1" fontAlgn="auto" hangingPunct="1">
              <a:spcAft>
                <a:spcPts val="0"/>
              </a:spcAft>
              <a:buFontTx/>
              <a:buNone/>
              <a:defRPr/>
            </a:pPr>
            <a:r>
              <a:rPr lang="en-US" altLang="en-US">
                <a:solidFill>
                  <a:srgbClr val="008080"/>
                </a:solidFill>
                <a:latin typeface="Arial Unicode MS"/>
              </a:rPr>
              <a:t>Libname</a:t>
            </a:r>
            <a:r>
              <a:rPr lang="en-US" altLang="en-US" sz="2800"/>
              <a:t> Mylib ‘C:/Training/SAS/Examples’;</a:t>
            </a:r>
          </a:p>
          <a:p>
            <a:pPr eaLnBrk="1" fontAlgn="auto" hangingPunct="1">
              <a:spcAft>
                <a:spcPts val="0"/>
              </a:spcAft>
              <a:buFontTx/>
              <a:buNone/>
              <a:defRPr/>
            </a:pPr>
            <a:r>
              <a:rPr lang="en-US" altLang="en-US" sz="2800"/>
              <a:t>	</a:t>
            </a:r>
            <a:r>
              <a:rPr lang="en-US" altLang="en-US">
                <a:solidFill>
                  <a:srgbClr val="008080"/>
                </a:solidFill>
                <a:latin typeface="Arial Unicode MS"/>
              </a:rPr>
              <a:t>Filename</a:t>
            </a:r>
            <a:r>
              <a:rPr lang="en-US" altLang="en-US" sz="2800"/>
              <a:t> Myfile ‘C:/Training/SAS/Data.txt’;</a:t>
            </a:r>
          </a:p>
          <a:p>
            <a:pPr eaLnBrk="1" fontAlgn="auto" hangingPunct="1">
              <a:spcAft>
                <a:spcPts val="0"/>
              </a:spcAft>
              <a:buFontTx/>
              <a:buNone/>
              <a:defRPr/>
            </a:pPr>
            <a:r>
              <a:rPr lang="en-US" altLang="en-US" sz="2800"/>
              <a:t>	</a:t>
            </a:r>
            <a:r>
              <a:rPr lang="en-US" altLang="en-US">
                <a:solidFill>
                  <a:srgbClr val="008080"/>
                </a:solidFill>
                <a:latin typeface="Arial Unicode MS"/>
              </a:rPr>
              <a:t>Data</a:t>
            </a:r>
            <a:r>
              <a:rPr lang="en-US" altLang="en-US" sz="2800"/>
              <a:t> Mylib.Test1;</a:t>
            </a:r>
          </a:p>
          <a:p>
            <a:pPr eaLnBrk="1" fontAlgn="auto" hangingPunct="1">
              <a:spcAft>
                <a:spcPts val="0"/>
              </a:spcAft>
              <a:buFontTx/>
              <a:buNone/>
              <a:defRPr/>
            </a:pPr>
            <a:r>
              <a:rPr lang="en-US" altLang="en-US" sz="2800"/>
              <a:t>	    </a:t>
            </a:r>
            <a:r>
              <a:rPr lang="en-US" altLang="en-US">
                <a:solidFill>
                  <a:srgbClr val="008080"/>
                </a:solidFill>
                <a:latin typeface="Arial Unicode MS"/>
              </a:rPr>
              <a:t>Infile</a:t>
            </a:r>
            <a:r>
              <a:rPr lang="en-US" altLang="en-US" sz="2800"/>
              <a:t> Myfile;</a:t>
            </a:r>
          </a:p>
          <a:p>
            <a:pPr eaLnBrk="1" fontAlgn="auto" hangingPunct="1">
              <a:spcAft>
                <a:spcPts val="0"/>
              </a:spcAft>
              <a:buFontTx/>
              <a:buNone/>
              <a:defRPr/>
            </a:pPr>
            <a:r>
              <a:rPr lang="en-US" altLang="en-US" sz="2800"/>
              <a:t>	      </a:t>
            </a:r>
            <a:r>
              <a:rPr lang="en-US" altLang="en-US">
                <a:solidFill>
                  <a:srgbClr val="008080"/>
                </a:solidFill>
                <a:latin typeface="Arial Unicode MS"/>
              </a:rPr>
              <a:t>Informat </a:t>
            </a:r>
            <a:r>
              <a:rPr lang="en-US" altLang="en-US" sz="2800"/>
              <a:t>Dob YYMMDD10.;</a:t>
            </a:r>
          </a:p>
          <a:p>
            <a:pPr eaLnBrk="1" fontAlgn="auto" hangingPunct="1">
              <a:spcAft>
                <a:spcPts val="0"/>
              </a:spcAft>
              <a:buFontTx/>
              <a:buNone/>
              <a:defRPr/>
            </a:pPr>
            <a:r>
              <a:rPr lang="en-US" altLang="en-US" sz="2800"/>
              <a:t>	      </a:t>
            </a:r>
            <a:r>
              <a:rPr lang="en-US" altLang="en-US">
                <a:solidFill>
                  <a:srgbClr val="008080"/>
                </a:solidFill>
                <a:latin typeface="Arial Unicode MS"/>
              </a:rPr>
              <a:t>Input</a:t>
            </a:r>
            <a:r>
              <a:rPr lang="en-US" altLang="en-US" sz="2800"/>
              <a:t> Id 1-3 Name $ 5-9 Sex $ 11-11  Dob 13-20;</a:t>
            </a:r>
          </a:p>
          <a:p>
            <a:pPr eaLnBrk="1" fontAlgn="auto" hangingPunct="1">
              <a:spcAft>
                <a:spcPts val="0"/>
              </a:spcAft>
              <a:buFontTx/>
              <a:buNone/>
              <a:defRPr/>
            </a:pPr>
            <a:r>
              <a:rPr lang="en-US" altLang="en-US" sz="2800"/>
              <a:t>	       Age = (Today() – Dob) / 365;</a:t>
            </a:r>
          </a:p>
          <a:p>
            <a:pPr eaLnBrk="1" fontAlgn="auto" hangingPunct="1">
              <a:spcAft>
                <a:spcPts val="0"/>
              </a:spcAft>
              <a:buFontTx/>
              <a:buNone/>
              <a:defRPr/>
            </a:pPr>
            <a:r>
              <a:rPr lang="en-US" altLang="en-US" sz="2800">
                <a:solidFill>
                  <a:srgbClr val="008000"/>
                </a:solidFill>
              </a:rPr>
              <a:t>	       </a:t>
            </a:r>
            <a:r>
              <a:rPr lang="en-US" altLang="en-US">
                <a:solidFill>
                  <a:srgbClr val="008080"/>
                </a:solidFill>
                <a:latin typeface="Arial Unicode MS"/>
              </a:rPr>
              <a:t>Format</a:t>
            </a:r>
            <a:r>
              <a:rPr lang="en-US" altLang="en-US" sz="2800">
                <a:solidFill>
                  <a:srgbClr val="008000"/>
                </a:solidFill>
              </a:rPr>
              <a:t> </a:t>
            </a:r>
            <a:r>
              <a:rPr lang="en-US" altLang="en-US" sz="2800"/>
              <a:t>Dob YYMMDD10.;			 </a:t>
            </a:r>
          </a:p>
          <a:p>
            <a:pPr eaLnBrk="1" fontAlgn="auto" hangingPunct="1">
              <a:spcAft>
                <a:spcPts val="0"/>
              </a:spcAft>
              <a:buFontTx/>
              <a:buNone/>
              <a:defRPr/>
            </a:pPr>
            <a:r>
              <a:rPr lang="en-US" altLang="en-US" sz="2800"/>
              <a:t>	       </a:t>
            </a:r>
            <a:r>
              <a:rPr lang="en-US" altLang="en-US">
                <a:solidFill>
                  <a:srgbClr val="008080"/>
                </a:solidFill>
                <a:latin typeface="Arial Unicode MS"/>
              </a:rPr>
              <a:t>Label </a:t>
            </a:r>
            <a:r>
              <a:rPr lang="en-US" altLang="en-US" sz="2800"/>
              <a:t>	Id = "Patient Id"</a:t>
            </a:r>
          </a:p>
          <a:p>
            <a:pPr eaLnBrk="1" fontAlgn="auto" hangingPunct="1">
              <a:spcAft>
                <a:spcPts val="0"/>
              </a:spcAft>
              <a:buFontTx/>
              <a:buNone/>
              <a:defRPr/>
            </a:pPr>
            <a:r>
              <a:rPr lang="en-US" altLang="en-US" sz="2800"/>
              <a:t>			Name = "Patient Name"</a:t>
            </a:r>
          </a:p>
          <a:p>
            <a:pPr eaLnBrk="1" fontAlgn="auto" hangingPunct="1">
              <a:spcAft>
                <a:spcPts val="0"/>
              </a:spcAft>
              <a:buFontTx/>
              <a:buNone/>
              <a:defRPr/>
            </a:pPr>
            <a:r>
              <a:rPr lang="en-US" altLang="en-US" sz="2800"/>
              <a:t>			Sex  = "Gender"</a:t>
            </a:r>
          </a:p>
          <a:p>
            <a:pPr eaLnBrk="1" fontAlgn="auto" hangingPunct="1">
              <a:spcAft>
                <a:spcPts val="0"/>
              </a:spcAft>
              <a:buFontTx/>
              <a:buNone/>
              <a:defRPr/>
            </a:pPr>
            <a:r>
              <a:rPr lang="en-US" altLang="en-US" sz="2800"/>
              <a:t>			Dob = "Date of Birth";</a:t>
            </a:r>
          </a:p>
          <a:p>
            <a:pPr eaLnBrk="1" fontAlgn="auto" hangingPunct="1">
              <a:spcAft>
                <a:spcPts val="0"/>
              </a:spcAft>
              <a:buFontTx/>
              <a:buNone/>
              <a:defRPr/>
            </a:pPr>
            <a:r>
              <a:rPr lang="en-US" altLang="en-US" sz="2800"/>
              <a:t>	 </a:t>
            </a:r>
            <a:r>
              <a:rPr lang="en-US" altLang="en-US">
                <a:solidFill>
                  <a:srgbClr val="008080"/>
                </a:solidFill>
                <a:latin typeface="Arial Unicode MS"/>
              </a:rPr>
              <a:t>Run;</a:t>
            </a:r>
          </a:p>
          <a:p>
            <a:pPr eaLnBrk="1" fontAlgn="auto" hangingPunct="1">
              <a:spcAft>
                <a:spcPts val="0"/>
              </a:spcAft>
              <a:buFontTx/>
              <a:buNone/>
              <a:defRPr/>
            </a:pPr>
            <a:r>
              <a:rPr lang="en-US" altLang="en-US" sz="2800"/>
              <a:t>	Proc Print Data = Mylib.Test1; Run;</a:t>
            </a:r>
          </a:p>
          <a:p>
            <a:pPr eaLnBrk="1" fontAlgn="auto" hangingPunct="1">
              <a:spcAft>
                <a:spcPts val="0"/>
              </a:spcAft>
              <a:defRPr/>
            </a:pPr>
            <a:endParaRPr lang="en-US" altLang="en-US" sz="2800"/>
          </a:p>
        </p:txBody>
      </p:sp>
      <p:sp>
        <p:nvSpPr>
          <p:cNvPr id="98308" name="Slide Number Placeholder 5">
            <a:extLst>
              <a:ext uri="{FF2B5EF4-FFF2-40B4-BE49-F238E27FC236}">
                <a16:creationId xmlns:a16="http://schemas.microsoft.com/office/drawing/2014/main" id="{B973ED3D-A180-5B56-A526-4B034BD325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5D94CAF-F8EC-42C7-9B8B-23AB3887E0D6}" type="slidenum">
              <a:rPr lang="en-US" altLang="en-US" smtClean="0">
                <a:solidFill>
                  <a:srgbClr val="898989"/>
                </a:solidFill>
              </a:rPr>
              <a:pPr/>
              <a:t>102</a:t>
            </a:fld>
            <a:endParaRPr lang="en-US" altLang="en-US">
              <a:solidFill>
                <a:srgbClr val="898989"/>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370335EF-236B-C8CE-5E78-493ECA59E2B5}"/>
              </a:ext>
            </a:extLst>
          </p:cNvPr>
          <p:cNvSpPr>
            <a:spLocks noGrp="1"/>
          </p:cNvSpPr>
          <p:nvPr>
            <p:ph type="title"/>
          </p:nvPr>
        </p:nvSpPr>
        <p:spPr/>
        <p:txBody>
          <a:bodyPr/>
          <a:lstStyle/>
          <a:p>
            <a:pPr eaLnBrk="1" hangingPunct="1"/>
            <a:r>
              <a:rPr lang="en-US" altLang="en-US"/>
              <a:t>Reading Raw data</a:t>
            </a:r>
          </a:p>
        </p:txBody>
      </p:sp>
      <p:sp>
        <p:nvSpPr>
          <p:cNvPr id="287747" name="Rectangle 3">
            <a:extLst>
              <a:ext uri="{FF2B5EF4-FFF2-40B4-BE49-F238E27FC236}">
                <a16:creationId xmlns:a16="http://schemas.microsoft.com/office/drawing/2014/main" id="{89811FA3-629E-3D4C-4DE4-DACA165DED2F}"/>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r>
              <a:rPr lang="en-US" altLang="en-US" sz="2800" b="1" dirty="0">
                <a:solidFill>
                  <a:schemeClr val="accent2"/>
                </a:solidFill>
              </a:rPr>
              <a:t>LIBNAME statement</a:t>
            </a:r>
          </a:p>
          <a:p>
            <a:pPr lvl="1" eaLnBrk="1" fontAlgn="auto" hangingPunct="1">
              <a:spcAft>
                <a:spcPts val="0"/>
              </a:spcAft>
              <a:defRPr/>
            </a:pPr>
            <a:r>
              <a:rPr lang="en-US" altLang="en-US" sz="2400" dirty="0"/>
              <a:t>Associates or disassociates a SAS data library with a </a:t>
            </a:r>
            <a:r>
              <a:rPr lang="en-US" altLang="en-US" sz="2400" dirty="0" err="1"/>
              <a:t>libref</a:t>
            </a:r>
            <a:r>
              <a:rPr lang="en-US" altLang="en-US" sz="2400" dirty="0"/>
              <a:t> (a shortcut name)</a:t>
            </a:r>
          </a:p>
          <a:p>
            <a:pPr lvl="1" eaLnBrk="1" fontAlgn="auto" hangingPunct="1">
              <a:spcAft>
                <a:spcPts val="0"/>
              </a:spcAft>
              <a:defRPr/>
            </a:pPr>
            <a:r>
              <a:rPr lang="en-US" altLang="en-US" sz="2400" dirty="0"/>
              <a:t>The </a:t>
            </a:r>
            <a:r>
              <a:rPr lang="en-US" altLang="en-US" sz="2400" dirty="0" err="1"/>
              <a:t>libref</a:t>
            </a:r>
            <a:r>
              <a:rPr lang="en-US" altLang="en-US" sz="2400" dirty="0"/>
              <a:t> is used as the first part of the two-level dataset name.</a:t>
            </a:r>
          </a:p>
          <a:p>
            <a:pPr lvl="1" eaLnBrk="1" fontAlgn="auto" hangingPunct="1">
              <a:spcAft>
                <a:spcPts val="0"/>
              </a:spcAft>
              <a:defRPr/>
            </a:pPr>
            <a:endParaRPr lang="en-US" altLang="en-US" sz="2400" dirty="0"/>
          </a:p>
          <a:p>
            <a:pPr lvl="1" eaLnBrk="1" fontAlgn="auto" hangingPunct="1">
              <a:spcAft>
                <a:spcPts val="0"/>
              </a:spcAft>
              <a:defRPr/>
            </a:pPr>
            <a:r>
              <a:rPr lang="en-US" altLang="en-US" sz="2400" dirty="0"/>
              <a:t>Basic form of LIBNAME statement:</a:t>
            </a:r>
          </a:p>
          <a:p>
            <a:pPr lvl="2" eaLnBrk="1" fontAlgn="auto" hangingPunct="1">
              <a:spcAft>
                <a:spcPts val="0"/>
              </a:spcAft>
              <a:defRPr/>
            </a:pPr>
            <a:r>
              <a:rPr lang="en-US" altLang="en-US" sz="2000" b="1" dirty="0">
                <a:solidFill>
                  <a:srgbClr val="008080"/>
                </a:solidFill>
              </a:rPr>
              <a:t>LIBNAME </a:t>
            </a:r>
            <a:r>
              <a:rPr lang="en-US" altLang="en-US" sz="2000" b="1" i="1" dirty="0" err="1">
                <a:solidFill>
                  <a:srgbClr val="008080"/>
                </a:solidFill>
              </a:rPr>
              <a:t>libref</a:t>
            </a:r>
            <a:r>
              <a:rPr lang="en-US" altLang="en-US" sz="2000" b="1" i="1" dirty="0">
                <a:solidFill>
                  <a:srgbClr val="008080"/>
                </a:solidFill>
              </a:rPr>
              <a:t> 'SAS-data-library';</a:t>
            </a:r>
            <a:r>
              <a:rPr lang="en-US" altLang="en-US" sz="2000" b="1" dirty="0"/>
              <a:t> </a:t>
            </a:r>
          </a:p>
          <a:p>
            <a:pPr lvl="2" eaLnBrk="1" fontAlgn="auto" hangingPunct="1">
              <a:spcAft>
                <a:spcPts val="0"/>
              </a:spcAft>
              <a:buFontTx/>
              <a:buNone/>
              <a:defRPr/>
            </a:pPr>
            <a:r>
              <a:rPr lang="en-US" altLang="en-US" sz="2000" dirty="0"/>
              <a:t>where </a:t>
            </a:r>
          </a:p>
          <a:p>
            <a:pPr lvl="2" eaLnBrk="1" fontAlgn="auto" hangingPunct="1">
              <a:spcAft>
                <a:spcPts val="0"/>
              </a:spcAft>
              <a:buFontTx/>
              <a:buNone/>
              <a:defRPr/>
            </a:pPr>
            <a:r>
              <a:rPr lang="en-US" altLang="en-US" sz="2000" b="1" i="1" dirty="0" err="1">
                <a:solidFill>
                  <a:srgbClr val="008080"/>
                </a:solidFill>
              </a:rPr>
              <a:t>libref</a:t>
            </a:r>
            <a:r>
              <a:rPr lang="en-US" altLang="en-US" sz="2000" dirty="0"/>
              <a:t> is 1 to 8 characters long; begins with a letter or underscore; and contains only letters, numbers, or underscores.</a:t>
            </a:r>
          </a:p>
          <a:p>
            <a:pPr lvl="2" eaLnBrk="1" fontAlgn="auto" hangingPunct="1">
              <a:spcAft>
                <a:spcPts val="0"/>
              </a:spcAft>
              <a:buFontTx/>
              <a:buNone/>
              <a:defRPr/>
            </a:pPr>
            <a:r>
              <a:rPr lang="en-US" altLang="en-US" sz="2000" b="1" i="1" dirty="0">
                <a:solidFill>
                  <a:srgbClr val="008080"/>
                </a:solidFill>
              </a:rPr>
              <a:t>SAS-data-library</a:t>
            </a:r>
            <a:r>
              <a:rPr lang="en-US" altLang="en-US" sz="2000" i="1" dirty="0">
                <a:solidFill>
                  <a:srgbClr val="008000"/>
                </a:solidFill>
              </a:rPr>
              <a:t> </a:t>
            </a:r>
            <a:r>
              <a:rPr lang="en-US" altLang="en-US" sz="2000" dirty="0"/>
              <a:t>is the name of the SAS library where the file is stored. The specification of the physical name of the library differs by operating system and machine. </a:t>
            </a:r>
          </a:p>
          <a:p>
            <a:pPr lvl="2" eaLnBrk="1" fontAlgn="auto" hangingPunct="1">
              <a:spcAft>
                <a:spcPts val="0"/>
              </a:spcAft>
              <a:buFontTx/>
              <a:buNone/>
              <a:defRPr/>
            </a:pPr>
            <a:r>
              <a:rPr lang="en-US" altLang="en-US" sz="2000" b="1" dirty="0"/>
              <a:t> </a:t>
            </a:r>
          </a:p>
        </p:txBody>
      </p:sp>
      <p:sp>
        <p:nvSpPr>
          <p:cNvPr id="99332" name="Slide Number Placeholder 5">
            <a:extLst>
              <a:ext uri="{FF2B5EF4-FFF2-40B4-BE49-F238E27FC236}">
                <a16:creationId xmlns:a16="http://schemas.microsoft.com/office/drawing/2014/main" id="{A1279C78-E747-1313-423A-3DF1263CE7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BDA60D7-3A40-4A89-87E3-4144BBDDE049}" type="slidenum">
              <a:rPr lang="en-US" altLang="en-US" smtClean="0">
                <a:solidFill>
                  <a:srgbClr val="898989"/>
                </a:solidFill>
              </a:rPr>
              <a:pPr/>
              <a:t>103</a:t>
            </a:fld>
            <a:endParaRPr lang="en-US" altLang="en-US">
              <a:solidFill>
                <a:srgbClr val="898989"/>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09F5073B-C8F7-627F-E581-CFE202F6D055}"/>
              </a:ext>
            </a:extLst>
          </p:cNvPr>
          <p:cNvSpPr>
            <a:spLocks noGrp="1"/>
          </p:cNvSpPr>
          <p:nvPr>
            <p:ph type="title"/>
          </p:nvPr>
        </p:nvSpPr>
        <p:spPr/>
        <p:txBody>
          <a:bodyPr/>
          <a:lstStyle/>
          <a:p>
            <a:pPr eaLnBrk="1" hangingPunct="1"/>
            <a:r>
              <a:rPr lang="en-US" altLang="en-US"/>
              <a:t>Reading Raw data</a:t>
            </a:r>
          </a:p>
        </p:txBody>
      </p:sp>
      <p:sp>
        <p:nvSpPr>
          <p:cNvPr id="288771" name="Rectangle 3">
            <a:extLst>
              <a:ext uri="{FF2B5EF4-FFF2-40B4-BE49-F238E27FC236}">
                <a16:creationId xmlns:a16="http://schemas.microsoft.com/office/drawing/2014/main" id="{3EDD79F8-41D9-7309-2479-84C559CDB9F3}"/>
              </a:ext>
            </a:extLst>
          </p:cNvPr>
          <p:cNvSpPr>
            <a:spLocks noGrp="1" noChangeArrowheads="1"/>
          </p:cNvSpPr>
          <p:nvPr>
            <p:ph idx="1"/>
          </p:nvPr>
        </p:nvSpPr>
        <p:spPr/>
        <p:txBody>
          <a:bodyPr rtlCol="0">
            <a:normAutofit fontScale="55000" lnSpcReduction="20000"/>
          </a:bodyPr>
          <a:lstStyle/>
          <a:p>
            <a:pPr eaLnBrk="1" fontAlgn="auto" hangingPunct="1">
              <a:spcAft>
                <a:spcPts val="0"/>
              </a:spcAft>
              <a:defRPr/>
            </a:pPr>
            <a:r>
              <a:rPr lang="en-US" altLang="en-US" sz="2800" dirty="0"/>
              <a:t>The LIBNAME statement below assigns the </a:t>
            </a:r>
            <a:r>
              <a:rPr lang="en-US" altLang="en-US" sz="2800" dirty="0" err="1"/>
              <a:t>libref</a:t>
            </a:r>
            <a:r>
              <a:rPr lang="en-US" altLang="en-US" sz="2800" dirty="0"/>
              <a:t> </a:t>
            </a:r>
            <a:r>
              <a:rPr lang="en-US" altLang="en-US" sz="2800" b="1" dirty="0" err="1"/>
              <a:t>Mylib</a:t>
            </a:r>
            <a:r>
              <a:rPr lang="en-US" altLang="en-US" sz="2800" dirty="0"/>
              <a:t> to the SAS data library </a:t>
            </a:r>
            <a:r>
              <a:rPr lang="en-US" altLang="en-US" sz="2800" b="1" dirty="0"/>
              <a:t>C:/Training/SAS/Examples</a:t>
            </a:r>
            <a:r>
              <a:rPr lang="en-US" altLang="en-US" sz="2800" dirty="0"/>
              <a:t> in the Windows environment.</a:t>
            </a:r>
          </a:p>
          <a:p>
            <a:pPr eaLnBrk="1" fontAlgn="auto" hangingPunct="1">
              <a:spcAft>
                <a:spcPts val="0"/>
              </a:spcAft>
              <a:buFontTx/>
              <a:buNone/>
              <a:defRPr/>
            </a:pPr>
            <a:r>
              <a:rPr lang="en-US" altLang="en-US" sz="2800" dirty="0">
                <a:solidFill>
                  <a:srgbClr val="008000"/>
                </a:solidFill>
              </a:rPr>
              <a:t>		</a:t>
            </a:r>
            <a:r>
              <a:rPr lang="en-US" altLang="en-US" dirty="0" err="1">
                <a:solidFill>
                  <a:srgbClr val="008080"/>
                </a:solidFill>
                <a:latin typeface="Arial Unicode MS"/>
              </a:rPr>
              <a:t>Libname</a:t>
            </a:r>
            <a:r>
              <a:rPr lang="en-US" altLang="en-US" sz="2800" dirty="0"/>
              <a:t> </a:t>
            </a:r>
            <a:r>
              <a:rPr lang="en-US" altLang="en-US" sz="2800" dirty="0" err="1"/>
              <a:t>Mylib</a:t>
            </a:r>
            <a:r>
              <a:rPr lang="en-US" altLang="en-US" sz="2800" dirty="0"/>
              <a:t> ‘C:/Training/SAS/Examples’;</a:t>
            </a:r>
          </a:p>
          <a:p>
            <a:pPr eaLnBrk="1" fontAlgn="auto" hangingPunct="1">
              <a:spcAft>
                <a:spcPts val="0"/>
              </a:spcAft>
              <a:defRPr/>
            </a:pPr>
            <a:endParaRPr lang="en-US" altLang="en-US" sz="2800" dirty="0"/>
          </a:p>
          <a:p>
            <a:pPr eaLnBrk="1" fontAlgn="auto" hangingPunct="1">
              <a:spcAft>
                <a:spcPts val="0"/>
              </a:spcAft>
              <a:defRPr/>
            </a:pPr>
            <a:r>
              <a:rPr lang="en-US" altLang="en-US" sz="2800" dirty="0"/>
              <a:t>The </a:t>
            </a:r>
            <a:r>
              <a:rPr lang="en-US" altLang="en-US" sz="2800" dirty="0" err="1"/>
              <a:t>libref</a:t>
            </a:r>
            <a:r>
              <a:rPr lang="en-US" altLang="en-US" sz="2800" dirty="0"/>
              <a:t> is used as the first part of the two-level dataset name.</a:t>
            </a:r>
          </a:p>
          <a:p>
            <a:pPr lvl="2" eaLnBrk="1" fontAlgn="auto" hangingPunct="1">
              <a:spcAft>
                <a:spcPts val="0"/>
              </a:spcAft>
              <a:buFontTx/>
              <a:buNone/>
              <a:defRPr/>
            </a:pPr>
            <a:r>
              <a:rPr lang="en-US" altLang="en-US" dirty="0">
                <a:solidFill>
                  <a:srgbClr val="008080"/>
                </a:solidFill>
                <a:latin typeface="Arial Unicode MS"/>
              </a:rPr>
              <a:t>Data</a:t>
            </a:r>
            <a:r>
              <a:rPr lang="en-US" altLang="en-US" sz="2000" dirty="0"/>
              <a:t> Mylib.Test1;</a:t>
            </a:r>
          </a:p>
          <a:p>
            <a:pPr eaLnBrk="1" fontAlgn="auto" hangingPunct="1">
              <a:spcAft>
                <a:spcPts val="0"/>
              </a:spcAft>
              <a:defRPr/>
            </a:pPr>
            <a:endParaRPr lang="en-US" altLang="en-US" sz="2800" dirty="0">
              <a:solidFill>
                <a:srgbClr val="FF3300"/>
              </a:solidFill>
            </a:endParaRPr>
          </a:p>
          <a:p>
            <a:pPr eaLnBrk="1" fontAlgn="auto" hangingPunct="1">
              <a:spcAft>
                <a:spcPts val="0"/>
              </a:spcAft>
              <a:defRPr/>
            </a:pPr>
            <a:r>
              <a:rPr lang="en-US" altLang="en-US" sz="2800" dirty="0">
                <a:solidFill>
                  <a:srgbClr val="FF3300"/>
                </a:solidFill>
              </a:rPr>
              <a:t>The LIBNAME statement is </a:t>
            </a:r>
            <a:r>
              <a:rPr lang="en-US" altLang="en-US" sz="2800" b="1" dirty="0">
                <a:solidFill>
                  <a:srgbClr val="FF3300"/>
                </a:solidFill>
              </a:rPr>
              <a:t>global</a:t>
            </a:r>
            <a:r>
              <a:rPr lang="en-US" altLang="en-US" sz="2800" dirty="0">
                <a:solidFill>
                  <a:srgbClr val="FF3300"/>
                </a:solidFill>
              </a:rPr>
              <a:t>, which means that its settings remain in effect until you modify them, cancel them, or end your SAS session.</a:t>
            </a:r>
          </a:p>
          <a:p>
            <a:pPr eaLnBrk="1" fontAlgn="auto" hangingPunct="1">
              <a:spcAft>
                <a:spcPts val="0"/>
              </a:spcAft>
              <a:defRPr/>
            </a:pPr>
            <a:r>
              <a:rPr lang="en-US" altLang="en-US" sz="2800" dirty="0"/>
              <a:t>Therefore, the LIBNAME statement assigns the </a:t>
            </a:r>
            <a:r>
              <a:rPr lang="en-US" altLang="en-US" sz="2800" dirty="0" err="1"/>
              <a:t>libref</a:t>
            </a:r>
            <a:r>
              <a:rPr lang="en-US" altLang="en-US" sz="2800" dirty="0"/>
              <a:t> for the current SAS session only. You must assign a </a:t>
            </a:r>
            <a:r>
              <a:rPr lang="en-US" altLang="en-US" sz="2800" dirty="0" err="1"/>
              <a:t>libref</a:t>
            </a:r>
            <a:r>
              <a:rPr lang="en-US" altLang="en-US" sz="2800" dirty="0"/>
              <a:t> each time you begin a SAS session in order to access SAS files stored in a permanent SAS data library.</a:t>
            </a:r>
          </a:p>
          <a:p>
            <a:pPr eaLnBrk="1" fontAlgn="auto" hangingPunct="1">
              <a:spcAft>
                <a:spcPts val="0"/>
              </a:spcAft>
              <a:defRPr/>
            </a:pPr>
            <a:endParaRPr lang="en-US" altLang="en-US" sz="2800" b="1" dirty="0">
              <a:solidFill>
                <a:srgbClr val="FF3300"/>
              </a:solidFill>
            </a:endParaRPr>
          </a:p>
          <a:p>
            <a:pPr eaLnBrk="1" fontAlgn="auto" hangingPunct="1">
              <a:spcAft>
                <a:spcPts val="0"/>
              </a:spcAft>
              <a:defRPr/>
            </a:pPr>
            <a:r>
              <a:rPr lang="en-US" altLang="en-US" sz="2800" b="1" dirty="0">
                <a:solidFill>
                  <a:srgbClr val="FF3300"/>
                </a:solidFill>
              </a:rPr>
              <a:t>Work</a:t>
            </a:r>
            <a:r>
              <a:rPr lang="en-US" altLang="en-US" sz="2800" dirty="0">
                <a:solidFill>
                  <a:srgbClr val="FF3300"/>
                </a:solidFill>
              </a:rPr>
              <a:t> is the default </a:t>
            </a:r>
            <a:r>
              <a:rPr lang="en-US" altLang="en-US" sz="2800" dirty="0" err="1">
                <a:solidFill>
                  <a:srgbClr val="FF3300"/>
                </a:solidFill>
              </a:rPr>
              <a:t>libref</a:t>
            </a:r>
            <a:r>
              <a:rPr lang="en-US" altLang="en-US" sz="2800" dirty="0">
                <a:solidFill>
                  <a:srgbClr val="FF3300"/>
                </a:solidFill>
              </a:rPr>
              <a:t> for a temporary SAS data library</a:t>
            </a:r>
          </a:p>
          <a:p>
            <a:pPr eaLnBrk="1" fontAlgn="auto" hangingPunct="1">
              <a:spcAft>
                <a:spcPts val="0"/>
              </a:spcAft>
              <a:defRPr/>
            </a:pPr>
            <a:r>
              <a:rPr lang="en-US" altLang="en-US" sz="2800" dirty="0">
                <a:solidFill>
                  <a:srgbClr val="FF3300"/>
                </a:solidFill>
              </a:rPr>
              <a:t>Sometimes a engine is also specified with the LIBNAME statement</a:t>
            </a:r>
          </a:p>
          <a:p>
            <a:pPr eaLnBrk="1" fontAlgn="auto" hangingPunct="1">
              <a:spcAft>
                <a:spcPts val="0"/>
              </a:spcAft>
              <a:buFontTx/>
              <a:buNone/>
              <a:defRPr/>
            </a:pPr>
            <a:r>
              <a:rPr lang="en-US" altLang="en-US" sz="2800" dirty="0"/>
              <a:t> </a:t>
            </a:r>
          </a:p>
          <a:p>
            <a:pPr lvl="2" eaLnBrk="1" fontAlgn="auto" hangingPunct="1">
              <a:spcAft>
                <a:spcPts val="0"/>
              </a:spcAft>
              <a:buFontTx/>
              <a:buNone/>
              <a:defRPr/>
            </a:pPr>
            <a:endParaRPr lang="en-US" altLang="en-US" sz="2000" dirty="0"/>
          </a:p>
          <a:p>
            <a:pPr eaLnBrk="1" fontAlgn="auto" hangingPunct="1">
              <a:spcAft>
                <a:spcPts val="0"/>
              </a:spcAft>
              <a:buFontTx/>
              <a:buNone/>
              <a:defRPr/>
            </a:pPr>
            <a:r>
              <a:rPr lang="en-US" altLang="en-US" sz="2800" dirty="0"/>
              <a:t>	</a:t>
            </a:r>
          </a:p>
          <a:p>
            <a:pPr lvl="1" eaLnBrk="1" fontAlgn="auto" hangingPunct="1">
              <a:spcAft>
                <a:spcPts val="0"/>
              </a:spcAft>
              <a:defRPr/>
            </a:pPr>
            <a:endParaRPr lang="en-US" altLang="en-US" sz="2400" dirty="0"/>
          </a:p>
          <a:p>
            <a:pPr eaLnBrk="1" fontAlgn="auto" hangingPunct="1">
              <a:spcAft>
                <a:spcPts val="0"/>
              </a:spcAft>
              <a:defRPr/>
            </a:pPr>
            <a:endParaRPr lang="en-US" altLang="en-US" sz="2800" dirty="0"/>
          </a:p>
        </p:txBody>
      </p:sp>
      <p:sp>
        <p:nvSpPr>
          <p:cNvPr id="100356" name="Slide Number Placeholder 5">
            <a:extLst>
              <a:ext uri="{FF2B5EF4-FFF2-40B4-BE49-F238E27FC236}">
                <a16:creationId xmlns:a16="http://schemas.microsoft.com/office/drawing/2014/main" id="{72F1C38F-D0F1-F9A2-CDD4-513B15A7093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C1E231F-3058-4AD3-B6DD-FB4A445C0BDF}" type="slidenum">
              <a:rPr lang="en-US" altLang="en-US" smtClean="0">
                <a:solidFill>
                  <a:srgbClr val="898989"/>
                </a:solidFill>
              </a:rPr>
              <a:pPr/>
              <a:t>104</a:t>
            </a:fld>
            <a:endParaRPr lang="en-US" altLang="en-US">
              <a:solidFill>
                <a:srgbClr val="898989"/>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BF230AA8-B4CD-749A-AE94-5C68A1B54AE1}"/>
              </a:ext>
            </a:extLst>
          </p:cNvPr>
          <p:cNvSpPr>
            <a:spLocks noGrp="1"/>
          </p:cNvSpPr>
          <p:nvPr>
            <p:ph type="title"/>
          </p:nvPr>
        </p:nvSpPr>
        <p:spPr/>
        <p:txBody>
          <a:bodyPr/>
          <a:lstStyle/>
          <a:p>
            <a:pPr eaLnBrk="1" hangingPunct="1"/>
            <a:r>
              <a:rPr lang="en-US" altLang="en-US"/>
              <a:t>Reading Raw data</a:t>
            </a:r>
          </a:p>
        </p:txBody>
      </p:sp>
      <p:sp>
        <p:nvSpPr>
          <p:cNvPr id="101379" name="Rectangle 3">
            <a:extLst>
              <a:ext uri="{FF2B5EF4-FFF2-40B4-BE49-F238E27FC236}">
                <a16:creationId xmlns:a16="http://schemas.microsoft.com/office/drawing/2014/main" id="{7A705921-BD67-2D7E-3E9A-EC80E68CDD75}"/>
              </a:ext>
            </a:extLst>
          </p:cNvPr>
          <p:cNvSpPr>
            <a:spLocks noGrp="1" noChangeArrowheads="1"/>
          </p:cNvSpPr>
          <p:nvPr>
            <p:ph idx="1"/>
          </p:nvPr>
        </p:nvSpPr>
        <p:spPr/>
        <p:txBody>
          <a:bodyPr/>
          <a:lstStyle/>
          <a:p>
            <a:pPr eaLnBrk="1" hangingPunct="1"/>
            <a:r>
              <a:rPr lang="en-US" altLang="en-US" b="1">
                <a:solidFill>
                  <a:schemeClr val="accent2"/>
                </a:solidFill>
              </a:rPr>
              <a:t>FILENAME statement</a:t>
            </a:r>
          </a:p>
          <a:p>
            <a:pPr lvl="1" eaLnBrk="1" hangingPunct="1">
              <a:spcBef>
                <a:spcPct val="40000"/>
              </a:spcBef>
            </a:pPr>
            <a:r>
              <a:rPr lang="en-US" altLang="en-US"/>
              <a:t>Associates or disassosciates a SAS fileref with an external file </a:t>
            </a:r>
          </a:p>
          <a:p>
            <a:pPr lvl="1" eaLnBrk="1" hangingPunct="1">
              <a:spcBef>
                <a:spcPct val="40000"/>
              </a:spcBef>
            </a:pPr>
            <a:r>
              <a:rPr lang="en-US" altLang="en-US"/>
              <a:t>In the same way that you assign a libref by using a LIBNAME statement, you assign a fileref by using a FILENAME statement. </a:t>
            </a:r>
          </a:p>
          <a:p>
            <a:pPr lvl="1" eaLnBrk="1" hangingPunct="1">
              <a:spcBef>
                <a:spcPct val="40000"/>
              </a:spcBef>
            </a:pPr>
            <a:r>
              <a:rPr lang="en-US" altLang="en-US">
                <a:solidFill>
                  <a:srgbClr val="FF3300"/>
                </a:solidFill>
              </a:rPr>
              <a:t>Librefs reference SAS data libraries while Filerefs reference external files.</a:t>
            </a:r>
          </a:p>
          <a:p>
            <a:pPr lvl="1" eaLnBrk="1" hangingPunct="1">
              <a:spcBef>
                <a:spcPct val="40000"/>
              </a:spcBef>
            </a:pPr>
            <a:r>
              <a:rPr lang="en-US" altLang="en-US"/>
              <a:t>Basic form of FILENAME statement:</a:t>
            </a:r>
            <a:endParaRPr lang="en-US" altLang="en-US">
              <a:solidFill>
                <a:srgbClr val="FF3300"/>
              </a:solidFill>
            </a:endParaRPr>
          </a:p>
          <a:p>
            <a:pPr lvl="1" eaLnBrk="1" hangingPunct="1">
              <a:spcBef>
                <a:spcPct val="40000"/>
              </a:spcBef>
              <a:buFont typeface="Tahoma" panose="020B0604030504040204" pitchFamily="34" charset="0"/>
              <a:buNone/>
            </a:pPr>
            <a:r>
              <a:rPr lang="en-US" altLang="en-US" b="1">
                <a:solidFill>
                  <a:srgbClr val="008080"/>
                </a:solidFill>
              </a:rPr>
              <a:t>		FILENAME </a:t>
            </a:r>
            <a:r>
              <a:rPr lang="en-US" altLang="en-US" i="1">
                <a:solidFill>
                  <a:srgbClr val="008080"/>
                </a:solidFill>
              </a:rPr>
              <a:t>fileref </a:t>
            </a:r>
            <a:r>
              <a:rPr lang="en-US" altLang="en-US">
                <a:solidFill>
                  <a:srgbClr val="008080"/>
                </a:solidFill>
              </a:rPr>
              <a:t>'</a:t>
            </a:r>
            <a:r>
              <a:rPr lang="en-US" altLang="en-US" i="1">
                <a:solidFill>
                  <a:srgbClr val="008080"/>
                </a:solidFill>
              </a:rPr>
              <a:t>filename</a:t>
            </a:r>
            <a:r>
              <a:rPr lang="en-US" altLang="en-US">
                <a:solidFill>
                  <a:srgbClr val="008080"/>
                </a:solidFill>
              </a:rPr>
              <a:t>'</a:t>
            </a:r>
            <a:r>
              <a:rPr lang="en-US" altLang="en-US" b="1">
                <a:solidFill>
                  <a:srgbClr val="008080"/>
                </a:solidFill>
              </a:rPr>
              <a:t>;</a:t>
            </a:r>
            <a:r>
              <a:rPr lang="en-US" altLang="en-US">
                <a:solidFill>
                  <a:srgbClr val="FF3300"/>
                </a:solidFill>
              </a:rPr>
              <a:t> </a:t>
            </a:r>
          </a:p>
          <a:p>
            <a:pPr lvl="1" eaLnBrk="1" hangingPunct="1">
              <a:spcBef>
                <a:spcPct val="40000"/>
              </a:spcBef>
              <a:buFont typeface="Tahoma" panose="020B0604030504040204" pitchFamily="34" charset="0"/>
              <a:buNone/>
            </a:pPr>
            <a:r>
              <a:rPr lang="en-US" altLang="en-US"/>
              <a:t>	where </a:t>
            </a:r>
            <a:r>
              <a:rPr lang="en-US" altLang="en-US" i="1">
                <a:solidFill>
                  <a:srgbClr val="008080"/>
                </a:solidFill>
              </a:rPr>
              <a:t>fileref </a:t>
            </a:r>
            <a:r>
              <a:rPr lang="en-US" altLang="en-US" i="1"/>
              <a:t>i</a:t>
            </a:r>
            <a:r>
              <a:rPr lang="en-US" altLang="en-US"/>
              <a:t>s a valid SAS name that you associate with an external file and </a:t>
            </a:r>
            <a:r>
              <a:rPr lang="en-US" altLang="en-US" i="1">
                <a:solidFill>
                  <a:srgbClr val="008080"/>
                </a:solidFill>
              </a:rPr>
              <a:t>'filename'</a:t>
            </a:r>
            <a:r>
              <a:rPr lang="en-US" altLang="en-US"/>
              <a:t> is the fully qualified name or location of the file</a:t>
            </a:r>
          </a:p>
          <a:p>
            <a:pPr eaLnBrk="1" hangingPunct="1"/>
            <a:endParaRPr lang="en-US" altLang="en-US">
              <a:solidFill>
                <a:srgbClr val="FF3300"/>
              </a:solidFill>
            </a:endParaRPr>
          </a:p>
          <a:p>
            <a:pPr eaLnBrk="1" hangingPunct="1"/>
            <a:endParaRPr lang="en-US" altLang="en-US" b="1"/>
          </a:p>
        </p:txBody>
      </p:sp>
      <p:sp>
        <p:nvSpPr>
          <p:cNvPr id="101380" name="Slide Number Placeholder 5">
            <a:extLst>
              <a:ext uri="{FF2B5EF4-FFF2-40B4-BE49-F238E27FC236}">
                <a16:creationId xmlns:a16="http://schemas.microsoft.com/office/drawing/2014/main" id="{A72DF6BB-7512-D5CA-8E2C-C04F799DA86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F0C45C7-0A7A-4E83-A77C-4E21BA701FA6}" type="slidenum">
              <a:rPr lang="en-US" altLang="en-US" smtClean="0">
                <a:solidFill>
                  <a:srgbClr val="898989"/>
                </a:solidFill>
              </a:rPr>
              <a:pPr/>
              <a:t>105</a:t>
            </a:fld>
            <a:endParaRPr lang="en-US" altLang="en-US">
              <a:solidFill>
                <a:srgbClr val="898989"/>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A7F15C48-0D0C-5976-85BC-DA9502F8A8C8}"/>
              </a:ext>
            </a:extLst>
          </p:cNvPr>
          <p:cNvSpPr>
            <a:spLocks noGrp="1"/>
          </p:cNvSpPr>
          <p:nvPr>
            <p:ph type="title"/>
          </p:nvPr>
        </p:nvSpPr>
        <p:spPr/>
        <p:txBody>
          <a:bodyPr/>
          <a:lstStyle/>
          <a:p>
            <a:pPr eaLnBrk="1" hangingPunct="1"/>
            <a:r>
              <a:rPr lang="en-US" altLang="en-US"/>
              <a:t>Reading Raw data</a:t>
            </a:r>
          </a:p>
        </p:txBody>
      </p:sp>
      <p:sp>
        <p:nvSpPr>
          <p:cNvPr id="290819" name="Rectangle 3">
            <a:extLst>
              <a:ext uri="{FF2B5EF4-FFF2-40B4-BE49-F238E27FC236}">
                <a16:creationId xmlns:a16="http://schemas.microsoft.com/office/drawing/2014/main" id="{92823D79-C1F9-43F9-295A-64806B946EB6}"/>
              </a:ext>
            </a:extLst>
          </p:cNvPr>
          <p:cNvSpPr>
            <a:spLocks noGrp="1" noChangeArrowheads="1"/>
          </p:cNvSpPr>
          <p:nvPr>
            <p:ph idx="1"/>
          </p:nvPr>
        </p:nvSpPr>
        <p:spPr/>
        <p:txBody>
          <a:bodyPr rtlCol="0">
            <a:normAutofit fontScale="70000" lnSpcReduction="20000"/>
          </a:bodyPr>
          <a:lstStyle/>
          <a:p>
            <a:pPr eaLnBrk="1" fontAlgn="auto" hangingPunct="1">
              <a:spcAft>
                <a:spcPts val="0"/>
              </a:spcAft>
              <a:defRPr/>
            </a:pPr>
            <a:r>
              <a:rPr lang="en-US" altLang="en-US" sz="2800"/>
              <a:t>The FILENAME statement below assigns the libref </a:t>
            </a:r>
            <a:r>
              <a:rPr lang="en-US" altLang="en-US" sz="2800" b="1"/>
              <a:t>Myfile</a:t>
            </a:r>
            <a:r>
              <a:rPr lang="en-US" altLang="en-US" sz="2800"/>
              <a:t> to the SAS data library </a:t>
            </a:r>
            <a:r>
              <a:rPr lang="en-US" altLang="en-US" sz="2800" b="1"/>
              <a:t>C:/Training/SAS/Data.txt</a:t>
            </a:r>
            <a:r>
              <a:rPr lang="en-US" altLang="en-US" sz="2800"/>
              <a:t> in the Windows environment.</a:t>
            </a:r>
          </a:p>
          <a:p>
            <a:pPr eaLnBrk="1" fontAlgn="auto" hangingPunct="1">
              <a:spcAft>
                <a:spcPts val="0"/>
              </a:spcAft>
              <a:buFontTx/>
              <a:buNone/>
              <a:defRPr/>
            </a:pPr>
            <a:r>
              <a:rPr lang="en-US" altLang="en-US" sz="2800">
                <a:solidFill>
                  <a:srgbClr val="008000"/>
                </a:solidFill>
              </a:rPr>
              <a:t>		</a:t>
            </a:r>
            <a:r>
              <a:rPr lang="en-US" altLang="en-US" b="1">
                <a:solidFill>
                  <a:srgbClr val="008080"/>
                </a:solidFill>
              </a:rPr>
              <a:t>Filename</a:t>
            </a:r>
            <a:r>
              <a:rPr lang="en-US" altLang="en-US" sz="2800"/>
              <a:t> Myfile ‘C:/Training/SAS/Data.txt’;</a:t>
            </a:r>
          </a:p>
          <a:p>
            <a:pPr eaLnBrk="1" fontAlgn="auto" hangingPunct="1">
              <a:spcAft>
                <a:spcPts val="0"/>
              </a:spcAft>
              <a:buFontTx/>
              <a:buNone/>
              <a:defRPr/>
            </a:pPr>
            <a:r>
              <a:rPr lang="en-US" altLang="en-US" sz="2800"/>
              <a:t>		</a:t>
            </a:r>
            <a:r>
              <a:rPr lang="en-US" altLang="en-US" b="1">
                <a:solidFill>
                  <a:srgbClr val="008080"/>
                </a:solidFill>
              </a:rPr>
              <a:t>Infile</a:t>
            </a:r>
            <a:r>
              <a:rPr lang="en-US" altLang="en-US" sz="2800"/>
              <a:t> Myfile;</a:t>
            </a:r>
          </a:p>
          <a:p>
            <a:pPr eaLnBrk="1" fontAlgn="auto" hangingPunct="1">
              <a:spcAft>
                <a:spcPts val="0"/>
              </a:spcAft>
              <a:defRPr/>
            </a:pPr>
            <a:endParaRPr lang="en-US" altLang="en-US" sz="2800"/>
          </a:p>
          <a:p>
            <a:pPr eaLnBrk="1" fontAlgn="auto" hangingPunct="1">
              <a:spcAft>
                <a:spcPts val="0"/>
              </a:spcAft>
              <a:defRPr/>
            </a:pPr>
            <a:r>
              <a:rPr lang="en-US" altLang="en-US" sz="2800"/>
              <a:t>FILENAME statement can also be used to associate a fileref with an aggregate storage location, such as a directory that contains a number of external files.</a:t>
            </a:r>
          </a:p>
          <a:p>
            <a:pPr eaLnBrk="1" fontAlgn="auto" hangingPunct="1">
              <a:spcAft>
                <a:spcPts val="0"/>
              </a:spcAft>
              <a:buFontTx/>
              <a:buNone/>
              <a:defRPr/>
            </a:pPr>
            <a:r>
              <a:rPr lang="en-US" altLang="en-US" sz="2800">
                <a:solidFill>
                  <a:srgbClr val="008000"/>
                </a:solidFill>
              </a:rPr>
              <a:t>		</a:t>
            </a:r>
            <a:r>
              <a:rPr lang="en-US" altLang="en-US" b="1">
                <a:solidFill>
                  <a:srgbClr val="008080"/>
                </a:solidFill>
              </a:rPr>
              <a:t>Filenam</a:t>
            </a:r>
            <a:r>
              <a:rPr lang="en-US" altLang="en-US" sz="2800">
                <a:solidFill>
                  <a:srgbClr val="008000"/>
                </a:solidFill>
              </a:rPr>
              <a:t>e</a:t>
            </a:r>
            <a:r>
              <a:rPr lang="en-US" altLang="en-US" sz="2800"/>
              <a:t> Myfile ‘C:/Training/SAS’;</a:t>
            </a:r>
          </a:p>
          <a:p>
            <a:pPr eaLnBrk="1" fontAlgn="auto" hangingPunct="1">
              <a:spcAft>
                <a:spcPts val="0"/>
              </a:spcAft>
              <a:buFontTx/>
              <a:buNone/>
              <a:defRPr/>
            </a:pPr>
            <a:r>
              <a:rPr lang="en-US" altLang="en-US" sz="2800"/>
              <a:t>		</a:t>
            </a:r>
            <a:r>
              <a:rPr lang="en-US" altLang="en-US" b="1">
                <a:solidFill>
                  <a:srgbClr val="008080"/>
                </a:solidFill>
              </a:rPr>
              <a:t>Infile</a:t>
            </a:r>
            <a:r>
              <a:rPr lang="en-US" altLang="en-US" sz="2800"/>
              <a:t> Myfile(Data.txt);</a:t>
            </a:r>
          </a:p>
          <a:p>
            <a:pPr eaLnBrk="1" fontAlgn="auto" hangingPunct="1">
              <a:spcAft>
                <a:spcPts val="0"/>
              </a:spcAft>
              <a:defRPr/>
            </a:pPr>
            <a:endParaRPr lang="en-US" altLang="en-US" sz="2800">
              <a:solidFill>
                <a:srgbClr val="FF3300"/>
              </a:solidFill>
            </a:endParaRPr>
          </a:p>
          <a:p>
            <a:pPr eaLnBrk="1" fontAlgn="auto" hangingPunct="1">
              <a:spcAft>
                <a:spcPts val="0"/>
              </a:spcAft>
              <a:defRPr/>
            </a:pPr>
            <a:r>
              <a:rPr lang="en-US" altLang="en-US" sz="2800">
                <a:solidFill>
                  <a:srgbClr val="FF3300"/>
                </a:solidFill>
              </a:rPr>
              <a:t>Both the LIBNAME and FILENAME statements are global. That is, they remain in effect until you change them, cancel them, or end your SAS session.</a:t>
            </a:r>
          </a:p>
          <a:p>
            <a:pPr eaLnBrk="1" fontAlgn="auto" hangingPunct="1">
              <a:spcAft>
                <a:spcPts val="0"/>
              </a:spcAft>
              <a:buFontTx/>
              <a:buNone/>
              <a:defRPr/>
            </a:pPr>
            <a:endParaRPr lang="en-US" altLang="en-US" sz="2800"/>
          </a:p>
          <a:p>
            <a:pPr eaLnBrk="1" fontAlgn="auto" hangingPunct="1">
              <a:spcAft>
                <a:spcPts val="0"/>
              </a:spcAft>
              <a:defRPr/>
            </a:pPr>
            <a:endParaRPr lang="en-US" altLang="en-US" sz="2800"/>
          </a:p>
        </p:txBody>
      </p:sp>
      <p:sp>
        <p:nvSpPr>
          <p:cNvPr id="102404" name="Slide Number Placeholder 5">
            <a:extLst>
              <a:ext uri="{FF2B5EF4-FFF2-40B4-BE49-F238E27FC236}">
                <a16:creationId xmlns:a16="http://schemas.microsoft.com/office/drawing/2014/main" id="{9C1E2EA8-622A-0FF9-D4BC-E35F737625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ACA880F-01BD-4832-8205-FD1BBF78D537}" type="slidenum">
              <a:rPr lang="en-US" altLang="en-US" smtClean="0">
                <a:solidFill>
                  <a:srgbClr val="898989"/>
                </a:solidFill>
              </a:rPr>
              <a:pPr/>
              <a:t>106</a:t>
            </a:fld>
            <a:endParaRPr lang="en-US" altLang="en-US">
              <a:solidFill>
                <a:srgbClr val="898989"/>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936499A1-CCAA-C6F1-2D09-2E796FAC45BE}"/>
              </a:ext>
            </a:extLst>
          </p:cNvPr>
          <p:cNvSpPr>
            <a:spLocks noGrp="1"/>
          </p:cNvSpPr>
          <p:nvPr>
            <p:ph type="title"/>
          </p:nvPr>
        </p:nvSpPr>
        <p:spPr/>
        <p:txBody>
          <a:bodyPr/>
          <a:lstStyle/>
          <a:p>
            <a:pPr eaLnBrk="1" hangingPunct="1"/>
            <a:r>
              <a:rPr lang="en-US" altLang="en-US"/>
              <a:t>Reading Raw data</a:t>
            </a:r>
          </a:p>
        </p:txBody>
      </p:sp>
      <p:sp>
        <p:nvSpPr>
          <p:cNvPr id="291843" name="Rectangle 3">
            <a:extLst>
              <a:ext uri="{FF2B5EF4-FFF2-40B4-BE49-F238E27FC236}">
                <a16:creationId xmlns:a16="http://schemas.microsoft.com/office/drawing/2014/main" id="{1C684CCD-1259-7CFF-05CC-63B86471A8BC}"/>
              </a:ext>
            </a:extLst>
          </p:cNvPr>
          <p:cNvSpPr>
            <a:spLocks noGrp="1" noChangeArrowheads="1"/>
          </p:cNvSpPr>
          <p:nvPr>
            <p:ph idx="1"/>
          </p:nvPr>
        </p:nvSpPr>
        <p:spPr/>
        <p:txBody>
          <a:bodyPr rtlCol="0">
            <a:normAutofit/>
          </a:bodyPr>
          <a:lstStyle/>
          <a:p>
            <a:pPr eaLnBrk="1" fontAlgn="auto" hangingPunct="1">
              <a:spcAft>
                <a:spcPts val="0"/>
              </a:spcAft>
              <a:defRPr/>
            </a:pPr>
            <a:r>
              <a:rPr lang="en-US" altLang="en-US" b="1">
                <a:solidFill>
                  <a:schemeClr val="accent2"/>
                </a:solidFill>
              </a:rPr>
              <a:t>INFILE statement</a:t>
            </a:r>
          </a:p>
          <a:p>
            <a:pPr lvl="1" eaLnBrk="1" fontAlgn="auto" hangingPunct="1">
              <a:spcAft>
                <a:spcPts val="0"/>
              </a:spcAft>
              <a:defRPr/>
            </a:pPr>
            <a:r>
              <a:rPr lang="en-US" altLang="en-US"/>
              <a:t>Identifies an external file to read with an INPUT statement</a:t>
            </a:r>
          </a:p>
          <a:p>
            <a:pPr lvl="1" eaLnBrk="1" fontAlgn="auto" hangingPunct="1">
              <a:spcAft>
                <a:spcPts val="0"/>
              </a:spcAft>
              <a:defRPr/>
            </a:pPr>
            <a:r>
              <a:rPr lang="en-US" altLang="en-US"/>
              <a:t>The general form of INFILE statement is as follows:</a:t>
            </a:r>
          </a:p>
          <a:p>
            <a:pPr lvl="2" eaLnBrk="1" fontAlgn="auto" hangingPunct="1">
              <a:spcAft>
                <a:spcPts val="0"/>
              </a:spcAft>
              <a:buFontTx/>
              <a:buNone/>
              <a:defRPr/>
            </a:pPr>
            <a:r>
              <a:rPr lang="en-US" altLang="en-US" b="1">
                <a:solidFill>
                  <a:srgbClr val="008080"/>
                </a:solidFill>
              </a:rPr>
              <a:t>INFILE</a:t>
            </a:r>
            <a:r>
              <a:rPr lang="en-US" altLang="en-US">
                <a:solidFill>
                  <a:srgbClr val="008000"/>
                </a:solidFill>
              </a:rPr>
              <a:t> </a:t>
            </a:r>
            <a:r>
              <a:rPr lang="en-US" altLang="en-US" i="1">
                <a:solidFill>
                  <a:srgbClr val="008080"/>
                </a:solidFill>
              </a:rPr>
              <a:t>file-specification &lt;options&gt; &lt;host-options&gt;;</a:t>
            </a:r>
            <a:r>
              <a:rPr lang="en-US" altLang="en-US">
                <a:solidFill>
                  <a:srgbClr val="008000"/>
                </a:solidFill>
              </a:rPr>
              <a:t> </a:t>
            </a:r>
          </a:p>
          <a:p>
            <a:pPr lvl="2" eaLnBrk="1" fontAlgn="auto" hangingPunct="1">
              <a:spcAft>
                <a:spcPts val="0"/>
              </a:spcAft>
              <a:buFontTx/>
              <a:buNone/>
              <a:defRPr/>
            </a:pPr>
            <a:r>
              <a:rPr lang="en-US" altLang="en-US"/>
              <a:t>Where,</a:t>
            </a:r>
          </a:p>
          <a:p>
            <a:pPr lvl="2" eaLnBrk="1" fontAlgn="auto" hangingPunct="1">
              <a:spcAft>
                <a:spcPts val="0"/>
              </a:spcAft>
              <a:buFontTx/>
              <a:buNone/>
              <a:defRPr/>
            </a:pPr>
            <a:r>
              <a:rPr lang="en-US" altLang="en-US"/>
              <a:t> </a:t>
            </a:r>
            <a:r>
              <a:rPr lang="en-US" altLang="en-US" i="1">
                <a:solidFill>
                  <a:srgbClr val="008080"/>
                </a:solidFill>
              </a:rPr>
              <a:t>file-specification</a:t>
            </a:r>
            <a:r>
              <a:rPr lang="en-US" altLang="en-US" i="1"/>
              <a:t> </a:t>
            </a:r>
            <a:r>
              <a:rPr lang="en-US" altLang="en-US"/>
              <a:t>identifies the source of the input data records</a:t>
            </a:r>
          </a:p>
          <a:p>
            <a:pPr lvl="2" eaLnBrk="1" fontAlgn="auto" hangingPunct="1">
              <a:spcAft>
                <a:spcPts val="0"/>
              </a:spcAft>
              <a:buFontTx/>
              <a:buNone/>
              <a:defRPr/>
            </a:pPr>
            <a:r>
              <a:rPr lang="en-US" altLang="en-US"/>
              <a:t>And can have the following forms:</a:t>
            </a:r>
          </a:p>
          <a:p>
            <a:pPr lvl="3" eaLnBrk="1" fontAlgn="auto" hangingPunct="1">
              <a:spcAft>
                <a:spcPts val="0"/>
              </a:spcAft>
              <a:buFontTx/>
              <a:buChar char="•"/>
              <a:defRPr/>
            </a:pPr>
            <a:r>
              <a:rPr lang="en-US" altLang="en-US" sz="1350">
                <a:solidFill>
                  <a:schemeClr val="accent2"/>
                </a:solidFill>
              </a:rPr>
              <a:t>'external-file' 	- 		</a:t>
            </a:r>
          </a:p>
          <a:p>
            <a:pPr lvl="3" eaLnBrk="1" fontAlgn="auto" hangingPunct="1">
              <a:spcAft>
                <a:spcPts val="0"/>
              </a:spcAft>
              <a:buFontTx/>
              <a:buChar char="•"/>
              <a:defRPr/>
            </a:pPr>
            <a:r>
              <a:rPr lang="en-US" altLang="en-US" sz="1350">
                <a:solidFill>
                  <a:schemeClr val="accent2"/>
                </a:solidFill>
              </a:rPr>
              <a:t>fileref </a:t>
            </a:r>
          </a:p>
          <a:p>
            <a:pPr lvl="3" eaLnBrk="1" fontAlgn="auto" hangingPunct="1">
              <a:spcAft>
                <a:spcPts val="0"/>
              </a:spcAft>
              <a:buFontTx/>
              <a:buChar char="•"/>
              <a:defRPr/>
            </a:pPr>
            <a:r>
              <a:rPr lang="en-US" altLang="en-US" sz="1350">
                <a:solidFill>
                  <a:schemeClr val="accent2"/>
                </a:solidFill>
              </a:rPr>
              <a:t>fileref(file) </a:t>
            </a:r>
          </a:p>
          <a:p>
            <a:pPr lvl="3" eaLnBrk="1" fontAlgn="auto" hangingPunct="1">
              <a:spcAft>
                <a:spcPts val="0"/>
              </a:spcAft>
              <a:buFontTx/>
              <a:buChar char="•"/>
              <a:defRPr/>
            </a:pPr>
            <a:r>
              <a:rPr lang="en-US" altLang="en-US" sz="1350">
                <a:solidFill>
                  <a:schemeClr val="accent2"/>
                </a:solidFill>
              </a:rPr>
              <a:t>DATALINES | DATALINES4 </a:t>
            </a:r>
          </a:p>
          <a:p>
            <a:pPr lvl="3" eaLnBrk="1" fontAlgn="auto" hangingPunct="1">
              <a:spcAft>
                <a:spcPts val="0"/>
              </a:spcAft>
              <a:buFontTx/>
              <a:buChar char="•"/>
              <a:defRPr/>
            </a:pPr>
            <a:r>
              <a:rPr lang="en-US" altLang="en-US" sz="1350">
                <a:solidFill>
                  <a:schemeClr val="accent2"/>
                </a:solidFill>
              </a:rPr>
              <a:t>CARDS | CARDS4 </a:t>
            </a:r>
          </a:p>
          <a:p>
            <a:pPr lvl="2" eaLnBrk="1" fontAlgn="auto" hangingPunct="1">
              <a:spcAft>
                <a:spcPts val="0"/>
              </a:spcAft>
              <a:defRPr/>
            </a:pPr>
            <a:endParaRPr lang="en-US" altLang="en-US">
              <a:solidFill>
                <a:schemeClr val="accent2"/>
              </a:solidFill>
            </a:endParaRPr>
          </a:p>
        </p:txBody>
      </p:sp>
      <p:sp>
        <p:nvSpPr>
          <p:cNvPr id="103428" name="Slide Number Placeholder 5">
            <a:extLst>
              <a:ext uri="{FF2B5EF4-FFF2-40B4-BE49-F238E27FC236}">
                <a16:creationId xmlns:a16="http://schemas.microsoft.com/office/drawing/2014/main" id="{44EC6842-B8B1-BD27-F3C3-80C2DBB916F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1C14C96-53B4-4E15-B47A-F9CFA6B6BB02}" type="slidenum">
              <a:rPr lang="en-US" altLang="en-US" smtClean="0">
                <a:solidFill>
                  <a:srgbClr val="898989"/>
                </a:solidFill>
              </a:rPr>
              <a:pPr/>
              <a:t>107</a:t>
            </a:fld>
            <a:endParaRPr lang="en-US" altLang="en-US">
              <a:solidFill>
                <a:srgbClr val="898989"/>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A545B3DC-937D-0A98-EB8F-640CA8AA6AB2}"/>
              </a:ext>
            </a:extLst>
          </p:cNvPr>
          <p:cNvSpPr>
            <a:spLocks noGrp="1"/>
          </p:cNvSpPr>
          <p:nvPr>
            <p:ph type="title"/>
          </p:nvPr>
        </p:nvSpPr>
        <p:spPr/>
        <p:txBody>
          <a:bodyPr/>
          <a:lstStyle/>
          <a:p>
            <a:pPr eaLnBrk="1" hangingPunct="1"/>
            <a:r>
              <a:rPr lang="en-US" altLang="en-US"/>
              <a:t>Reading Raw data</a:t>
            </a:r>
          </a:p>
        </p:txBody>
      </p:sp>
      <p:sp>
        <p:nvSpPr>
          <p:cNvPr id="292867" name="Rectangle 3">
            <a:extLst>
              <a:ext uri="{FF2B5EF4-FFF2-40B4-BE49-F238E27FC236}">
                <a16:creationId xmlns:a16="http://schemas.microsoft.com/office/drawing/2014/main" id="{24D5088E-DFD5-2E7B-F0F4-54F7C76D65B4}"/>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r>
              <a:rPr lang="en-US" altLang="en-US" sz="2800" dirty="0"/>
              <a:t>Few Examples of INFILE statements:</a:t>
            </a:r>
          </a:p>
          <a:p>
            <a:pPr lvl="1" eaLnBrk="1" fontAlgn="auto" hangingPunct="1">
              <a:spcAft>
                <a:spcPts val="0"/>
              </a:spcAft>
              <a:defRPr/>
            </a:pPr>
            <a:endParaRPr lang="en-US" altLang="en-US" sz="2400" dirty="0">
              <a:solidFill>
                <a:srgbClr val="008000"/>
              </a:solidFill>
            </a:endParaRPr>
          </a:p>
          <a:p>
            <a:pPr lvl="1" eaLnBrk="1" fontAlgn="auto" hangingPunct="1">
              <a:spcAft>
                <a:spcPts val="0"/>
              </a:spcAft>
              <a:defRPr/>
            </a:pPr>
            <a:r>
              <a:rPr lang="en-US" altLang="en-US" b="1" dirty="0">
                <a:solidFill>
                  <a:srgbClr val="008080"/>
                </a:solidFill>
              </a:rPr>
              <a:t>INFILE</a:t>
            </a:r>
            <a:r>
              <a:rPr lang="en-US" altLang="en-US" sz="2400" dirty="0">
                <a:solidFill>
                  <a:srgbClr val="008000"/>
                </a:solidFill>
              </a:rPr>
              <a:t> </a:t>
            </a:r>
            <a:r>
              <a:rPr lang="en-US" altLang="en-US" sz="2400" dirty="0"/>
              <a:t>‘C:/Training/SAS/Data.txt’;’</a:t>
            </a:r>
            <a:endParaRPr lang="en-US" altLang="en-US" sz="2400" dirty="0">
              <a:solidFill>
                <a:srgbClr val="008000"/>
              </a:solidFill>
            </a:endParaRPr>
          </a:p>
          <a:p>
            <a:pPr lvl="1" eaLnBrk="1" fontAlgn="auto" hangingPunct="1">
              <a:spcAft>
                <a:spcPts val="0"/>
              </a:spcAft>
              <a:defRPr/>
            </a:pPr>
            <a:endParaRPr lang="en-US" altLang="en-US" sz="2400" dirty="0">
              <a:solidFill>
                <a:srgbClr val="008000"/>
              </a:solidFill>
            </a:endParaRPr>
          </a:p>
          <a:p>
            <a:pPr lvl="1" eaLnBrk="1" fontAlgn="auto" hangingPunct="1">
              <a:spcAft>
                <a:spcPts val="0"/>
              </a:spcAft>
              <a:defRPr/>
            </a:pPr>
            <a:r>
              <a:rPr lang="en-US" altLang="en-US" b="1" dirty="0">
                <a:solidFill>
                  <a:srgbClr val="008080"/>
                </a:solidFill>
              </a:rPr>
              <a:t>INFILE</a:t>
            </a:r>
            <a:r>
              <a:rPr lang="en-US" altLang="en-US" sz="2400" dirty="0"/>
              <a:t> </a:t>
            </a:r>
            <a:r>
              <a:rPr lang="en-US" altLang="en-US" sz="2400" dirty="0" err="1"/>
              <a:t>Myfile</a:t>
            </a:r>
            <a:r>
              <a:rPr lang="en-US" altLang="en-US" sz="2400" dirty="0"/>
              <a:t>;</a:t>
            </a:r>
          </a:p>
          <a:p>
            <a:pPr lvl="1" eaLnBrk="1" fontAlgn="auto" hangingPunct="1">
              <a:spcAft>
                <a:spcPts val="0"/>
              </a:spcAft>
              <a:defRPr/>
            </a:pPr>
            <a:endParaRPr lang="en-US" altLang="en-US" sz="2400" dirty="0">
              <a:solidFill>
                <a:srgbClr val="008000"/>
              </a:solidFill>
            </a:endParaRPr>
          </a:p>
          <a:p>
            <a:pPr lvl="1" eaLnBrk="1" fontAlgn="auto" hangingPunct="1">
              <a:spcAft>
                <a:spcPts val="0"/>
              </a:spcAft>
              <a:defRPr/>
            </a:pPr>
            <a:r>
              <a:rPr lang="en-US" altLang="en-US" b="1" dirty="0">
                <a:solidFill>
                  <a:srgbClr val="008080"/>
                </a:solidFill>
              </a:rPr>
              <a:t>INFILE</a:t>
            </a:r>
            <a:r>
              <a:rPr lang="en-US" altLang="en-US" sz="2400" dirty="0"/>
              <a:t> </a:t>
            </a:r>
            <a:r>
              <a:rPr lang="en-US" altLang="en-US" sz="2400" dirty="0" err="1"/>
              <a:t>Myfile</a:t>
            </a:r>
            <a:r>
              <a:rPr lang="en-US" altLang="en-US" sz="2400" dirty="0"/>
              <a:t>(Data.txt);</a:t>
            </a:r>
          </a:p>
          <a:p>
            <a:pPr lvl="1" eaLnBrk="1" fontAlgn="auto" hangingPunct="1">
              <a:spcAft>
                <a:spcPts val="0"/>
              </a:spcAft>
              <a:defRPr/>
            </a:pPr>
            <a:endParaRPr lang="en-US" altLang="en-US" sz="2400" dirty="0">
              <a:solidFill>
                <a:srgbClr val="008000"/>
              </a:solidFill>
            </a:endParaRPr>
          </a:p>
          <a:p>
            <a:pPr lvl="1" eaLnBrk="1" fontAlgn="auto" hangingPunct="1">
              <a:spcAft>
                <a:spcPts val="0"/>
              </a:spcAft>
              <a:defRPr/>
            </a:pPr>
            <a:r>
              <a:rPr lang="en-US" altLang="en-US" b="1" dirty="0">
                <a:solidFill>
                  <a:srgbClr val="008080"/>
                </a:solidFill>
              </a:rPr>
              <a:t>INFILE</a:t>
            </a:r>
            <a:r>
              <a:rPr lang="en-US" altLang="en-US" sz="2400" dirty="0"/>
              <a:t> DATALINES;</a:t>
            </a:r>
          </a:p>
          <a:p>
            <a:pPr lvl="1" eaLnBrk="1" fontAlgn="auto" hangingPunct="1">
              <a:spcAft>
                <a:spcPts val="0"/>
              </a:spcAft>
              <a:defRPr/>
            </a:pPr>
            <a:endParaRPr lang="en-US" altLang="en-US" sz="2400" dirty="0">
              <a:solidFill>
                <a:srgbClr val="008000"/>
              </a:solidFill>
            </a:endParaRPr>
          </a:p>
          <a:p>
            <a:pPr lvl="1" eaLnBrk="1" fontAlgn="auto" hangingPunct="1">
              <a:spcAft>
                <a:spcPts val="0"/>
              </a:spcAft>
              <a:defRPr/>
            </a:pPr>
            <a:r>
              <a:rPr lang="en-US" altLang="en-US" b="1" dirty="0">
                <a:solidFill>
                  <a:srgbClr val="008080"/>
                </a:solidFill>
              </a:rPr>
              <a:t>INFILE</a:t>
            </a:r>
            <a:r>
              <a:rPr lang="en-US" altLang="en-US" sz="2400" dirty="0"/>
              <a:t> </a:t>
            </a:r>
            <a:r>
              <a:rPr lang="en-US" altLang="en-US" sz="2400" dirty="0" err="1"/>
              <a:t>Myfile</a:t>
            </a:r>
            <a:r>
              <a:rPr lang="en-US" altLang="en-US" sz="2400" dirty="0"/>
              <a:t> </a:t>
            </a:r>
            <a:r>
              <a:rPr lang="en-US" altLang="en-US" sz="2400" dirty="0">
                <a:solidFill>
                  <a:schemeClr val="accent2"/>
                </a:solidFill>
              </a:rPr>
              <a:t>DLM =</a:t>
            </a:r>
            <a:r>
              <a:rPr lang="en-US" altLang="en-US" sz="2400" dirty="0"/>
              <a:t> ‘,’ </a:t>
            </a:r>
            <a:r>
              <a:rPr lang="en-US" altLang="en-US" sz="2400" dirty="0">
                <a:solidFill>
                  <a:schemeClr val="accent2"/>
                </a:solidFill>
              </a:rPr>
              <a:t>END =</a:t>
            </a:r>
            <a:r>
              <a:rPr lang="en-US" altLang="en-US" sz="2400" dirty="0"/>
              <a:t> Fil1 </a:t>
            </a:r>
            <a:r>
              <a:rPr lang="en-US" altLang="en-US" sz="2400" dirty="0">
                <a:solidFill>
                  <a:schemeClr val="accent2"/>
                </a:solidFill>
              </a:rPr>
              <a:t>FIRSTOBS =</a:t>
            </a:r>
            <a:r>
              <a:rPr lang="en-US" altLang="en-US" sz="2400" dirty="0"/>
              <a:t> 2 </a:t>
            </a:r>
            <a:r>
              <a:rPr lang="en-US" altLang="en-US" sz="2400" dirty="0">
                <a:solidFill>
                  <a:schemeClr val="accent2"/>
                </a:solidFill>
              </a:rPr>
              <a:t>OBS =</a:t>
            </a:r>
            <a:r>
              <a:rPr lang="en-US" altLang="en-US" sz="2400" dirty="0"/>
              <a:t> 45;</a:t>
            </a:r>
          </a:p>
          <a:p>
            <a:pPr lvl="1" eaLnBrk="1" fontAlgn="auto" hangingPunct="1">
              <a:spcAft>
                <a:spcPts val="0"/>
              </a:spcAft>
              <a:defRPr/>
            </a:pPr>
            <a:endParaRPr lang="en-US" altLang="en-US" sz="2400" dirty="0">
              <a:solidFill>
                <a:srgbClr val="008000"/>
              </a:solidFill>
            </a:endParaRPr>
          </a:p>
          <a:p>
            <a:pPr lvl="1" eaLnBrk="1" fontAlgn="auto" hangingPunct="1">
              <a:spcAft>
                <a:spcPts val="0"/>
              </a:spcAft>
              <a:defRPr/>
            </a:pPr>
            <a:r>
              <a:rPr lang="en-US" altLang="en-US" b="1" dirty="0">
                <a:solidFill>
                  <a:srgbClr val="008080"/>
                </a:solidFill>
              </a:rPr>
              <a:t>INFILE</a:t>
            </a:r>
            <a:r>
              <a:rPr lang="en-US" altLang="en-US" sz="2400" dirty="0"/>
              <a:t> </a:t>
            </a:r>
            <a:r>
              <a:rPr lang="en-US" altLang="en-US" sz="2400" dirty="0" err="1"/>
              <a:t>Myfile</a:t>
            </a:r>
            <a:r>
              <a:rPr lang="en-US" altLang="en-US" sz="2400" dirty="0"/>
              <a:t> </a:t>
            </a:r>
            <a:r>
              <a:rPr lang="en-US" altLang="en-US" sz="2400" dirty="0">
                <a:solidFill>
                  <a:schemeClr val="accent2"/>
                </a:solidFill>
              </a:rPr>
              <a:t>PAD LRECL =</a:t>
            </a:r>
            <a:r>
              <a:rPr lang="en-US" altLang="en-US" sz="2400" dirty="0"/>
              <a:t> n;</a:t>
            </a:r>
          </a:p>
          <a:p>
            <a:pPr lvl="1" eaLnBrk="1" fontAlgn="auto" hangingPunct="1">
              <a:spcAft>
                <a:spcPts val="0"/>
              </a:spcAft>
              <a:defRPr/>
            </a:pPr>
            <a:endParaRPr lang="en-US" altLang="en-US" sz="2400" dirty="0"/>
          </a:p>
          <a:p>
            <a:pPr lvl="1" eaLnBrk="1" fontAlgn="auto" hangingPunct="1">
              <a:spcAft>
                <a:spcPts val="0"/>
              </a:spcAft>
              <a:defRPr/>
            </a:pPr>
            <a:endParaRPr lang="en-US" altLang="en-US" sz="2400" dirty="0"/>
          </a:p>
          <a:p>
            <a:pPr lvl="1" eaLnBrk="1" fontAlgn="auto" hangingPunct="1">
              <a:spcAft>
                <a:spcPts val="0"/>
              </a:spcAft>
              <a:defRPr/>
            </a:pPr>
            <a:endParaRPr lang="en-US" altLang="en-US" sz="2400" dirty="0"/>
          </a:p>
        </p:txBody>
      </p:sp>
      <p:sp>
        <p:nvSpPr>
          <p:cNvPr id="104452" name="Slide Number Placeholder 5">
            <a:extLst>
              <a:ext uri="{FF2B5EF4-FFF2-40B4-BE49-F238E27FC236}">
                <a16:creationId xmlns:a16="http://schemas.microsoft.com/office/drawing/2014/main" id="{B078815E-CDC7-5F81-5DCB-F1EF1FEEF38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13D484-D430-49C6-B8BD-A54DA0522B72}" type="slidenum">
              <a:rPr lang="en-US" altLang="en-US" smtClean="0">
                <a:solidFill>
                  <a:srgbClr val="898989"/>
                </a:solidFill>
              </a:rPr>
              <a:pPr/>
              <a:t>108</a:t>
            </a:fld>
            <a:endParaRPr lang="en-US" altLang="en-US">
              <a:solidFill>
                <a:srgbClr val="898989"/>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6BFCC49F-C2BD-68B6-41DB-25DBDF3F913B}"/>
              </a:ext>
            </a:extLst>
          </p:cNvPr>
          <p:cNvSpPr>
            <a:spLocks noGrp="1"/>
          </p:cNvSpPr>
          <p:nvPr>
            <p:ph type="title"/>
          </p:nvPr>
        </p:nvSpPr>
        <p:spPr/>
        <p:txBody>
          <a:bodyPr/>
          <a:lstStyle/>
          <a:p>
            <a:pPr eaLnBrk="1" hangingPunct="1"/>
            <a:r>
              <a:rPr lang="en-US" altLang="en-US"/>
              <a:t>Reading Raw data</a:t>
            </a:r>
          </a:p>
        </p:txBody>
      </p:sp>
      <p:sp>
        <p:nvSpPr>
          <p:cNvPr id="293891" name="Rectangle 3">
            <a:extLst>
              <a:ext uri="{FF2B5EF4-FFF2-40B4-BE49-F238E27FC236}">
                <a16:creationId xmlns:a16="http://schemas.microsoft.com/office/drawing/2014/main" id="{37949A4A-946D-CD32-6F94-502968CECCEA}"/>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a:solidFill>
                  <a:schemeClr val="accent2"/>
                </a:solidFill>
              </a:rPr>
              <a:t>DATA statement:</a:t>
            </a:r>
          </a:p>
          <a:p>
            <a:pPr lvl="1" eaLnBrk="1" fontAlgn="auto" hangingPunct="1">
              <a:spcAft>
                <a:spcPts val="0"/>
              </a:spcAft>
              <a:defRPr/>
            </a:pPr>
            <a:r>
              <a:rPr lang="en-US" altLang="en-US" sz="2400"/>
              <a:t>Begins a DATA step and provides names for any output SAS data sets</a:t>
            </a:r>
          </a:p>
          <a:p>
            <a:pPr lvl="1" eaLnBrk="1" fontAlgn="auto" hangingPunct="1">
              <a:spcAft>
                <a:spcPts val="0"/>
              </a:spcAft>
              <a:defRPr/>
            </a:pPr>
            <a:r>
              <a:rPr lang="en-US" altLang="en-US" sz="2400"/>
              <a:t>The general form of the DATA statement is as follows:</a:t>
            </a:r>
          </a:p>
          <a:p>
            <a:pPr lvl="2" eaLnBrk="1" fontAlgn="auto" hangingPunct="1">
              <a:spcAft>
                <a:spcPts val="0"/>
              </a:spcAft>
              <a:defRPr/>
            </a:pPr>
            <a:r>
              <a:rPr lang="en-US" altLang="en-US" sz="2000">
                <a:solidFill>
                  <a:srgbClr val="008000"/>
                </a:solidFill>
              </a:rPr>
              <a:t>DATA &lt;</a:t>
            </a:r>
            <a:r>
              <a:rPr lang="en-US" altLang="en-US" sz="2000" i="1">
                <a:solidFill>
                  <a:schemeClr val="accent2"/>
                </a:solidFill>
              </a:rPr>
              <a:t>data-set-name-1</a:t>
            </a:r>
            <a:r>
              <a:rPr lang="en-US" altLang="en-US" sz="2000">
                <a:solidFill>
                  <a:schemeClr val="accent2"/>
                </a:solidFill>
              </a:rPr>
              <a:t> &lt;(</a:t>
            </a:r>
            <a:r>
              <a:rPr lang="en-US" altLang="en-US" sz="2000" i="1">
                <a:solidFill>
                  <a:schemeClr val="accent2"/>
                </a:solidFill>
              </a:rPr>
              <a:t>data-set-options-1</a:t>
            </a:r>
            <a:r>
              <a:rPr lang="en-US" altLang="en-US" sz="2000">
                <a:solidFill>
                  <a:schemeClr val="accent2"/>
                </a:solidFill>
              </a:rPr>
              <a:t>)&gt;&gt; </a:t>
            </a:r>
            <a:br>
              <a:rPr lang="en-US" altLang="en-US" sz="2000">
                <a:solidFill>
                  <a:schemeClr val="accent2"/>
                </a:solidFill>
              </a:rPr>
            </a:br>
            <a:r>
              <a:rPr lang="en-US" altLang="en-US" sz="2000">
                <a:solidFill>
                  <a:schemeClr val="accent2"/>
                </a:solidFill>
              </a:rPr>
              <a:t>&lt;</a:t>
            </a:r>
            <a:r>
              <a:rPr lang="en-US" altLang="en-US" sz="2000" i="1">
                <a:solidFill>
                  <a:schemeClr val="accent2"/>
                </a:solidFill>
              </a:rPr>
              <a:t>. . .data-set-name-n</a:t>
            </a:r>
            <a:r>
              <a:rPr lang="en-US" altLang="en-US" sz="2000">
                <a:solidFill>
                  <a:schemeClr val="accent2"/>
                </a:solidFill>
              </a:rPr>
              <a:t> &lt;(</a:t>
            </a:r>
            <a:r>
              <a:rPr lang="en-US" altLang="en-US" sz="2000" i="1">
                <a:solidFill>
                  <a:schemeClr val="accent2"/>
                </a:solidFill>
              </a:rPr>
              <a:t>data-set-options-n</a:t>
            </a:r>
            <a:r>
              <a:rPr lang="en-US" altLang="en-US" sz="2000">
                <a:solidFill>
                  <a:schemeClr val="accent2"/>
                </a:solidFill>
              </a:rPr>
              <a:t>)&gt;&gt;;</a:t>
            </a:r>
            <a:r>
              <a:rPr lang="en-US" altLang="en-US" sz="2000"/>
              <a:t> </a:t>
            </a:r>
          </a:p>
          <a:p>
            <a:pPr lvl="2" eaLnBrk="1" fontAlgn="auto" hangingPunct="1">
              <a:spcAft>
                <a:spcPts val="0"/>
              </a:spcAft>
              <a:defRPr/>
            </a:pPr>
            <a:r>
              <a:rPr lang="en-US" altLang="en-US" sz="2000">
                <a:solidFill>
                  <a:srgbClr val="008000"/>
                </a:solidFill>
              </a:rPr>
              <a:t>DATA </a:t>
            </a:r>
            <a:r>
              <a:rPr lang="en-US" altLang="en-US" sz="2000">
                <a:solidFill>
                  <a:schemeClr val="accent2"/>
                </a:solidFill>
              </a:rPr>
              <a:t>_NULL_;</a:t>
            </a:r>
            <a:r>
              <a:rPr lang="en-US" altLang="en-US" sz="2000" b="1">
                <a:solidFill>
                  <a:srgbClr val="008000"/>
                </a:solidFill>
              </a:rPr>
              <a:t> </a:t>
            </a:r>
          </a:p>
          <a:p>
            <a:pPr lvl="1" eaLnBrk="1" fontAlgn="auto" hangingPunct="1">
              <a:spcAft>
                <a:spcPts val="0"/>
              </a:spcAft>
              <a:defRPr/>
            </a:pPr>
            <a:endParaRPr lang="en-US" altLang="en-US" sz="2400"/>
          </a:p>
          <a:p>
            <a:pPr lvl="1" eaLnBrk="1" fontAlgn="auto" hangingPunct="1">
              <a:spcAft>
                <a:spcPts val="0"/>
              </a:spcAft>
              <a:defRPr/>
            </a:pPr>
            <a:r>
              <a:rPr lang="en-US" altLang="en-US" sz="2400"/>
              <a:t>A example of a DATA statement are: </a:t>
            </a:r>
          </a:p>
          <a:p>
            <a:pPr lvl="2" eaLnBrk="1" fontAlgn="auto" hangingPunct="1">
              <a:spcAft>
                <a:spcPts val="0"/>
              </a:spcAft>
              <a:buFontTx/>
              <a:buNone/>
              <a:defRPr/>
            </a:pPr>
            <a:r>
              <a:rPr lang="en-US" altLang="en-US" sz="2000">
                <a:solidFill>
                  <a:srgbClr val="008000"/>
                </a:solidFill>
              </a:rPr>
              <a:t>DATA</a:t>
            </a:r>
            <a:r>
              <a:rPr lang="en-US" altLang="en-US" sz="2000"/>
              <a:t> 	</a:t>
            </a:r>
            <a:r>
              <a:rPr lang="en-US" altLang="en-US" sz="2000">
                <a:solidFill>
                  <a:schemeClr val="accent2"/>
                </a:solidFill>
              </a:rPr>
              <a:t>_Teens _Adults Senior_Citizen </a:t>
            </a:r>
          </a:p>
          <a:p>
            <a:pPr lvl="2" eaLnBrk="1" fontAlgn="auto" hangingPunct="1">
              <a:spcAft>
                <a:spcPts val="0"/>
              </a:spcAft>
              <a:buFontTx/>
              <a:buNone/>
              <a:defRPr/>
            </a:pPr>
            <a:r>
              <a:rPr lang="en-US" altLang="en-US" sz="2000">
                <a:solidFill>
                  <a:schemeClr val="accent2"/>
                </a:solidFill>
              </a:rPr>
              <a:t>		Abnormal_Observation (Drop = Height Weight) ;</a:t>
            </a:r>
          </a:p>
          <a:p>
            <a:pPr lvl="2" eaLnBrk="1" fontAlgn="auto" hangingPunct="1">
              <a:spcAft>
                <a:spcPts val="0"/>
              </a:spcAft>
              <a:buFontTx/>
              <a:buNone/>
              <a:defRPr/>
            </a:pPr>
            <a:r>
              <a:rPr lang="en-US" altLang="en-US" sz="2000"/>
              <a:t>If Age </a:t>
            </a:r>
            <a:r>
              <a:rPr lang="en-US" altLang="en-US" sz="2000">
                <a:solidFill>
                  <a:srgbClr val="FF3300"/>
                </a:solidFill>
              </a:rPr>
              <a:t>ne .</a:t>
            </a:r>
            <a:r>
              <a:rPr lang="en-US" altLang="en-US" sz="2000"/>
              <a:t> AND Age &lt; 18 then Output _Teens;</a:t>
            </a:r>
          </a:p>
          <a:p>
            <a:pPr lvl="2" eaLnBrk="1" fontAlgn="auto" hangingPunct="1">
              <a:spcAft>
                <a:spcPts val="0"/>
              </a:spcAft>
              <a:buFontTx/>
              <a:buNone/>
              <a:defRPr/>
            </a:pPr>
            <a:r>
              <a:rPr lang="en-US" altLang="en-US" sz="2000"/>
              <a:t>Else if  18 &lt;= Age &lt; 60 then output _Adults;</a:t>
            </a:r>
          </a:p>
          <a:p>
            <a:pPr lvl="2" eaLnBrk="1" fontAlgn="auto" hangingPunct="1">
              <a:spcAft>
                <a:spcPts val="0"/>
              </a:spcAft>
              <a:buFontTx/>
              <a:buNone/>
              <a:defRPr/>
            </a:pPr>
            <a:r>
              <a:rPr lang="en-US" altLang="en-US" sz="2000"/>
              <a:t>Else if Age&gt; = 60 then output Senior_Citizen;</a:t>
            </a:r>
          </a:p>
          <a:p>
            <a:pPr lvl="2" eaLnBrk="1" fontAlgn="auto" hangingPunct="1">
              <a:spcAft>
                <a:spcPts val="0"/>
              </a:spcAft>
              <a:buFontTx/>
              <a:buNone/>
              <a:defRPr/>
            </a:pPr>
            <a:r>
              <a:rPr lang="en-US" altLang="en-US" sz="2000"/>
              <a:t>Else output Abnormal_Observation;</a:t>
            </a:r>
          </a:p>
          <a:p>
            <a:pPr lvl="2" eaLnBrk="1" fontAlgn="auto" hangingPunct="1">
              <a:spcAft>
                <a:spcPts val="0"/>
              </a:spcAft>
              <a:buFontTx/>
              <a:buNone/>
              <a:defRPr/>
            </a:pPr>
            <a:r>
              <a:rPr lang="en-US" altLang="en-US" sz="2000"/>
              <a:t>Run;</a:t>
            </a:r>
          </a:p>
          <a:p>
            <a:pPr lvl="2" eaLnBrk="1" fontAlgn="auto" hangingPunct="1">
              <a:spcAft>
                <a:spcPts val="0"/>
              </a:spcAft>
              <a:defRPr/>
            </a:pPr>
            <a:endParaRPr lang="en-US" altLang="en-US" sz="2000"/>
          </a:p>
        </p:txBody>
      </p:sp>
      <p:sp>
        <p:nvSpPr>
          <p:cNvPr id="105476" name="Slide Number Placeholder 5">
            <a:extLst>
              <a:ext uri="{FF2B5EF4-FFF2-40B4-BE49-F238E27FC236}">
                <a16:creationId xmlns:a16="http://schemas.microsoft.com/office/drawing/2014/main" id="{7D3F131F-4178-562B-641C-6CE0F76F2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572B142-905A-465C-91EC-9ADD582A3CAB}" type="slidenum">
              <a:rPr lang="en-US" altLang="en-US" smtClean="0">
                <a:solidFill>
                  <a:srgbClr val="898989"/>
                </a:solidFill>
              </a:rPr>
              <a:pPr/>
              <a:t>109</a:t>
            </a:fld>
            <a:endParaRPr lang="en-US" altLang="en-US">
              <a:solidFill>
                <a:srgbClr val="89898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3C307-68C5-FC47-96D0-30D0A3C4CD7C}"/>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234346F7-952C-1904-272F-369ABEE731B7}"/>
              </a:ext>
            </a:extLst>
          </p:cNvPr>
          <p:cNvSpPr>
            <a:spLocks noGrp="1"/>
          </p:cNvSpPr>
          <p:nvPr>
            <p:ph type="title"/>
          </p:nvPr>
        </p:nvSpPr>
        <p:spPr/>
        <p:txBody>
          <a:bodyPr/>
          <a:lstStyle/>
          <a:p>
            <a:pPr eaLnBrk="1" hangingPunct="1"/>
            <a:r>
              <a:rPr lang="en-US" altLang="en-US" b="1" dirty="0"/>
              <a:t>First things First  - SAS Studio</a:t>
            </a:r>
          </a:p>
        </p:txBody>
      </p:sp>
      <p:sp>
        <p:nvSpPr>
          <p:cNvPr id="9220" name="Slide Number Placeholder 5">
            <a:extLst>
              <a:ext uri="{FF2B5EF4-FFF2-40B4-BE49-F238E27FC236}">
                <a16:creationId xmlns:a16="http://schemas.microsoft.com/office/drawing/2014/main" id="{D2E4257D-E2AE-344A-A80F-71A744B6B70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A9C3C78-04CC-4950-8168-F225916E95CC}" type="slidenum">
              <a:rPr lang="en-US" altLang="en-US" smtClean="0">
                <a:solidFill>
                  <a:srgbClr val="898989"/>
                </a:solidFill>
              </a:rPr>
              <a:pPr/>
              <a:t>11</a:t>
            </a:fld>
            <a:endParaRPr lang="en-US" altLang="en-US">
              <a:solidFill>
                <a:srgbClr val="898989"/>
              </a:solidFill>
            </a:endParaRPr>
          </a:p>
        </p:txBody>
      </p:sp>
      <p:pic>
        <p:nvPicPr>
          <p:cNvPr id="2" name="Picture 1">
            <a:extLst>
              <a:ext uri="{FF2B5EF4-FFF2-40B4-BE49-F238E27FC236}">
                <a16:creationId xmlns:a16="http://schemas.microsoft.com/office/drawing/2014/main" id="{AFAEFDA9-B7DA-6F0F-A9A5-F318D941916E}"/>
              </a:ext>
            </a:extLst>
          </p:cNvPr>
          <p:cNvPicPr>
            <a:picLocks noChangeAspect="1"/>
          </p:cNvPicPr>
          <p:nvPr/>
        </p:nvPicPr>
        <p:blipFill>
          <a:blip r:embed="rId2"/>
          <a:stretch>
            <a:fillRect/>
          </a:stretch>
        </p:blipFill>
        <p:spPr>
          <a:xfrm>
            <a:off x="1066800" y="1447800"/>
            <a:ext cx="7200000" cy="4215933"/>
          </a:xfrm>
          <a:prstGeom prst="rect">
            <a:avLst/>
          </a:prstGeom>
        </p:spPr>
      </p:pic>
    </p:spTree>
    <p:extLst>
      <p:ext uri="{BB962C8B-B14F-4D97-AF65-F5344CB8AC3E}">
        <p14:creationId xmlns:p14="http://schemas.microsoft.com/office/powerpoint/2010/main" val="16176301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1AAF239E-6379-2E36-5AEE-261773ED67C5}"/>
              </a:ext>
            </a:extLst>
          </p:cNvPr>
          <p:cNvSpPr>
            <a:spLocks noGrp="1"/>
          </p:cNvSpPr>
          <p:nvPr>
            <p:ph type="title"/>
          </p:nvPr>
        </p:nvSpPr>
        <p:spPr/>
        <p:txBody>
          <a:bodyPr/>
          <a:lstStyle/>
          <a:p>
            <a:pPr eaLnBrk="1" hangingPunct="1"/>
            <a:r>
              <a:rPr lang="en-US" altLang="en-US"/>
              <a:t>Reading Raw data</a:t>
            </a:r>
          </a:p>
        </p:txBody>
      </p:sp>
      <p:sp>
        <p:nvSpPr>
          <p:cNvPr id="106499" name="Rectangle 3">
            <a:extLst>
              <a:ext uri="{FF2B5EF4-FFF2-40B4-BE49-F238E27FC236}">
                <a16:creationId xmlns:a16="http://schemas.microsoft.com/office/drawing/2014/main" id="{BBE0A1B6-945B-B4A1-7285-0B0EB95BB9C8}"/>
              </a:ext>
            </a:extLst>
          </p:cNvPr>
          <p:cNvSpPr>
            <a:spLocks noGrp="1" noChangeArrowheads="1"/>
          </p:cNvSpPr>
          <p:nvPr>
            <p:ph idx="1"/>
          </p:nvPr>
        </p:nvSpPr>
        <p:spPr/>
        <p:txBody>
          <a:bodyPr/>
          <a:lstStyle/>
          <a:p>
            <a:pPr eaLnBrk="1" hangingPunct="1"/>
            <a:r>
              <a:rPr lang="en-US" altLang="en-US" b="1">
                <a:solidFill>
                  <a:schemeClr val="accent2"/>
                </a:solidFill>
              </a:rPr>
              <a:t>INPUT statement</a:t>
            </a:r>
            <a:r>
              <a:rPr lang="en-US" altLang="en-US"/>
              <a:t> </a:t>
            </a:r>
          </a:p>
          <a:p>
            <a:pPr lvl="1" eaLnBrk="1" hangingPunct="1"/>
            <a:r>
              <a:rPr lang="en-US" altLang="en-US"/>
              <a:t>Describes the arrangement of values in the input data record and assigns input values to the corresponding SAS variables</a:t>
            </a:r>
          </a:p>
          <a:p>
            <a:pPr lvl="1" eaLnBrk="1" hangingPunct="1"/>
            <a:r>
              <a:rPr lang="en-US" altLang="en-US"/>
              <a:t>Can be used to read data in free format, data in fixed columns, data in non-standard format. </a:t>
            </a:r>
          </a:p>
          <a:p>
            <a:pPr lvl="1" eaLnBrk="1" hangingPunct="1"/>
            <a:r>
              <a:rPr lang="en-US" altLang="en-US"/>
              <a:t>Based on the way the data is arranged in the file to be read, the INPUT statement is divided into following forms:</a:t>
            </a:r>
          </a:p>
          <a:p>
            <a:pPr lvl="2" eaLnBrk="1" hangingPunct="1"/>
            <a:r>
              <a:rPr lang="en-US" altLang="en-US">
                <a:solidFill>
                  <a:schemeClr val="accent2"/>
                </a:solidFill>
              </a:rPr>
              <a:t>Column Input</a:t>
            </a:r>
          </a:p>
          <a:p>
            <a:pPr lvl="2" eaLnBrk="1" hangingPunct="1"/>
            <a:r>
              <a:rPr lang="en-US" altLang="en-US">
                <a:solidFill>
                  <a:schemeClr val="accent2"/>
                </a:solidFill>
              </a:rPr>
              <a:t>Formatted Input</a:t>
            </a:r>
          </a:p>
          <a:p>
            <a:pPr lvl="2" eaLnBrk="1" hangingPunct="1"/>
            <a:r>
              <a:rPr lang="en-US" altLang="en-US">
                <a:solidFill>
                  <a:schemeClr val="accent2"/>
                </a:solidFill>
              </a:rPr>
              <a:t>List Input</a:t>
            </a:r>
          </a:p>
          <a:p>
            <a:pPr lvl="2" eaLnBrk="1" hangingPunct="1"/>
            <a:r>
              <a:rPr lang="en-US" altLang="en-US">
                <a:solidFill>
                  <a:schemeClr val="accent2"/>
                </a:solidFill>
              </a:rPr>
              <a:t>Modified List Input</a:t>
            </a:r>
            <a:r>
              <a:rPr lang="en-US" altLang="en-US"/>
              <a:t> </a:t>
            </a:r>
          </a:p>
        </p:txBody>
      </p:sp>
      <p:sp>
        <p:nvSpPr>
          <p:cNvPr id="106500" name="Slide Number Placeholder 5">
            <a:extLst>
              <a:ext uri="{FF2B5EF4-FFF2-40B4-BE49-F238E27FC236}">
                <a16:creationId xmlns:a16="http://schemas.microsoft.com/office/drawing/2014/main" id="{27C8B608-C2CE-3DC1-CB78-0EE311C24F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13013ED-BE3C-456E-8875-A4C3244D12C5}" type="slidenum">
              <a:rPr lang="en-US" altLang="en-US" smtClean="0">
                <a:solidFill>
                  <a:srgbClr val="898989"/>
                </a:solidFill>
              </a:rPr>
              <a:pPr/>
              <a:t>110</a:t>
            </a:fld>
            <a:endParaRPr lang="en-US" altLang="en-US">
              <a:solidFill>
                <a:srgbClr val="898989"/>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1232C3B9-B739-2F2B-20E3-1E6504DD2B0E}"/>
              </a:ext>
            </a:extLst>
          </p:cNvPr>
          <p:cNvSpPr>
            <a:spLocks noGrp="1"/>
          </p:cNvSpPr>
          <p:nvPr>
            <p:ph type="title"/>
          </p:nvPr>
        </p:nvSpPr>
        <p:spPr/>
        <p:txBody>
          <a:bodyPr/>
          <a:lstStyle/>
          <a:p>
            <a:pPr eaLnBrk="1" hangingPunct="1"/>
            <a:r>
              <a:rPr lang="en-US" altLang="en-US"/>
              <a:t>Reading Raw data - Column INPUT</a:t>
            </a:r>
          </a:p>
        </p:txBody>
      </p:sp>
      <p:sp>
        <p:nvSpPr>
          <p:cNvPr id="107523" name="Rectangle 3">
            <a:extLst>
              <a:ext uri="{FF2B5EF4-FFF2-40B4-BE49-F238E27FC236}">
                <a16:creationId xmlns:a16="http://schemas.microsoft.com/office/drawing/2014/main" id="{4519F4B7-4960-C160-E564-0FAE144B71F2}"/>
              </a:ext>
            </a:extLst>
          </p:cNvPr>
          <p:cNvSpPr>
            <a:spLocks noGrp="1" noChangeArrowheads="1"/>
          </p:cNvSpPr>
          <p:nvPr>
            <p:ph idx="1"/>
          </p:nvPr>
        </p:nvSpPr>
        <p:spPr/>
        <p:txBody>
          <a:bodyPr/>
          <a:lstStyle/>
          <a:p>
            <a:pPr eaLnBrk="1" hangingPunct="1"/>
            <a:r>
              <a:rPr lang="en-US" altLang="en-US" dirty="0"/>
              <a:t>The following external file contains data arranged in columns or fixed fields.</a:t>
            </a:r>
          </a:p>
          <a:p>
            <a:pPr eaLnBrk="1" hangingPunct="1"/>
            <a:endParaRPr lang="en-US" altLang="en-US" dirty="0"/>
          </a:p>
          <a:p>
            <a:pPr lvl="1" eaLnBrk="1" hangingPunct="1">
              <a:buFont typeface="Tahoma" panose="020B0604030504040204" pitchFamily="34" charset="0"/>
              <a:buNone/>
            </a:pPr>
            <a:r>
              <a:rPr lang="en-US" altLang="en-US" dirty="0">
                <a:solidFill>
                  <a:srgbClr val="008080"/>
                </a:solidFill>
                <a:latin typeface="Arial Unicode MS"/>
              </a:rPr>
              <a:t>input </a:t>
            </a:r>
            <a:r>
              <a:rPr lang="en-US" altLang="en-US" b="1" dirty="0">
                <a:solidFill>
                  <a:srgbClr val="008080"/>
                </a:solidFill>
                <a:latin typeface="Arial Unicode MS"/>
              </a:rPr>
              <a:t>Item</a:t>
            </a:r>
            <a:r>
              <a:rPr lang="en-US" altLang="en-US" dirty="0">
                <a:solidFill>
                  <a:srgbClr val="008080"/>
                </a:solidFill>
                <a:latin typeface="Arial Unicode MS"/>
              </a:rPr>
              <a:t> $ 1-13 </a:t>
            </a:r>
            <a:r>
              <a:rPr lang="en-US" altLang="en-US" b="1" dirty="0" err="1">
                <a:solidFill>
                  <a:srgbClr val="008080"/>
                </a:solidFill>
                <a:latin typeface="Arial Unicode MS"/>
              </a:rPr>
              <a:t>IDnum</a:t>
            </a:r>
            <a:r>
              <a:rPr lang="en-US" altLang="en-US" dirty="0">
                <a:solidFill>
                  <a:srgbClr val="008080"/>
                </a:solidFill>
                <a:latin typeface="Arial Unicode MS"/>
              </a:rPr>
              <a:t> $ 15-19 </a:t>
            </a:r>
          </a:p>
          <a:p>
            <a:pPr lvl="1" eaLnBrk="1" hangingPunct="1">
              <a:buFont typeface="Tahoma" panose="020B0604030504040204" pitchFamily="34" charset="0"/>
              <a:buNone/>
            </a:pPr>
            <a:r>
              <a:rPr lang="en-US" altLang="en-US" b="1" dirty="0" err="1">
                <a:solidFill>
                  <a:srgbClr val="008080"/>
                </a:solidFill>
                <a:latin typeface="Arial Unicode MS"/>
              </a:rPr>
              <a:t>InStock</a:t>
            </a:r>
            <a:r>
              <a:rPr lang="en-US" altLang="en-US" dirty="0">
                <a:solidFill>
                  <a:srgbClr val="008080"/>
                </a:solidFill>
                <a:latin typeface="Arial Unicode MS"/>
              </a:rPr>
              <a:t> 21-22 </a:t>
            </a:r>
            <a:r>
              <a:rPr lang="en-US" altLang="en-US" b="1" dirty="0" err="1">
                <a:solidFill>
                  <a:srgbClr val="008080"/>
                </a:solidFill>
                <a:latin typeface="Arial Unicode MS"/>
              </a:rPr>
              <a:t>BackOrd</a:t>
            </a:r>
            <a:r>
              <a:rPr lang="en-US" altLang="en-US" dirty="0">
                <a:solidFill>
                  <a:srgbClr val="008080"/>
                </a:solidFill>
                <a:latin typeface="Arial Unicode MS"/>
              </a:rPr>
              <a:t> 24-25;</a:t>
            </a:r>
            <a:r>
              <a:rPr lang="en-US" altLang="en-US" dirty="0">
                <a:latin typeface="Arial Unicode MS"/>
              </a:rPr>
              <a:t> </a:t>
            </a:r>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The above INPUT statement lists the variables with their corresponding column locations in order from left to right. </a:t>
            </a:r>
            <a:r>
              <a:rPr lang="en-US" altLang="en-US" dirty="0">
                <a:solidFill>
                  <a:srgbClr val="FF3300"/>
                </a:solidFill>
              </a:rPr>
              <a:t>However, one of the features of column input is the capability to read fields in any order. </a:t>
            </a:r>
          </a:p>
          <a:p>
            <a:pPr eaLnBrk="1" hangingPunct="1"/>
            <a:endParaRPr lang="en-US" altLang="en-US" dirty="0">
              <a:solidFill>
                <a:srgbClr val="FF3300"/>
              </a:solidFill>
            </a:endParaRPr>
          </a:p>
          <a:p>
            <a:pPr eaLnBrk="1" hangingPunct="1"/>
            <a:endParaRPr lang="en-US" altLang="en-US" dirty="0"/>
          </a:p>
        </p:txBody>
      </p:sp>
      <p:sp>
        <p:nvSpPr>
          <p:cNvPr id="107524" name="Slide Number Placeholder 5">
            <a:extLst>
              <a:ext uri="{FF2B5EF4-FFF2-40B4-BE49-F238E27FC236}">
                <a16:creationId xmlns:a16="http://schemas.microsoft.com/office/drawing/2014/main" id="{1E991D18-7AC1-56C9-1B46-8F0B17F5343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9904D74-925D-45C6-A558-39814AF21139}" type="slidenum">
              <a:rPr lang="en-US" altLang="en-US" smtClean="0">
                <a:solidFill>
                  <a:srgbClr val="898989"/>
                </a:solidFill>
              </a:rPr>
              <a:pPr/>
              <a:t>111</a:t>
            </a:fld>
            <a:endParaRPr lang="en-US" altLang="en-US">
              <a:solidFill>
                <a:srgbClr val="898989"/>
              </a:solidFill>
            </a:endParaRPr>
          </a:p>
        </p:txBody>
      </p:sp>
      <p:sp>
        <p:nvSpPr>
          <p:cNvPr id="107525" name="Text Box 5">
            <a:extLst>
              <a:ext uri="{FF2B5EF4-FFF2-40B4-BE49-F238E27FC236}">
                <a16:creationId xmlns:a16="http://schemas.microsoft.com/office/drawing/2014/main" id="{C23BA1DD-3C0A-8045-60E5-AF454A4713FE}"/>
              </a:ext>
            </a:extLst>
          </p:cNvPr>
          <p:cNvSpPr txBox="1">
            <a:spLocks noChangeArrowheads="1"/>
          </p:cNvSpPr>
          <p:nvPr/>
        </p:nvSpPr>
        <p:spPr bwMode="auto">
          <a:xfrm>
            <a:off x="4876800" y="2438400"/>
            <a:ext cx="3276600" cy="18161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400" b="1" dirty="0">
                <a:latin typeface="Arial Unicode MS"/>
              </a:rPr>
              <a:t> BIRD FEEDER  	LG088  3   20</a:t>
            </a:r>
            <a:br>
              <a:rPr lang="en-US" altLang="en-US" sz="1400" b="1" dirty="0">
                <a:latin typeface="Arial Unicode MS"/>
              </a:rPr>
            </a:br>
            <a:r>
              <a:rPr lang="en-US" altLang="en-US" sz="1400" b="1" dirty="0">
                <a:latin typeface="Arial Unicode MS"/>
              </a:rPr>
              <a:t> GLASS MUGS   	SB082  6   12</a:t>
            </a:r>
            <a:br>
              <a:rPr lang="en-US" altLang="en-US" sz="1400" b="1" dirty="0">
                <a:latin typeface="Arial Unicode MS"/>
              </a:rPr>
            </a:br>
            <a:r>
              <a:rPr lang="en-US" altLang="en-US" sz="1400" b="1" dirty="0">
                <a:latin typeface="Arial Unicode MS"/>
              </a:rPr>
              <a:t> GLASS TRAY    	BQ049 12   6</a:t>
            </a:r>
            <a:br>
              <a:rPr lang="en-US" altLang="en-US" sz="1400" b="1" dirty="0">
                <a:latin typeface="Arial Unicode MS"/>
              </a:rPr>
            </a:br>
            <a:r>
              <a:rPr lang="en-US" altLang="en-US" sz="1400" b="1" dirty="0">
                <a:latin typeface="Arial Unicode MS"/>
              </a:rPr>
              <a:t> PADDED HANGRS     MN256 15  20</a:t>
            </a:r>
            <a:br>
              <a:rPr lang="en-US" altLang="en-US" sz="1400" b="1" dirty="0">
                <a:latin typeface="Arial Unicode MS"/>
              </a:rPr>
            </a:br>
            <a:r>
              <a:rPr lang="en-US" altLang="en-US" sz="1400" b="1" dirty="0">
                <a:latin typeface="Arial Unicode MS"/>
              </a:rPr>
              <a:t> JEWELRY BOX   	AJ498   23  0</a:t>
            </a:r>
            <a:br>
              <a:rPr lang="en-US" altLang="en-US" sz="1400" b="1" dirty="0">
                <a:latin typeface="Arial Unicode MS"/>
              </a:rPr>
            </a:br>
            <a:r>
              <a:rPr lang="en-US" altLang="en-US" sz="1400" b="1" dirty="0">
                <a:latin typeface="Arial Unicode MS"/>
              </a:rPr>
              <a:t> RED APRON     	AQ072  9    12</a:t>
            </a:r>
            <a:br>
              <a:rPr lang="en-US" altLang="en-US" sz="1400" b="1" dirty="0">
                <a:latin typeface="Arial Unicode MS"/>
              </a:rPr>
            </a:br>
            <a:r>
              <a:rPr lang="en-US" altLang="en-US" sz="1400" b="1" dirty="0">
                <a:latin typeface="Arial Unicode MS"/>
              </a:rPr>
              <a:t> CRYSTAL VASE  	AQ672  27  0</a:t>
            </a:r>
            <a:br>
              <a:rPr lang="en-US" altLang="en-US" sz="1400" b="1" dirty="0">
                <a:latin typeface="Arial Unicode MS"/>
              </a:rPr>
            </a:br>
            <a:r>
              <a:rPr lang="en-US" altLang="en-US" sz="1400" b="1" dirty="0">
                <a:latin typeface="Arial Unicode MS"/>
              </a:rPr>
              <a:t> PICNIC BASKET 	LS930   21  0</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BDDDC57B-9A21-0D8C-343C-6DDEE4AA0970}"/>
              </a:ext>
            </a:extLst>
          </p:cNvPr>
          <p:cNvSpPr>
            <a:spLocks noGrp="1"/>
          </p:cNvSpPr>
          <p:nvPr>
            <p:ph type="title"/>
          </p:nvPr>
        </p:nvSpPr>
        <p:spPr/>
        <p:txBody>
          <a:bodyPr/>
          <a:lstStyle/>
          <a:p>
            <a:pPr eaLnBrk="1" hangingPunct="1"/>
            <a:r>
              <a:rPr lang="en-US" altLang="en-US"/>
              <a:t>Reading Raw data - Column INPUT</a:t>
            </a:r>
          </a:p>
        </p:txBody>
      </p:sp>
      <p:sp>
        <p:nvSpPr>
          <p:cNvPr id="296963" name="Rectangle 3">
            <a:extLst>
              <a:ext uri="{FF2B5EF4-FFF2-40B4-BE49-F238E27FC236}">
                <a16:creationId xmlns:a16="http://schemas.microsoft.com/office/drawing/2014/main" id="{372C19EE-FF12-8BE6-AAAD-16C47451A7CB}"/>
              </a:ext>
            </a:extLst>
          </p:cNvPr>
          <p:cNvSpPr>
            <a:spLocks noGrp="1" noChangeArrowheads="1"/>
          </p:cNvSpPr>
          <p:nvPr>
            <p:ph idx="1"/>
          </p:nvPr>
        </p:nvSpPr>
        <p:spPr/>
        <p:txBody>
          <a:bodyPr rtlCol="0">
            <a:normAutofit fontScale="62500" lnSpcReduction="20000"/>
          </a:bodyPr>
          <a:lstStyle/>
          <a:p>
            <a:pPr eaLnBrk="1" fontAlgn="auto" hangingPunct="1">
              <a:spcAft>
                <a:spcPts val="0"/>
              </a:spcAft>
              <a:defRPr/>
            </a:pPr>
            <a:r>
              <a:rPr lang="en-US" altLang="en-US" sz="2800"/>
              <a:t>The Column INPUT has the following additional features:</a:t>
            </a:r>
          </a:p>
          <a:p>
            <a:pPr lvl="1" eaLnBrk="1" fontAlgn="auto" hangingPunct="1">
              <a:spcAft>
                <a:spcPts val="0"/>
              </a:spcAft>
              <a:defRPr/>
            </a:pPr>
            <a:r>
              <a:rPr lang="en-US" altLang="en-US" sz="2400"/>
              <a:t>Character variables values can be up to 32K and can contain embedded blanks</a:t>
            </a:r>
          </a:p>
          <a:p>
            <a:pPr lvl="1" eaLnBrk="1" fontAlgn="auto" hangingPunct="1">
              <a:spcAft>
                <a:spcPts val="0"/>
              </a:spcAft>
              <a:defRPr/>
            </a:pPr>
            <a:r>
              <a:rPr lang="en-US" altLang="en-US" sz="2400"/>
              <a:t>No placeholder is required for missing data. A blank field is read as missing and does not cause other fields to be read incorrectly</a:t>
            </a:r>
          </a:p>
          <a:p>
            <a:pPr lvl="1" eaLnBrk="1" fontAlgn="auto" hangingPunct="1">
              <a:spcAft>
                <a:spcPts val="0"/>
              </a:spcAft>
              <a:defRPr/>
            </a:pPr>
            <a:r>
              <a:rPr lang="en-US" altLang="en-US" sz="2400"/>
              <a:t>Fields or parts of fields can be reread.</a:t>
            </a:r>
          </a:p>
          <a:p>
            <a:pPr lvl="1" eaLnBrk="1" fontAlgn="auto" hangingPunct="1">
              <a:spcAft>
                <a:spcPts val="0"/>
              </a:spcAft>
              <a:defRPr/>
            </a:pPr>
            <a:r>
              <a:rPr lang="en-US" altLang="en-US" sz="2400"/>
              <a:t>Fields do not have to be separated by blanks or other delimiters.</a:t>
            </a:r>
          </a:p>
          <a:p>
            <a:pPr eaLnBrk="1" fontAlgn="auto" hangingPunct="1">
              <a:spcAft>
                <a:spcPts val="0"/>
              </a:spcAft>
              <a:defRPr/>
            </a:pPr>
            <a:endParaRPr lang="en-US" altLang="en-US" sz="2800"/>
          </a:p>
          <a:p>
            <a:pPr eaLnBrk="1" fontAlgn="auto" hangingPunct="1">
              <a:spcAft>
                <a:spcPts val="0"/>
              </a:spcAft>
              <a:defRPr/>
            </a:pPr>
            <a:r>
              <a:rPr lang="en-US" altLang="en-US" sz="2800"/>
              <a:t>Whenever a raw data is organized in fixed fields the Column INPUT can be used to read standard data only. </a:t>
            </a:r>
          </a:p>
          <a:p>
            <a:pPr lvl="1" eaLnBrk="1" fontAlgn="auto" hangingPunct="1">
              <a:spcAft>
                <a:spcPts val="0"/>
              </a:spcAft>
              <a:defRPr/>
            </a:pPr>
            <a:r>
              <a:rPr lang="en-US" altLang="en-US" sz="2400"/>
              <a:t>Standard numeric data values can only contain numbers, decimal points, numbers in scientific, or E, notation (23E4) ,minus signs. </a:t>
            </a:r>
          </a:p>
          <a:p>
            <a:pPr lvl="1" eaLnBrk="1" fontAlgn="auto" hangingPunct="1">
              <a:spcAft>
                <a:spcPts val="0"/>
              </a:spcAft>
              <a:defRPr/>
            </a:pPr>
            <a:r>
              <a:rPr lang="en-US" altLang="en-US" sz="2400"/>
              <a:t>Nonstandard numeric data include values that contain special characters, such as percent signs (%), dollar signs ($), and commas (,), date and time values, data in fraction, integer binary, real binary and hexadecimal forms</a:t>
            </a:r>
          </a:p>
          <a:p>
            <a:pPr lvl="1" eaLnBrk="1" fontAlgn="auto" hangingPunct="1">
              <a:spcAft>
                <a:spcPts val="0"/>
              </a:spcAft>
              <a:buFont typeface="Tahoma" panose="020B0604030504040204" pitchFamily="34" charset="0"/>
              <a:buNone/>
              <a:defRPr/>
            </a:pPr>
            <a:endParaRPr lang="en-US" altLang="en-US" sz="2400"/>
          </a:p>
          <a:p>
            <a:pPr lvl="1" eaLnBrk="1" fontAlgn="auto" hangingPunct="1">
              <a:spcAft>
                <a:spcPts val="0"/>
              </a:spcAft>
              <a:buFont typeface="Tahoma" panose="020B0604030504040204" pitchFamily="34" charset="0"/>
              <a:buNone/>
              <a:defRPr/>
            </a:pPr>
            <a:endParaRPr lang="en-US" altLang="en-US" sz="2400"/>
          </a:p>
          <a:p>
            <a:pPr lvl="1" eaLnBrk="1" fontAlgn="auto" hangingPunct="1">
              <a:spcAft>
                <a:spcPts val="0"/>
              </a:spcAft>
              <a:buFont typeface="Tahoma" panose="020B0604030504040204" pitchFamily="34" charset="0"/>
              <a:buNone/>
              <a:defRPr/>
            </a:pPr>
            <a:endParaRPr lang="en-US" altLang="en-US" sz="2400"/>
          </a:p>
          <a:p>
            <a:pPr lvl="1" eaLnBrk="1" fontAlgn="auto" hangingPunct="1">
              <a:spcAft>
                <a:spcPts val="0"/>
              </a:spcAft>
              <a:buFont typeface="Tahoma" panose="020B0604030504040204" pitchFamily="34" charset="0"/>
              <a:buNone/>
              <a:defRPr/>
            </a:pPr>
            <a:endParaRPr lang="en-US" altLang="en-US" sz="2400"/>
          </a:p>
          <a:p>
            <a:pPr lvl="1" eaLnBrk="1" fontAlgn="auto" hangingPunct="1">
              <a:spcAft>
                <a:spcPts val="0"/>
              </a:spcAft>
              <a:buFont typeface="Tahoma" panose="020B0604030504040204" pitchFamily="34" charset="0"/>
              <a:buNone/>
              <a:defRPr/>
            </a:pPr>
            <a:r>
              <a:rPr lang="en-US" altLang="en-US" sz="2400"/>
              <a:t> </a:t>
            </a:r>
          </a:p>
          <a:p>
            <a:pPr lvl="1" eaLnBrk="1" fontAlgn="auto" hangingPunct="1">
              <a:spcAft>
                <a:spcPts val="0"/>
              </a:spcAft>
              <a:buFont typeface="Tahoma" panose="020B0604030504040204" pitchFamily="34" charset="0"/>
              <a:buNone/>
              <a:defRPr/>
            </a:pPr>
            <a:endParaRPr lang="en-US" altLang="en-US" sz="2400"/>
          </a:p>
        </p:txBody>
      </p:sp>
      <p:sp>
        <p:nvSpPr>
          <p:cNvPr id="108548" name="Slide Number Placeholder 5">
            <a:extLst>
              <a:ext uri="{FF2B5EF4-FFF2-40B4-BE49-F238E27FC236}">
                <a16:creationId xmlns:a16="http://schemas.microsoft.com/office/drawing/2014/main" id="{0F7611ED-5A11-2C01-1FB2-F197707BF52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6E7EEE3-C3E6-42E3-86AB-7B99B9B41DE8}" type="slidenum">
              <a:rPr lang="en-US" altLang="en-US" smtClean="0">
                <a:solidFill>
                  <a:srgbClr val="898989"/>
                </a:solidFill>
              </a:rPr>
              <a:pPr/>
              <a:t>112</a:t>
            </a:fld>
            <a:endParaRPr lang="en-US" altLang="en-US">
              <a:solidFill>
                <a:srgbClr val="898989"/>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BF6A678D-6D3F-3BDC-CCD6-6D16FA7A1438}"/>
              </a:ext>
            </a:extLst>
          </p:cNvPr>
          <p:cNvSpPr>
            <a:spLocks noGrp="1"/>
          </p:cNvSpPr>
          <p:nvPr>
            <p:ph type="title"/>
          </p:nvPr>
        </p:nvSpPr>
        <p:spPr/>
        <p:txBody>
          <a:bodyPr/>
          <a:lstStyle/>
          <a:p>
            <a:pPr eaLnBrk="1" hangingPunct="1"/>
            <a:r>
              <a:rPr lang="en-US" altLang="en-US"/>
              <a:t>Reading Raw data - Formatted INPUT</a:t>
            </a:r>
          </a:p>
        </p:txBody>
      </p:sp>
      <p:sp>
        <p:nvSpPr>
          <p:cNvPr id="297987" name="Rectangle 3">
            <a:extLst>
              <a:ext uri="{FF2B5EF4-FFF2-40B4-BE49-F238E27FC236}">
                <a16:creationId xmlns:a16="http://schemas.microsoft.com/office/drawing/2014/main" id="{8A8284D1-5029-E4DB-FBAD-2B60DF557B5D}"/>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dirty="0"/>
              <a:t>For reading both standard and non-standard data organized in fixed fields the Formatted INPUT can be used.</a:t>
            </a:r>
          </a:p>
          <a:p>
            <a:pPr lvl="1" eaLnBrk="1" fontAlgn="auto" hangingPunct="1">
              <a:spcAft>
                <a:spcPts val="0"/>
              </a:spcAft>
              <a:defRPr/>
            </a:pPr>
            <a:r>
              <a:rPr lang="en-US" altLang="en-US" sz="2400" dirty="0"/>
              <a:t>The general form of Formatted INPUT is as follows:</a:t>
            </a:r>
          </a:p>
          <a:p>
            <a:pPr lvl="2" eaLnBrk="1" fontAlgn="auto" hangingPunct="1">
              <a:spcAft>
                <a:spcPts val="0"/>
              </a:spcAft>
              <a:buFontTx/>
              <a:buNone/>
              <a:defRPr/>
            </a:pPr>
            <a:r>
              <a:rPr lang="en-US" altLang="en-US" sz="2000" b="1" dirty="0">
                <a:solidFill>
                  <a:srgbClr val="008080"/>
                </a:solidFill>
              </a:rPr>
              <a:t>INPUT </a:t>
            </a:r>
            <a:r>
              <a:rPr lang="en-US" altLang="en-US" sz="2000" i="1" dirty="0">
                <a:solidFill>
                  <a:srgbClr val="008080"/>
                </a:solidFill>
              </a:rPr>
              <a:t>pointer-control variable </a:t>
            </a:r>
            <a:r>
              <a:rPr lang="en-US" altLang="en-US" sz="2000" i="1" dirty="0" err="1">
                <a:solidFill>
                  <a:srgbClr val="008080"/>
                </a:solidFill>
              </a:rPr>
              <a:t>informat</a:t>
            </a:r>
            <a:r>
              <a:rPr lang="en-US" altLang="en-US" sz="2000" i="1" dirty="0">
                <a:solidFill>
                  <a:srgbClr val="008080"/>
                </a:solidFill>
              </a:rPr>
              <a:t>.</a:t>
            </a:r>
            <a:r>
              <a:rPr lang="en-US" altLang="en-US" sz="2000" b="1" dirty="0">
                <a:solidFill>
                  <a:srgbClr val="008080"/>
                </a:solidFill>
              </a:rPr>
              <a:t>;</a:t>
            </a:r>
            <a:r>
              <a:rPr lang="en-US" altLang="en-US" sz="2000" dirty="0"/>
              <a:t> </a:t>
            </a:r>
          </a:p>
          <a:p>
            <a:pPr lvl="1" eaLnBrk="1" fontAlgn="auto" hangingPunct="1">
              <a:spcAft>
                <a:spcPts val="0"/>
              </a:spcAft>
              <a:defRPr/>
            </a:pPr>
            <a:r>
              <a:rPr lang="en-US" altLang="en-US" sz="2400" dirty="0"/>
              <a:t>There are two types of pointer controls and are as follows:</a:t>
            </a:r>
          </a:p>
          <a:p>
            <a:pPr lvl="2" eaLnBrk="1" fontAlgn="auto" hangingPunct="1">
              <a:spcAft>
                <a:spcPts val="0"/>
              </a:spcAft>
              <a:defRPr/>
            </a:pPr>
            <a:r>
              <a:rPr lang="en-US" altLang="en-US" sz="2000" dirty="0"/>
              <a:t>The </a:t>
            </a:r>
            <a:r>
              <a:rPr lang="en-US" altLang="en-US" sz="2000" b="1" dirty="0"/>
              <a:t>@</a:t>
            </a:r>
            <a:r>
              <a:rPr lang="en-US" altLang="en-US" sz="2000" b="1" i="1" dirty="0"/>
              <a:t>n</a:t>
            </a:r>
            <a:r>
              <a:rPr lang="en-US" altLang="en-US" sz="2000" dirty="0"/>
              <a:t> moves the input pointer to a specific column number.</a:t>
            </a:r>
          </a:p>
          <a:p>
            <a:pPr lvl="2" eaLnBrk="1" fontAlgn="auto" hangingPunct="1">
              <a:spcAft>
                <a:spcPts val="0"/>
              </a:spcAft>
              <a:defRPr/>
            </a:pPr>
            <a:r>
              <a:rPr lang="en-US" altLang="en-US" sz="2000" dirty="0"/>
              <a:t>The +n moves the input pointer forward, to a column number relative to the current position.</a:t>
            </a:r>
          </a:p>
          <a:p>
            <a:pPr lvl="2" eaLnBrk="1" fontAlgn="auto" hangingPunct="1">
              <a:spcAft>
                <a:spcPts val="0"/>
              </a:spcAft>
              <a:buFontTx/>
              <a:buNone/>
              <a:defRPr/>
            </a:pPr>
            <a:endParaRPr lang="en-US" altLang="en-US" sz="2000" dirty="0"/>
          </a:p>
          <a:p>
            <a:pPr lvl="2" eaLnBrk="1" fontAlgn="auto" hangingPunct="1">
              <a:spcAft>
                <a:spcPts val="0"/>
              </a:spcAft>
              <a:buFontTx/>
              <a:buNone/>
              <a:defRPr/>
            </a:pPr>
            <a:endParaRPr lang="en-US" altLang="en-US" sz="2000" dirty="0">
              <a:solidFill>
                <a:srgbClr val="008080"/>
              </a:solidFill>
              <a:latin typeface="Arial Unicode MS"/>
            </a:endParaRPr>
          </a:p>
          <a:p>
            <a:pPr lvl="2" eaLnBrk="1" fontAlgn="auto" hangingPunct="1">
              <a:spcAft>
                <a:spcPts val="0"/>
              </a:spcAft>
              <a:buFontTx/>
              <a:buNone/>
              <a:defRPr/>
            </a:pPr>
            <a:endParaRPr lang="en-US" altLang="en-US" sz="2000" dirty="0">
              <a:solidFill>
                <a:srgbClr val="008080"/>
              </a:solidFill>
              <a:latin typeface="Arial Unicode MS"/>
            </a:endParaRPr>
          </a:p>
          <a:p>
            <a:pPr lvl="2" eaLnBrk="1" fontAlgn="auto" hangingPunct="1">
              <a:spcAft>
                <a:spcPts val="0"/>
              </a:spcAft>
              <a:buFontTx/>
              <a:buNone/>
              <a:defRPr/>
            </a:pPr>
            <a:endParaRPr lang="en-US" altLang="en-US" sz="2000" dirty="0">
              <a:solidFill>
                <a:srgbClr val="008080"/>
              </a:solidFill>
              <a:latin typeface="Arial Unicode MS"/>
            </a:endParaRPr>
          </a:p>
          <a:p>
            <a:pPr lvl="2" eaLnBrk="1" fontAlgn="auto" hangingPunct="1">
              <a:spcAft>
                <a:spcPts val="0"/>
              </a:spcAft>
              <a:buFontTx/>
              <a:buNone/>
              <a:defRPr/>
            </a:pPr>
            <a:r>
              <a:rPr lang="en-US" altLang="en-US" sz="2000" dirty="0">
                <a:solidFill>
                  <a:srgbClr val="008080"/>
                </a:solidFill>
                <a:latin typeface="Arial Unicode MS"/>
              </a:rPr>
              <a:t>input @9 FirstName $5. @1 </a:t>
            </a:r>
            <a:r>
              <a:rPr lang="en-US" altLang="en-US" sz="2000" dirty="0" err="1">
                <a:solidFill>
                  <a:srgbClr val="008080"/>
                </a:solidFill>
                <a:latin typeface="Arial Unicode MS"/>
              </a:rPr>
              <a:t>LastName</a:t>
            </a:r>
            <a:r>
              <a:rPr lang="en-US" altLang="en-US" sz="2000" dirty="0">
                <a:solidFill>
                  <a:srgbClr val="008080"/>
                </a:solidFill>
                <a:latin typeface="Arial Unicode MS"/>
              </a:rPr>
              <a:t> $7. </a:t>
            </a:r>
            <a:r>
              <a:rPr lang="en-US" altLang="en-US" sz="2000" b="1" dirty="0">
                <a:solidFill>
                  <a:srgbClr val="008080"/>
                </a:solidFill>
                <a:latin typeface="Arial Unicode MS"/>
              </a:rPr>
              <a:t>@15 </a:t>
            </a:r>
            <a:r>
              <a:rPr lang="en-US" altLang="en-US" sz="2000" b="1" dirty="0" err="1">
                <a:solidFill>
                  <a:srgbClr val="008080"/>
                </a:solidFill>
                <a:latin typeface="Arial Unicode MS"/>
              </a:rPr>
              <a:t>JobTitle</a:t>
            </a:r>
            <a:r>
              <a:rPr lang="en-US" altLang="en-US" sz="2000" dirty="0">
                <a:solidFill>
                  <a:srgbClr val="008080"/>
                </a:solidFill>
                <a:latin typeface="Arial Unicode MS"/>
              </a:rPr>
              <a:t> 3. </a:t>
            </a:r>
            <a:r>
              <a:rPr lang="en-US" altLang="en-US" sz="2000" b="1" dirty="0">
                <a:solidFill>
                  <a:srgbClr val="008080"/>
                </a:solidFill>
                <a:latin typeface="Arial Unicode MS"/>
              </a:rPr>
              <a:t>@19 Salary</a:t>
            </a:r>
            <a:r>
              <a:rPr lang="en-US" altLang="en-US" sz="2000" dirty="0">
                <a:solidFill>
                  <a:srgbClr val="008080"/>
                </a:solidFill>
                <a:latin typeface="Arial Unicode MS"/>
              </a:rPr>
              <a:t> comma9.; </a:t>
            </a:r>
            <a:endParaRPr lang="en-US" altLang="en-US" sz="2000" dirty="0"/>
          </a:p>
          <a:p>
            <a:pPr lvl="2" eaLnBrk="1" fontAlgn="auto" hangingPunct="1">
              <a:spcAft>
                <a:spcPts val="0"/>
              </a:spcAft>
              <a:buFontTx/>
              <a:buNone/>
              <a:defRPr/>
            </a:pPr>
            <a:endParaRPr lang="en-US" altLang="en-US" sz="2000" dirty="0"/>
          </a:p>
          <a:p>
            <a:pPr lvl="2" eaLnBrk="1" fontAlgn="auto" hangingPunct="1">
              <a:spcAft>
                <a:spcPts val="0"/>
              </a:spcAft>
              <a:defRPr/>
            </a:pPr>
            <a:endParaRPr lang="en-US" altLang="en-US" sz="2000" dirty="0"/>
          </a:p>
        </p:txBody>
      </p:sp>
      <p:sp>
        <p:nvSpPr>
          <p:cNvPr id="109572" name="Slide Number Placeholder 5">
            <a:extLst>
              <a:ext uri="{FF2B5EF4-FFF2-40B4-BE49-F238E27FC236}">
                <a16:creationId xmlns:a16="http://schemas.microsoft.com/office/drawing/2014/main" id="{DE8A0E9D-2B64-B728-50DE-653EB89EF0A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36C57B8-7C8C-481E-A1FE-5B155284A2CC}" type="slidenum">
              <a:rPr lang="en-US" altLang="en-US" smtClean="0">
                <a:solidFill>
                  <a:srgbClr val="898989"/>
                </a:solidFill>
              </a:rPr>
              <a:pPr/>
              <a:t>113</a:t>
            </a:fld>
            <a:endParaRPr lang="en-US" altLang="en-US">
              <a:solidFill>
                <a:srgbClr val="898989"/>
              </a:solidFill>
            </a:endParaRPr>
          </a:p>
        </p:txBody>
      </p:sp>
      <p:sp>
        <p:nvSpPr>
          <p:cNvPr id="109573" name="Text Box 4">
            <a:extLst>
              <a:ext uri="{FF2B5EF4-FFF2-40B4-BE49-F238E27FC236}">
                <a16:creationId xmlns:a16="http://schemas.microsoft.com/office/drawing/2014/main" id="{B9A64278-14A9-B789-B9C1-50F355399F4B}"/>
              </a:ext>
            </a:extLst>
          </p:cNvPr>
          <p:cNvSpPr txBox="1">
            <a:spLocks noChangeArrowheads="1"/>
          </p:cNvSpPr>
          <p:nvPr/>
        </p:nvSpPr>
        <p:spPr bwMode="auto">
          <a:xfrm>
            <a:off x="2628900" y="4495800"/>
            <a:ext cx="3390900" cy="56673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50000"/>
              </a:lnSpc>
              <a:spcBef>
                <a:spcPct val="50000"/>
              </a:spcBef>
            </a:pPr>
            <a:r>
              <a:rPr lang="en-US" altLang="en-US" sz="1200" b="1">
                <a:latin typeface="Arial Unicode MS"/>
              </a:rPr>
              <a:t>EVANS 	DONNY  112   29,996.63</a:t>
            </a:r>
          </a:p>
          <a:p>
            <a:pPr eaLnBrk="1" hangingPunct="1">
              <a:lnSpc>
                <a:spcPct val="50000"/>
              </a:lnSpc>
              <a:spcBef>
                <a:spcPct val="50000"/>
              </a:spcBef>
            </a:pPr>
            <a:r>
              <a:rPr lang="en-US" altLang="en-US" sz="1200" b="1">
                <a:latin typeface="Arial Unicode MS"/>
              </a:rPr>
              <a:t>HELMS 	LISA       105   18,567.23</a:t>
            </a:r>
          </a:p>
          <a:p>
            <a:pPr eaLnBrk="1" hangingPunct="1">
              <a:lnSpc>
                <a:spcPct val="50000"/>
              </a:lnSpc>
              <a:spcBef>
                <a:spcPct val="50000"/>
              </a:spcBef>
            </a:pPr>
            <a:r>
              <a:rPr lang="en-US" altLang="en-US" sz="1200" b="1">
                <a:latin typeface="Arial Unicode MS"/>
              </a:rPr>
              <a:t>HIGGINS JOHN     111    25,309.00</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352DA46B-BC2E-2F64-B103-7DE92CBF1F32}"/>
              </a:ext>
            </a:extLst>
          </p:cNvPr>
          <p:cNvSpPr>
            <a:spLocks noGrp="1"/>
          </p:cNvSpPr>
          <p:nvPr>
            <p:ph type="title"/>
          </p:nvPr>
        </p:nvSpPr>
        <p:spPr/>
        <p:txBody>
          <a:bodyPr/>
          <a:lstStyle/>
          <a:p>
            <a:pPr eaLnBrk="1" hangingPunct="1"/>
            <a:r>
              <a:rPr lang="en-US" altLang="en-US"/>
              <a:t>Reading Raw data - Formatted INPUT</a:t>
            </a:r>
          </a:p>
        </p:txBody>
      </p:sp>
      <p:sp>
        <p:nvSpPr>
          <p:cNvPr id="299011" name="Rectangle 3">
            <a:extLst>
              <a:ext uri="{FF2B5EF4-FFF2-40B4-BE49-F238E27FC236}">
                <a16:creationId xmlns:a16="http://schemas.microsoft.com/office/drawing/2014/main" id="{039725C2-060B-5756-BFF7-2227185C20C4}"/>
              </a:ext>
            </a:extLst>
          </p:cNvPr>
          <p:cNvSpPr>
            <a:spLocks noGrp="1" noChangeArrowheads="1"/>
          </p:cNvSpPr>
          <p:nvPr>
            <p:ph idx="1"/>
          </p:nvPr>
        </p:nvSpPr>
        <p:spPr/>
        <p:txBody>
          <a:bodyPr rtlCol="0">
            <a:normAutofit fontScale="62500" lnSpcReduction="20000"/>
          </a:bodyPr>
          <a:lstStyle/>
          <a:p>
            <a:pPr eaLnBrk="1" fontAlgn="auto" hangingPunct="1">
              <a:spcAft>
                <a:spcPts val="0"/>
              </a:spcAft>
              <a:defRPr/>
            </a:pPr>
            <a:r>
              <a:rPr lang="en-US" altLang="en-US" sz="2800" dirty="0"/>
              <a:t>With formatted input, the column pointer control moves to the first column </a:t>
            </a:r>
            <a:r>
              <a:rPr lang="en-US" altLang="en-US" sz="2800" dirty="0">
                <a:solidFill>
                  <a:srgbClr val="FF3300"/>
                </a:solidFill>
              </a:rPr>
              <a:t>after</a:t>
            </a:r>
            <a:r>
              <a:rPr lang="en-US" altLang="en-US" sz="2800" dirty="0"/>
              <a:t> the field just read. </a:t>
            </a:r>
          </a:p>
          <a:p>
            <a:pPr lvl="1" eaLnBrk="1" fontAlgn="auto" hangingPunct="1">
              <a:spcAft>
                <a:spcPts val="0"/>
              </a:spcAft>
              <a:defRPr/>
            </a:pPr>
            <a:r>
              <a:rPr lang="en-US" altLang="en-US" sz="2400" dirty="0">
                <a:solidFill>
                  <a:srgbClr val="008080"/>
                </a:solidFill>
                <a:latin typeface="Arial Unicode MS"/>
              </a:rPr>
              <a:t>input </a:t>
            </a:r>
            <a:r>
              <a:rPr lang="en-US" altLang="en-US" sz="2400" dirty="0" err="1">
                <a:solidFill>
                  <a:srgbClr val="008080"/>
                </a:solidFill>
                <a:latin typeface="Arial Unicode MS"/>
              </a:rPr>
              <a:t>LastName</a:t>
            </a:r>
            <a:r>
              <a:rPr lang="en-US" altLang="en-US" sz="2400" dirty="0">
                <a:solidFill>
                  <a:srgbClr val="008080"/>
                </a:solidFill>
                <a:latin typeface="Arial Unicode MS"/>
              </a:rPr>
              <a:t> $7. +1 FirstName $5. +5 Salary comma9.</a:t>
            </a:r>
            <a:r>
              <a:rPr lang="en-US" altLang="en-US" sz="2400" dirty="0">
                <a:latin typeface="Arial Unicode MS"/>
              </a:rPr>
              <a:t> </a:t>
            </a:r>
            <a:r>
              <a:rPr lang="en-US" altLang="en-US" sz="2400" b="1" dirty="0">
                <a:solidFill>
                  <a:srgbClr val="008080"/>
                </a:solidFill>
                <a:latin typeface="Arial Unicode MS"/>
              </a:rPr>
              <a:t>@15 </a:t>
            </a:r>
            <a:r>
              <a:rPr lang="en-US" altLang="en-US" sz="2400" b="1" dirty="0" err="1">
                <a:solidFill>
                  <a:srgbClr val="008080"/>
                </a:solidFill>
                <a:latin typeface="Arial Unicode MS"/>
              </a:rPr>
              <a:t>JobTitle</a:t>
            </a:r>
            <a:r>
              <a:rPr lang="en-US" altLang="en-US" sz="2400" dirty="0">
                <a:solidFill>
                  <a:srgbClr val="008080"/>
                </a:solidFill>
                <a:latin typeface="Arial Unicode MS"/>
              </a:rPr>
              <a:t> 3.;</a:t>
            </a:r>
            <a:r>
              <a:rPr lang="en-US" altLang="en-US" sz="2400" dirty="0">
                <a:latin typeface="Arial Unicode MS"/>
              </a:rPr>
              <a:t> </a:t>
            </a:r>
          </a:p>
          <a:p>
            <a:pPr lvl="1" eaLnBrk="1" fontAlgn="auto" hangingPunct="1">
              <a:spcAft>
                <a:spcPts val="0"/>
              </a:spcAft>
              <a:defRPr/>
            </a:pPr>
            <a:endParaRPr lang="en-US" altLang="en-US" sz="2400" dirty="0">
              <a:latin typeface="Arial Unicode MS"/>
            </a:endParaRPr>
          </a:p>
          <a:p>
            <a:pPr lvl="1" eaLnBrk="1" fontAlgn="auto" hangingPunct="1">
              <a:spcAft>
                <a:spcPts val="0"/>
              </a:spcAft>
              <a:defRPr/>
            </a:pPr>
            <a:endParaRPr lang="en-US" altLang="en-US" sz="2400" dirty="0">
              <a:latin typeface="Arial Unicode MS"/>
            </a:endParaRPr>
          </a:p>
          <a:p>
            <a:pPr eaLnBrk="1" fontAlgn="auto" hangingPunct="1">
              <a:spcAft>
                <a:spcPts val="0"/>
              </a:spcAft>
              <a:defRPr/>
            </a:pPr>
            <a:endParaRPr lang="en-US" altLang="en-US" sz="2800" dirty="0">
              <a:latin typeface="Arial Unicode MS"/>
            </a:endParaRPr>
          </a:p>
          <a:p>
            <a:pPr eaLnBrk="1" fontAlgn="auto" hangingPunct="1">
              <a:spcAft>
                <a:spcPts val="0"/>
              </a:spcAft>
              <a:defRPr/>
            </a:pPr>
            <a:r>
              <a:rPr lang="en-US" altLang="en-US" sz="2800" dirty="0">
                <a:latin typeface="Arial Unicode MS"/>
              </a:rPr>
              <a:t>You can use the notation +(-</a:t>
            </a:r>
            <a:r>
              <a:rPr lang="en-US" altLang="en-US" sz="2800" i="1" dirty="0">
                <a:latin typeface="Arial Unicode MS"/>
              </a:rPr>
              <a:t>n</a:t>
            </a:r>
            <a:r>
              <a:rPr lang="en-US" altLang="en-US" sz="2800" dirty="0">
                <a:latin typeface="Arial Unicode MS"/>
              </a:rPr>
              <a:t>) to move the +</a:t>
            </a:r>
            <a:r>
              <a:rPr lang="en-US" altLang="en-US" sz="2800" i="1" dirty="0">
                <a:latin typeface="Arial Unicode MS"/>
              </a:rPr>
              <a:t>n</a:t>
            </a:r>
            <a:r>
              <a:rPr lang="en-US" altLang="en-US" sz="2800" dirty="0">
                <a:latin typeface="Arial Unicode MS"/>
              </a:rPr>
              <a:t> pointer control backwards</a:t>
            </a:r>
          </a:p>
          <a:p>
            <a:pPr eaLnBrk="1" fontAlgn="auto" hangingPunct="1">
              <a:spcAft>
                <a:spcPts val="0"/>
              </a:spcAft>
              <a:defRPr/>
            </a:pPr>
            <a:endParaRPr lang="en-US" altLang="en-US" sz="2800" dirty="0">
              <a:latin typeface="Arial Unicode MS"/>
            </a:endParaRPr>
          </a:p>
          <a:p>
            <a:pPr eaLnBrk="1" fontAlgn="auto" hangingPunct="1">
              <a:spcAft>
                <a:spcPts val="0"/>
              </a:spcAft>
              <a:defRPr/>
            </a:pPr>
            <a:r>
              <a:rPr lang="en-US" altLang="en-US" sz="2800" dirty="0">
                <a:latin typeface="Arial Unicode MS"/>
              </a:rPr>
              <a:t>The character variables in the program data vector are defined with the exact length specified by the </a:t>
            </a:r>
            <a:r>
              <a:rPr lang="en-US" altLang="en-US" sz="2800" dirty="0" err="1">
                <a:latin typeface="Arial Unicode MS"/>
              </a:rPr>
              <a:t>informat</a:t>
            </a:r>
            <a:endParaRPr lang="en-US" altLang="en-US" sz="2800" dirty="0">
              <a:latin typeface="Arial Unicode MS"/>
            </a:endParaRPr>
          </a:p>
          <a:p>
            <a:pPr eaLnBrk="1" fontAlgn="auto" hangingPunct="1">
              <a:spcAft>
                <a:spcPts val="0"/>
              </a:spcAft>
              <a:defRPr/>
            </a:pPr>
            <a:endParaRPr lang="en-US" altLang="en-US" sz="2800" dirty="0">
              <a:solidFill>
                <a:srgbClr val="FF3300"/>
              </a:solidFill>
              <a:latin typeface="Arial Unicode MS"/>
            </a:endParaRPr>
          </a:p>
          <a:p>
            <a:pPr eaLnBrk="1" fontAlgn="auto" hangingPunct="1">
              <a:spcAft>
                <a:spcPts val="0"/>
              </a:spcAft>
              <a:defRPr/>
            </a:pPr>
            <a:r>
              <a:rPr lang="en-US" altLang="en-US" sz="2800" dirty="0">
                <a:solidFill>
                  <a:srgbClr val="FF3300"/>
                </a:solidFill>
                <a:latin typeface="Arial Unicode MS"/>
              </a:rPr>
              <a:t>By default, SAS software stores numeric values (no matter how many digits the value contains) as floating point numbers in 8 bytes of storage. The length of a stored numeric variable is not affected by an </a:t>
            </a:r>
            <a:r>
              <a:rPr lang="en-US" altLang="en-US" sz="2800" dirty="0" err="1">
                <a:solidFill>
                  <a:srgbClr val="FF3300"/>
                </a:solidFill>
                <a:latin typeface="Arial Unicode MS"/>
              </a:rPr>
              <a:t>informat's</a:t>
            </a:r>
            <a:r>
              <a:rPr lang="en-US" altLang="en-US" sz="2800" dirty="0">
                <a:solidFill>
                  <a:srgbClr val="FF3300"/>
                </a:solidFill>
                <a:latin typeface="Arial Unicode MS"/>
              </a:rPr>
              <a:t> width or other column specifications in an INPUT statement.</a:t>
            </a:r>
            <a:r>
              <a:rPr lang="en-US" altLang="en-US" sz="2800" dirty="0">
                <a:latin typeface="Arial Unicode MS"/>
              </a:rPr>
              <a:t> </a:t>
            </a:r>
          </a:p>
          <a:p>
            <a:pPr eaLnBrk="1" fontAlgn="auto" hangingPunct="1">
              <a:spcAft>
                <a:spcPts val="0"/>
              </a:spcAft>
              <a:defRPr/>
            </a:pPr>
            <a:endParaRPr lang="en-US" altLang="en-US" sz="2800" dirty="0">
              <a:latin typeface="Arial Unicode MS"/>
            </a:endParaRPr>
          </a:p>
          <a:p>
            <a:pPr lvl="1" eaLnBrk="1" fontAlgn="auto" hangingPunct="1">
              <a:spcAft>
                <a:spcPts val="0"/>
              </a:spcAft>
              <a:defRPr/>
            </a:pPr>
            <a:endParaRPr lang="en-US" altLang="en-US" sz="2400" dirty="0"/>
          </a:p>
          <a:p>
            <a:pPr eaLnBrk="1" fontAlgn="auto" hangingPunct="1">
              <a:spcAft>
                <a:spcPts val="0"/>
              </a:spcAft>
              <a:defRPr/>
            </a:pPr>
            <a:endParaRPr lang="en-US" altLang="en-US" sz="2800" dirty="0"/>
          </a:p>
        </p:txBody>
      </p:sp>
      <p:sp>
        <p:nvSpPr>
          <p:cNvPr id="110596" name="Slide Number Placeholder 5">
            <a:extLst>
              <a:ext uri="{FF2B5EF4-FFF2-40B4-BE49-F238E27FC236}">
                <a16:creationId xmlns:a16="http://schemas.microsoft.com/office/drawing/2014/main" id="{E12F67A5-3771-D064-8F0C-F1F9B9FF1C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238BB21-6E84-4ED8-AEC2-510D788A91DC}" type="slidenum">
              <a:rPr lang="en-US" altLang="en-US" smtClean="0">
                <a:solidFill>
                  <a:srgbClr val="898989"/>
                </a:solidFill>
              </a:rPr>
              <a:pPr/>
              <a:t>114</a:t>
            </a:fld>
            <a:endParaRPr lang="en-US" altLang="en-US">
              <a:solidFill>
                <a:srgbClr val="898989"/>
              </a:solidFill>
            </a:endParaRPr>
          </a:p>
        </p:txBody>
      </p:sp>
      <p:sp>
        <p:nvSpPr>
          <p:cNvPr id="110597" name="Text Box 4">
            <a:extLst>
              <a:ext uri="{FF2B5EF4-FFF2-40B4-BE49-F238E27FC236}">
                <a16:creationId xmlns:a16="http://schemas.microsoft.com/office/drawing/2014/main" id="{5FB3CA26-13D9-CFFE-2495-0D8648E7431E}"/>
              </a:ext>
            </a:extLst>
          </p:cNvPr>
          <p:cNvSpPr txBox="1">
            <a:spLocks noChangeArrowheads="1"/>
          </p:cNvSpPr>
          <p:nvPr/>
        </p:nvSpPr>
        <p:spPr bwMode="auto">
          <a:xfrm>
            <a:off x="3505200" y="2590800"/>
            <a:ext cx="3390900" cy="56673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50000"/>
              </a:lnSpc>
              <a:spcBef>
                <a:spcPct val="50000"/>
              </a:spcBef>
            </a:pPr>
            <a:r>
              <a:rPr lang="en-US" altLang="en-US" sz="1200" b="1">
                <a:latin typeface="Arial Unicode MS"/>
              </a:rPr>
              <a:t>EVANS 	DONNY  112   29,996.63</a:t>
            </a:r>
          </a:p>
          <a:p>
            <a:pPr eaLnBrk="1" hangingPunct="1">
              <a:lnSpc>
                <a:spcPct val="50000"/>
              </a:lnSpc>
              <a:spcBef>
                <a:spcPct val="50000"/>
              </a:spcBef>
            </a:pPr>
            <a:r>
              <a:rPr lang="en-US" altLang="en-US" sz="1200" b="1">
                <a:latin typeface="Arial Unicode MS"/>
              </a:rPr>
              <a:t>HELMS 	LISA       105   18,567.23</a:t>
            </a:r>
          </a:p>
          <a:p>
            <a:pPr eaLnBrk="1" hangingPunct="1">
              <a:lnSpc>
                <a:spcPct val="50000"/>
              </a:lnSpc>
              <a:spcBef>
                <a:spcPct val="50000"/>
              </a:spcBef>
            </a:pPr>
            <a:r>
              <a:rPr lang="en-US" altLang="en-US" sz="1200" b="1">
                <a:latin typeface="Arial Unicode MS"/>
              </a:rPr>
              <a:t>HIGGINS JOHN     111    25,309.00</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860F7768-545C-8175-8813-612AB1E43B8C}"/>
              </a:ext>
            </a:extLst>
          </p:cNvPr>
          <p:cNvSpPr>
            <a:spLocks noGrp="1"/>
          </p:cNvSpPr>
          <p:nvPr>
            <p:ph type="title"/>
          </p:nvPr>
        </p:nvSpPr>
        <p:spPr/>
        <p:txBody>
          <a:bodyPr/>
          <a:lstStyle/>
          <a:p>
            <a:pPr eaLnBrk="1" hangingPunct="1"/>
            <a:r>
              <a:rPr lang="en-US" altLang="en-US"/>
              <a:t>Reading Raw data - List INPUT</a:t>
            </a:r>
          </a:p>
        </p:txBody>
      </p:sp>
      <p:sp>
        <p:nvSpPr>
          <p:cNvPr id="111619" name="Rectangle 3">
            <a:extLst>
              <a:ext uri="{FF2B5EF4-FFF2-40B4-BE49-F238E27FC236}">
                <a16:creationId xmlns:a16="http://schemas.microsoft.com/office/drawing/2014/main" id="{6DAF4D66-3DD3-6928-E587-AECFF602DAEC}"/>
              </a:ext>
            </a:extLst>
          </p:cNvPr>
          <p:cNvSpPr>
            <a:spLocks noGrp="1" noChangeArrowheads="1"/>
          </p:cNvSpPr>
          <p:nvPr>
            <p:ph idx="1"/>
          </p:nvPr>
        </p:nvSpPr>
        <p:spPr/>
        <p:txBody>
          <a:bodyPr/>
          <a:lstStyle/>
          <a:p>
            <a:pPr eaLnBrk="1" hangingPunct="1"/>
            <a:r>
              <a:rPr lang="en-US" altLang="en-US"/>
              <a:t>The List INPUT is used to read the raw data present in free format.</a:t>
            </a:r>
          </a:p>
          <a:p>
            <a:pPr lvl="1" eaLnBrk="1" hangingPunct="1"/>
            <a:r>
              <a:rPr lang="en-US" altLang="en-US"/>
              <a:t>The general form of List INPUT is as follows:</a:t>
            </a:r>
          </a:p>
          <a:p>
            <a:pPr lvl="2" eaLnBrk="1" hangingPunct="1">
              <a:buFontTx/>
              <a:buNone/>
            </a:pPr>
            <a:r>
              <a:rPr lang="en-US" altLang="en-US" b="1">
                <a:solidFill>
                  <a:srgbClr val="008080"/>
                </a:solidFill>
              </a:rPr>
              <a:t>INPUT </a:t>
            </a:r>
            <a:r>
              <a:rPr lang="en-US" altLang="en-US" i="1">
                <a:solidFill>
                  <a:srgbClr val="008080"/>
                </a:solidFill>
              </a:rPr>
              <a:t>variable</a:t>
            </a:r>
            <a:r>
              <a:rPr lang="en-US" altLang="en-US">
                <a:solidFill>
                  <a:srgbClr val="008080"/>
                </a:solidFill>
              </a:rPr>
              <a:t> &lt;</a:t>
            </a:r>
            <a:r>
              <a:rPr lang="en-US" altLang="en-US" b="1">
                <a:solidFill>
                  <a:srgbClr val="008080"/>
                </a:solidFill>
              </a:rPr>
              <a:t>$</a:t>
            </a:r>
            <a:r>
              <a:rPr lang="en-US" altLang="en-US">
                <a:solidFill>
                  <a:srgbClr val="008080"/>
                </a:solidFill>
              </a:rPr>
              <a:t>&gt;</a:t>
            </a:r>
            <a:r>
              <a:rPr lang="en-US" altLang="en-US" b="1">
                <a:solidFill>
                  <a:srgbClr val="008080"/>
                </a:solidFill>
              </a:rPr>
              <a:t>;</a:t>
            </a:r>
            <a:r>
              <a:rPr lang="en-US" altLang="en-US"/>
              <a:t> </a:t>
            </a:r>
          </a:p>
          <a:p>
            <a:pPr lvl="2" eaLnBrk="1" hangingPunct="1">
              <a:buFontTx/>
              <a:buNone/>
            </a:pPr>
            <a:endParaRPr lang="en-US" altLang="en-US"/>
          </a:p>
          <a:p>
            <a:pPr lvl="2" eaLnBrk="1" hangingPunct="1">
              <a:buFontTx/>
              <a:buNone/>
            </a:pPr>
            <a:endParaRPr lang="en-US" altLang="en-US">
              <a:solidFill>
                <a:srgbClr val="008080"/>
              </a:solidFill>
              <a:latin typeface="Arial Unicode MS"/>
            </a:endParaRPr>
          </a:p>
          <a:p>
            <a:pPr lvl="2" eaLnBrk="1" hangingPunct="1">
              <a:buFontTx/>
              <a:buNone/>
            </a:pPr>
            <a:r>
              <a:rPr lang="en-US" altLang="en-US">
                <a:solidFill>
                  <a:srgbClr val="008080"/>
                </a:solidFill>
                <a:latin typeface="Arial Unicode MS"/>
              </a:rPr>
              <a:t>input Gender $ Age Bankcard FreqBank Deptcard</a:t>
            </a:r>
            <a:r>
              <a:rPr lang="en-US" altLang="en-US"/>
              <a:t> </a:t>
            </a:r>
            <a:r>
              <a:rPr lang="en-US" altLang="en-US">
                <a:solidFill>
                  <a:srgbClr val="008080"/>
                </a:solidFill>
                <a:latin typeface="Arial Unicode MS"/>
              </a:rPr>
              <a:t>FreqDept; </a:t>
            </a:r>
          </a:p>
          <a:p>
            <a:pPr lvl="2" eaLnBrk="1" hangingPunct="1">
              <a:buFontTx/>
              <a:buNone/>
            </a:pPr>
            <a:endParaRPr lang="en-US" altLang="en-US">
              <a:solidFill>
                <a:srgbClr val="008080"/>
              </a:solidFill>
              <a:latin typeface="Arial Unicode MS"/>
            </a:endParaRPr>
          </a:p>
          <a:p>
            <a:pPr eaLnBrk="1" hangingPunct="1"/>
            <a:r>
              <a:rPr lang="en-US" altLang="en-US">
                <a:latin typeface="Arial Unicode MS"/>
              </a:rPr>
              <a:t>Because list input, by default, does not specify column locations, </a:t>
            </a:r>
          </a:p>
          <a:p>
            <a:pPr lvl="1" eaLnBrk="1" hangingPunct="1"/>
            <a:r>
              <a:rPr lang="en-US" altLang="en-US">
                <a:latin typeface="Arial Unicode MS"/>
              </a:rPr>
              <a:t>all fields must be separated by at least </a:t>
            </a:r>
            <a:r>
              <a:rPr lang="en-US" altLang="en-US" b="1">
                <a:latin typeface="Arial Unicode MS"/>
              </a:rPr>
              <a:t>one</a:t>
            </a:r>
            <a:r>
              <a:rPr lang="en-US" altLang="en-US">
                <a:latin typeface="Arial Unicode MS"/>
              </a:rPr>
              <a:t> blank or other delimiter </a:t>
            </a:r>
          </a:p>
          <a:p>
            <a:pPr lvl="1" eaLnBrk="1" hangingPunct="1"/>
            <a:r>
              <a:rPr lang="en-US" altLang="en-US">
                <a:latin typeface="Arial Unicode MS"/>
              </a:rPr>
              <a:t>fields must be read </a:t>
            </a:r>
            <a:r>
              <a:rPr lang="en-US" altLang="en-US" b="1">
                <a:latin typeface="Arial Unicode MS"/>
              </a:rPr>
              <a:t>in order</a:t>
            </a:r>
            <a:r>
              <a:rPr lang="en-US" altLang="en-US">
                <a:latin typeface="Arial Unicode MS"/>
              </a:rPr>
              <a:t> from left to right </a:t>
            </a:r>
          </a:p>
          <a:p>
            <a:pPr lvl="1" eaLnBrk="1" hangingPunct="1"/>
            <a:r>
              <a:rPr lang="en-US" altLang="en-US">
                <a:latin typeface="Arial Unicode MS"/>
              </a:rPr>
              <a:t>you cannot skip or reread fields. </a:t>
            </a:r>
          </a:p>
          <a:p>
            <a:pPr lvl="2" eaLnBrk="1" hangingPunct="1">
              <a:buFontTx/>
              <a:buNone/>
            </a:pPr>
            <a:endParaRPr lang="en-US" altLang="en-US"/>
          </a:p>
          <a:p>
            <a:pPr lvl="2" eaLnBrk="1" hangingPunct="1">
              <a:buFontTx/>
              <a:buNone/>
            </a:pPr>
            <a:endParaRPr lang="en-US" altLang="en-US"/>
          </a:p>
          <a:p>
            <a:pPr lvl="2" eaLnBrk="1" hangingPunct="1"/>
            <a:endParaRPr lang="en-US" altLang="en-US"/>
          </a:p>
        </p:txBody>
      </p:sp>
      <p:sp>
        <p:nvSpPr>
          <p:cNvPr id="111620" name="Slide Number Placeholder 5">
            <a:extLst>
              <a:ext uri="{FF2B5EF4-FFF2-40B4-BE49-F238E27FC236}">
                <a16:creationId xmlns:a16="http://schemas.microsoft.com/office/drawing/2014/main" id="{1EF54705-E7CF-51DB-4F5D-272D3C018C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A1531AE-C7B8-4276-8278-38478364DF6F}" type="slidenum">
              <a:rPr lang="en-US" altLang="en-US" smtClean="0">
                <a:solidFill>
                  <a:srgbClr val="898989"/>
                </a:solidFill>
              </a:rPr>
              <a:pPr/>
              <a:t>115</a:t>
            </a:fld>
            <a:endParaRPr lang="en-US" altLang="en-US">
              <a:solidFill>
                <a:srgbClr val="898989"/>
              </a:solidFill>
            </a:endParaRPr>
          </a:p>
        </p:txBody>
      </p:sp>
      <p:sp>
        <p:nvSpPr>
          <p:cNvPr id="111621" name="Text Box 4">
            <a:extLst>
              <a:ext uri="{FF2B5EF4-FFF2-40B4-BE49-F238E27FC236}">
                <a16:creationId xmlns:a16="http://schemas.microsoft.com/office/drawing/2014/main" id="{6AEBB524-9FF3-D427-3EFF-BD0D729981C4}"/>
              </a:ext>
            </a:extLst>
          </p:cNvPr>
          <p:cNvSpPr txBox="1">
            <a:spLocks noChangeArrowheads="1"/>
          </p:cNvSpPr>
          <p:nvPr/>
        </p:nvSpPr>
        <p:spPr bwMode="auto">
          <a:xfrm>
            <a:off x="6305550" y="2286000"/>
            <a:ext cx="2209800" cy="938213"/>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100" b="1">
                <a:latin typeface="Arial Unicode MS"/>
              </a:rPr>
              <a:t> MALE 27 1 8 0 0 </a:t>
            </a:r>
            <a:br>
              <a:rPr lang="en-US" altLang="en-US" sz="1100" b="1">
                <a:latin typeface="Arial Unicode MS"/>
              </a:rPr>
            </a:br>
            <a:r>
              <a:rPr lang="en-US" altLang="en-US" sz="1100" b="1">
                <a:latin typeface="Arial Unicode MS"/>
              </a:rPr>
              <a:t> FEMALE 29 3 14 5 10 </a:t>
            </a:r>
            <a:br>
              <a:rPr lang="en-US" altLang="en-US" sz="1100" b="1">
                <a:latin typeface="Arial Unicode MS"/>
              </a:rPr>
            </a:br>
            <a:r>
              <a:rPr lang="en-US" altLang="en-US" sz="1100" b="1">
                <a:latin typeface="Arial Unicode MS"/>
              </a:rPr>
              <a:t> FEMALE 34 2 10 3 3 </a:t>
            </a:r>
            <a:br>
              <a:rPr lang="en-US" altLang="en-US" sz="1100" b="1">
                <a:latin typeface="Arial Unicode MS"/>
              </a:rPr>
            </a:br>
            <a:r>
              <a:rPr lang="en-US" altLang="en-US" sz="1100" b="1">
                <a:latin typeface="Arial Unicode MS"/>
              </a:rPr>
              <a:t> MALE 35 2 12 4 8 </a:t>
            </a:r>
            <a:br>
              <a:rPr lang="en-US" altLang="en-US" sz="1100" b="1">
                <a:latin typeface="Arial Unicode MS"/>
              </a:rPr>
            </a:br>
            <a:r>
              <a:rPr lang="en-US" altLang="en-US" sz="1100" b="1">
                <a:latin typeface="Arial Unicode MS"/>
              </a:rPr>
              <a:t> FEMALE 36 4 16 3 7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2F0E77F3-C61F-E7DC-3A59-364C6CB13AF7}"/>
              </a:ext>
            </a:extLst>
          </p:cNvPr>
          <p:cNvSpPr>
            <a:spLocks noGrp="1"/>
          </p:cNvSpPr>
          <p:nvPr>
            <p:ph type="title"/>
          </p:nvPr>
        </p:nvSpPr>
        <p:spPr/>
        <p:txBody>
          <a:bodyPr/>
          <a:lstStyle/>
          <a:p>
            <a:pPr eaLnBrk="1" hangingPunct="1"/>
            <a:r>
              <a:rPr lang="en-US" altLang="en-US"/>
              <a:t>Reading Raw data - List INPUT</a:t>
            </a:r>
          </a:p>
        </p:txBody>
      </p:sp>
      <p:sp>
        <p:nvSpPr>
          <p:cNvPr id="302083" name="Rectangle 3">
            <a:extLst>
              <a:ext uri="{FF2B5EF4-FFF2-40B4-BE49-F238E27FC236}">
                <a16:creationId xmlns:a16="http://schemas.microsoft.com/office/drawing/2014/main" id="{C6185B25-957F-F39F-2C22-E0AADDB996F7}"/>
              </a:ext>
            </a:extLst>
          </p:cNvPr>
          <p:cNvSpPr>
            <a:spLocks noGrp="1" noChangeArrowheads="1"/>
          </p:cNvSpPr>
          <p:nvPr>
            <p:ph idx="1"/>
          </p:nvPr>
        </p:nvSpPr>
        <p:spPr/>
        <p:txBody>
          <a:bodyPr rtlCol="0">
            <a:normAutofit lnSpcReduction="10000"/>
          </a:bodyPr>
          <a:lstStyle/>
          <a:p>
            <a:pPr eaLnBrk="1" fontAlgn="auto" hangingPunct="1">
              <a:spcAft>
                <a:spcPts val="0"/>
              </a:spcAft>
              <a:defRPr/>
            </a:pPr>
            <a:r>
              <a:rPr lang="en-US" altLang="en-US"/>
              <a:t>Use DLM = statement option on the INFILE statement to specify a delimiter other than blank.</a:t>
            </a:r>
          </a:p>
          <a:p>
            <a:pPr eaLnBrk="1" fontAlgn="auto" hangingPunct="1">
              <a:spcAft>
                <a:spcPts val="0"/>
              </a:spcAft>
              <a:defRPr/>
            </a:pPr>
            <a:r>
              <a:rPr lang="en-US" altLang="en-US"/>
              <a:t>Use DSD statement option on the INFILE statement if the consecutive delimiter are used in raw data to indicate missing values. With DSD option the default delimiter is a comma (,).</a:t>
            </a:r>
          </a:p>
          <a:p>
            <a:pPr eaLnBrk="1" fontAlgn="auto" hangingPunct="1">
              <a:spcAft>
                <a:spcPts val="0"/>
              </a:spcAft>
              <a:defRPr/>
            </a:pPr>
            <a:r>
              <a:rPr lang="en-US" altLang="en-US"/>
              <a:t>However, DLM = and DSD options can be used together to specify a delimiter other than comma (,) and to indicate to SAS that consecutive delimiters in raw data are to be interpreted as missing value.</a:t>
            </a:r>
          </a:p>
          <a:p>
            <a:pPr eaLnBrk="1" fontAlgn="auto" hangingPunct="1">
              <a:spcAft>
                <a:spcPts val="0"/>
              </a:spcAft>
              <a:defRPr/>
            </a:pPr>
            <a:r>
              <a:rPr lang="en-US" altLang="en-US">
                <a:solidFill>
                  <a:srgbClr val="FF3300"/>
                </a:solidFill>
              </a:rPr>
              <a:t>Use MISSOVER statement option with INFILE statement to indicate  SAS if a data line contains missing values towards the end then SAS should not proceed to read the values from subsequent data line.</a:t>
            </a:r>
          </a:p>
          <a:p>
            <a:pPr eaLnBrk="1" fontAlgn="auto" hangingPunct="1">
              <a:spcAft>
                <a:spcPts val="0"/>
              </a:spcAft>
              <a:defRPr/>
            </a:pPr>
            <a:r>
              <a:rPr lang="en-US" altLang="en-US">
                <a:solidFill>
                  <a:srgbClr val="FF3300"/>
                </a:solidFill>
              </a:rPr>
              <a:t>MISSOVER option works only with missing values towards the end of the record. </a:t>
            </a:r>
          </a:p>
        </p:txBody>
      </p:sp>
      <p:sp>
        <p:nvSpPr>
          <p:cNvPr id="112644" name="Slide Number Placeholder 5">
            <a:extLst>
              <a:ext uri="{FF2B5EF4-FFF2-40B4-BE49-F238E27FC236}">
                <a16:creationId xmlns:a16="http://schemas.microsoft.com/office/drawing/2014/main" id="{8F50A2E2-D373-90A1-8A54-82564CF4C0A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C1415A1-5D2E-4169-9FB1-47239FFE1AD2}" type="slidenum">
              <a:rPr lang="en-US" altLang="en-US" smtClean="0">
                <a:solidFill>
                  <a:srgbClr val="898989"/>
                </a:solidFill>
              </a:rPr>
              <a:pPr/>
              <a:t>116</a:t>
            </a:fld>
            <a:endParaRPr lang="en-US" altLang="en-US">
              <a:solidFill>
                <a:srgbClr val="898989"/>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00D5927-C90F-C168-D4AD-3FF9ACA481BF}"/>
              </a:ext>
            </a:extLst>
          </p:cNvPr>
          <p:cNvSpPr>
            <a:spLocks noGrp="1"/>
          </p:cNvSpPr>
          <p:nvPr>
            <p:ph type="title"/>
          </p:nvPr>
        </p:nvSpPr>
        <p:spPr/>
        <p:txBody>
          <a:bodyPr/>
          <a:lstStyle/>
          <a:p>
            <a:pPr eaLnBrk="1" hangingPunct="1"/>
            <a:r>
              <a:rPr lang="en-US" altLang="en-US"/>
              <a:t>Reading Raw data - List INPUT</a:t>
            </a:r>
          </a:p>
        </p:txBody>
      </p:sp>
      <p:sp>
        <p:nvSpPr>
          <p:cNvPr id="113667" name="Rectangle 3">
            <a:extLst>
              <a:ext uri="{FF2B5EF4-FFF2-40B4-BE49-F238E27FC236}">
                <a16:creationId xmlns:a16="http://schemas.microsoft.com/office/drawing/2014/main" id="{9F4082BF-A1C7-483F-FF2C-461C548CC32A}"/>
              </a:ext>
            </a:extLst>
          </p:cNvPr>
          <p:cNvSpPr>
            <a:spLocks noGrp="1" noChangeArrowheads="1"/>
          </p:cNvSpPr>
          <p:nvPr>
            <p:ph idx="1"/>
          </p:nvPr>
        </p:nvSpPr>
        <p:spPr/>
        <p:txBody>
          <a:bodyPr/>
          <a:lstStyle/>
          <a:p>
            <a:pPr eaLnBrk="1" hangingPunct="1"/>
            <a:endParaRPr lang="en-US" altLang="en-US"/>
          </a:p>
          <a:p>
            <a:pPr eaLnBrk="1" hangingPunct="1"/>
            <a:r>
              <a:rPr lang="en-US" altLang="en-US"/>
              <a:t>When list input is used to read raw data, </a:t>
            </a:r>
            <a:r>
              <a:rPr lang="en-US" altLang="en-US" b="1"/>
              <a:t>character</a:t>
            </a:r>
            <a:r>
              <a:rPr lang="en-US" altLang="en-US"/>
              <a:t> values are assigned a default length of 8. Use LENGTH statement to specify a length other than the default length.</a:t>
            </a:r>
          </a:p>
          <a:p>
            <a:pPr eaLnBrk="1" hangingPunct="1"/>
            <a:endParaRPr lang="en-US" altLang="en-US"/>
          </a:p>
          <a:p>
            <a:pPr eaLnBrk="1" hangingPunct="1"/>
            <a:endParaRPr lang="en-US" altLang="en-US"/>
          </a:p>
          <a:p>
            <a:pPr eaLnBrk="1" hangingPunct="1"/>
            <a:r>
              <a:rPr lang="en-US" altLang="en-US"/>
              <a:t>If a character variable is not allowed to have a default length and the data for that variable is having more than 8 characters then truncated data will be stored in that variable.</a:t>
            </a:r>
          </a:p>
          <a:p>
            <a:pPr eaLnBrk="1" hangingPunct="1"/>
            <a:endParaRPr lang="en-US" altLang="en-US"/>
          </a:p>
        </p:txBody>
      </p:sp>
      <p:sp>
        <p:nvSpPr>
          <p:cNvPr id="113668" name="Slide Number Placeholder 5">
            <a:extLst>
              <a:ext uri="{FF2B5EF4-FFF2-40B4-BE49-F238E27FC236}">
                <a16:creationId xmlns:a16="http://schemas.microsoft.com/office/drawing/2014/main" id="{A81691BE-E634-DF86-05E0-5CEBDEF6DB3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CCFAA47-F3E6-48F6-8D44-9D5C49E15C3D}" type="slidenum">
              <a:rPr lang="en-US" altLang="en-US" smtClean="0">
                <a:solidFill>
                  <a:srgbClr val="898989"/>
                </a:solidFill>
              </a:rPr>
              <a:pPr/>
              <a:t>117</a:t>
            </a:fld>
            <a:endParaRPr lang="en-US" altLang="en-US">
              <a:solidFill>
                <a:srgbClr val="898989"/>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41570E4C-DC3F-A0CE-E47D-60BCA5CF4A22}"/>
              </a:ext>
            </a:extLst>
          </p:cNvPr>
          <p:cNvSpPr>
            <a:spLocks noGrp="1"/>
          </p:cNvSpPr>
          <p:nvPr>
            <p:ph type="title"/>
          </p:nvPr>
        </p:nvSpPr>
        <p:spPr/>
        <p:txBody>
          <a:bodyPr/>
          <a:lstStyle/>
          <a:p>
            <a:pPr eaLnBrk="1" hangingPunct="1"/>
            <a:r>
              <a:rPr lang="en-US" altLang="en-US"/>
              <a:t>Reading Raw data - Modified List INPUT</a:t>
            </a:r>
          </a:p>
        </p:txBody>
      </p:sp>
      <p:sp>
        <p:nvSpPr>
          <p:cNvPr id="304131" name="Rectangle 3">
            <a:extLst>
              <a:ext uri="{FF2B5EF4-FFF2-40B4-BE49-F238E27FC236}">
                <a16:creationId xmlns:a16="http://schemas.microsoft.com/office/drawing/2014/main" id="{19E65E70-0776-7594-34B6-443D06A76FBF}"/>
              </a:ext>
            </a:extLst>
          </p:cNvPr>
          <p:cNvSpPr>
            <a:spLocks noGrp="1" noChangeArrowheads="1"/>
          </p:cNvSpPr>
          <p:nvPr>
            <p:ph idx="1"/>
          </p:nvPr>
        </p:nvSpPr>
        <p:spPr/>
        <p:txBody>
          <a:bodyPr rtlCol="0">
            <a:normAutofit fontScale="77500" lnSpcReduction="20000"/>
          </a:bodyPr>
          <a:lstStyle/>
          <a:p>
            <a:pPr eaLnBrk="1" fontAlgn="auto" hangingPunct="1">
              <a:spcAft>
                <a:spcPts val="0"/>
              </a:spcAft>
              <a:defRPr/>
            </a:pPr>
            <a:r>
              <a:rPr lang="en-US" altLang="en-US" sz="2800"/>
              <a:t>The modifiers ampersand (&amp;) and colon (:) when used with list input results in a modified list input.</a:t>
            </a:r>
          </a:p>
          <a:p>
            <a:pPr eaLnBrk="1" fontAlgn="auto" hangingPunct="1">
              <a:spcAft>
                <a:spcPts val="0"/>
              </a:spcAft>
              <a:defRPr/>
            </a:pPr>
            <a:r>
              <a:rPr lang="en-US" altLang="en-US" sz="2800"/>
              <a:t>The ampersand (&amp;) modifier is used to read character values that </a:t>
            </a:r>
            <a:r>
              <a:rPr lang="en-US" altLang="en-US" sz="2800">
                <a:solidFill>
                  <a:srgbClr val="FF3300"/>
                </a:solidFill>
              </a:rPr>
              <a:t>contain embedded blanks</a:t>
            </a:r>
            <a:r>
              <a:rPr lang="en-US" altLang="en-US" sz="2800"/>
              <a:t>.</a:t>
            </a:r>
          </a:p>
          <a:p>
            <a:pPr lvl="1" eaLnBrk="1" fontAlgn="auto" hangingPunct="1">
              <a:spcAft>
                <a:spcPts val="0"/>
              </a:spcAft>
              <a:defRPr/>
            </a:pPr>
            <a:r>
              <a:rPr lang="en-US" altLang="en-US" sz="2400"/>
              <a:t>The &amp; indicates that a character value that is being read with list input may have one or more single embedded blanks. The value is read until </a:t>
            </a:r>
            <a:r>
              <a:rPr lang="en-US" altLang="en-US" sz="2400" b="1"/>
              <a:t>two or more consecutive blanks</a:t>
            </a:r>
            <a:r>
              <a:rPr lang="en-US" altLang="en-US" sz="2400"/>
              <a:t> are encountered. The &amp; modifier precedes a specified informat if one is used. </a:t>
            </a:r>
          </a:p>
          <a:p>
            <a:pPr lvl="1" eaLnBrk="1" fontAlgn="auto" hangingPunct="1">
              <a:spcAft>
                <a:spcPts val="0"/>
              </a:spcAft>
              <a:defRPr/>
            </a:pPr>
            <a:r>
              <a:rPr lang="en-US" altLang="en-US" sz="2400" b="1"/>
              <a:t>two consecutive blanks</a:t>
            </a:r>
            <a:r>
              <a:rPr lang="en-US" altLang="en-US" sz="2400"/>
              <a:t> are required delimiters when using the &amp; modifier</a:t>
            </a:r>
          </a:p>
          <a:p>
            <a:pPr eaLnBrk="1" fontAlgn="auto" hangingPunct="1">
              <a:spcAft>
                <a:spcPts val="0"/>
              </a:spcAft>
              <a:defRPr/>
            </a:pPr>
            <a:r>
              <a:rPr lang="en-US" altLang="en-US" sz="2800"/>
              <a:t>The colon (</a:t>
            </a:r>
            <a:r>
              <a:rPr lang="en-US" altLang="en-US" sz="2800">
                <a:sym typeface="Wingdings" panose="05000000000000000000" pitchFamily="2" charset="2"/>
              </a:rPr>
              <a:t>:) modifier is used to read </a:t>
            </a:r>
            <a:r>
              <a:rPr lang="en-US" altLang="en-US" sz="2800">
                <a:solidFill>
                  <a:srgbClr val="FF3300"/>
                </a:solidFill>
                <a:sym typeface="Wingdings" panose="05000000000000000000" pitchFamily="2" charset="2"/>
              </a:rPr>
              <a:t>nonstandard data</a:t>
            </a:r>
            <a:r>
              <a:rPr lang="en-US" altLang="en-US" sz="2800">
                <a:sym typeface="Wingdings" panose="05000000000000000000" pitchFamily="2" charset="2"/>
              </a:rPr>
              <a:t> values and character values longer than eight characters, </a:t>
            </a:r>
            <a:r>
              <a:rPr lang="en-US" altLang="en-US" sz="2800">
                <a:solidFill>
                  <a:srgbClr val="FF3300"/>
                </a:solidFill>
                <a:sym typeface="Wingdings" panose="05000000000000000000" pitchFamily="2" charset="2"/>
              </a:rPr>
              <a:t>but without embedded blanks. </a:t>
            </a:r>
          </a:p>
          <a:p>
            <a:pPr lvl="1" eaLnBrk="1" fontAlgn="auto" hangingPunct="1">
              <a:spcAft>
                <a:spcPts val="0"/>
              </a:spcAft>
              <a:defRPr/>
            </a:pPr>
            <a:r>
              <a:rPr lang="en-US" altLang="en-US" sz="2400">
                <a:sym typeface="Wingdings" panose="05000000000000000000" pitchFamily="2" charset="2"/>
              </a:rPr>
              <a:t>The :  indicates that values are read until a blank (or other delimiter) is encountered, and then an informat is applied. If an informat for reading character values is specified, the </a:t>
            </a:r>
            <a:r>
              <a:rPr lang="en-US" altLang="en-US" sz="2400" i="1">
                <a:sym typeface="Wingdings" panose="05000000000000000000" pitchFamily="2" charset="2"/>
              </a:rPr>
              <a:t>w</a:t>
            </a:r>
            <a:r>
              <a:rPr lang="en-US" altLang="en-US" sz="2400">
                <a:sym typeface="Wingdings" panose="05000000000000000000" pitchFamily="2" charset="2"/>
              </a:rPr>
              <a:t> value determines the variable's length, overriding the default length. </a:t>
            </a:r>
          </a:p>
          <a:p>
            <a:pPr lvl="1" eaLnBrk="1" fontAlgn="auto" hangingPunct="1">
              <a:spcAft>
                <a:spcPts val="0"/>
              </a:spcAft>
              <a:defRPr/>
            </a:pPr>
            <a:endParaRPr lang="en-US" altLang="en-US" sz="2400">
              <a:sym typeface="Wingdings" panose="05000000000000000000" pitchFamily="2" charset="2"/>
            </a:endParaRPr>
          </a:p>
          <a:p>
            <a:pPr eaLnBrk="1" fontAlgn="auto" hangingPunct="1">
              <a:spcAft>
                <a:spcPts val="0"/>
              </a:spcAft>
              <a:defRPr/>
            </a:pPr>
            <a:endParaRPr lang="en-US" altLang="en-US" sz="2800"/>
          </a:p>
        </p:txBody>
      </p:sp>
      <p:sp>
        <p:nvSpPr>
          <p:cNvPr id="114692" name="Slide Number Placeholder 5">
            <a:extLst>
              <a:ext uri="{FF2B5EF4-FFF2-40B4-BE49-F238E27FC236}">
                <a16:creationId xmlns:a16="http://schemas.microsoft.com/office/drawing/2014/main" id="{B31D768F-9C2B-0111-97EC-07D2D735772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5F62821-1741-4AC7-915A-5E19EB4A3A4C}" type="slidenum">
              <a:rPr lang="en-US" altLang="en-US" smtClean="0">
                <a:solidFill>
                  <a:srgbClr val="898989"/>
                </a:solidFill>
              </a:rPr>
              <a:pPr/>
              <a:t>118</a:t>
            </a:fld>
            <a:endParaRPr lang="en-US" altLang="en-US">
              <a:solidFill>
                <a:srgbClr val="898989"/>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61504047-90A4-5FF2-6C90-DCD2A2206AA6}"/>
              </a:ext>
            </a:extLst>
          </p:cNvPr>
          <p:cNvSpPr>
            <a:spLocks noGrp="1"/>
          </p:cNvSpPr>
          <p:nvPr>
            <p:ph type="title"/>
          </p:nvPr>
        </p:nvSpPr>
        <p:spPr/>
        <p:txBody>
          <a:bodyPr/>
          <a:lstStyle/>
          <a:p>
            <a:pPr eaLnBrk="1" hangingPunct="1"/>
            <a:r>
              <a:rPr lang="en-US" altLang="en-US"/>
              <a:t>Reading Raw data - Modified List INPUT</a:t>
            </a:r>
          </a:p>
        </p:txBody>
      </p:sp>
      <p:sp>
        <p:nvSpPr>
          <p:cNvPr id="305155" name="Rectangle 3">
            <a:extLst>
              <a:ext uri="{FF2B5EF4-FFF2-40B4-BE49-F238E27FC236}">
                <a16:creationId xmlns:a16="http://schemas.microsoft.com/office/drawing/2014/main" id="{54F03799-BAC6-C390-F07C-62D0C6622172}"/>
              </a:ext>
            </a:extLst>
          </p:cNvPr>
          <p:cNvSpPr>
            <a:spLocks noGrp="1" noChangeArrowheads="1"/>
          </p:cNvSpPr>
          <p:nvPr>
            <p:ph idx="1"/>
          </p:nvPr>
        </p:nvSpPr>
        <p:spPr/>
        <p:txBody>
          <a:bodyPr rtlCol="0">
            <a:normAutofit fontScale="62500" lnSpcReduction="20000"/>
          </a:bodyPr>
          <a:lstStyle/>
          <a:p>
            <a:pPr eaLnBrk="1" fontAlgn="auto" hangingPunct="1">
              <a:spcAft>
                <a:spcPts val="0"/>
              </a:spcAft>
              <a:defRPr/>
            </a:pPr>
            <a:r>
              <a:rPr lang="en-US" altLang="en-US" sz="2800" dirty="0"/>
              <a:t>Consider the following data and the corresponding INPUT statement.</a:t>
            </a:r>
          </a:p>
          <a:p>
            <a:pPr eaLnBrk="1" fontAlgn="auto" hangingPunct="1">
              <a:spcAft>
                <a:spcPts val="0"/>
              </a:spcAft>
              <a:buFontTx/>
              <a:buNone/>
              <a:defRPr/>
            </a:pPr>
            <a:r>
              <a:rPr lang="en-US" altLang="en-US" sz="2800" dirty="0">
                <a:solidFill>
                  <a:srgbClr val="008080"/>
                </a:solidFill>
                <a:latin typeface="Arial Unicode MS"/>
              </a:rPr>
              <a:t>	data </a:t>
            </a:r>
            <a:r>
              <a:rPr lang="en-US" altLang="en-US" sz="2800" dirty="0" err="1">
                <a:solidFill>
                  <a:srgbClr val="008080"/>
                </a:solidFill>
                <a:latin typeface="Arial Unicode MS"/>
              </a:rPr>
              <a:t>perm.cityrank</a:t>
            </a:r>
            <a:r>
              <a:rPr lang="en-US" altLang="en-US" sz="2800" dirty="0">
                <a:solidFill>
                  <a:srgbClr val="008080"/>
                </a:solidFill>
                <a:latin typeface="Arial Unicode MS"/>
              </a:rPr>
              <a:t>;</a:t>
            </a:r>
          </a:p>
          <a:p>
            <a:pPr eaLnBrk="1" fontAlgn="auto" hangingPunct="1">
              <a:spcAft>
                <a:spcPts val="0"/>
              </a:spcAft>
              <a:buFontTx/>
              <a:buNone/>
              <a:defRPr/>
            </a:pPr>
            <a:r>
              <a:rPr lang="en-US" altLang="en-US" sz="2800" dirty="0">
                <a:solidFill>
                  <a:srgbClr val="008080"/>
                </a:solidFill>
                <a:latin typeface="Arial Unicode MS"/>
              </a:rPr>
              <a:t>	</a:t>
            </a:r>
            <a:r>
              <a:rPr lang="en-US" altLang="en-US" sz="2800" dirty="0" err="1">
                <a:solidFill>
                  <a:srgbClr val="008080"/>
                </a:solidFill>
                <a:latin typeface="Arial Unicode MS"/>
              </a:rPr>
              <a:t>infile</a:t>
            </a:r>
            <a:r>
              <a:rPr lang="en-US" altLang="en-US" sz="2800" dirty="0">
                <a:solidFill>
                  <a:srgbClr val="008080"/>
                </a:solidFill>
                <a:latin typeface="Arial Unicode MS"/>
              </a:rPr>
              <a:t> </a:t>
            </a:r>
            <a:r>
              <a:rPr lang="en-US" altLang="en-US" sz="2800" dirty="0" err="1">
                <a:solidFill>
                  <a:srgbClr val="008080"/>
                </a:solidFill>
                <a:latin typeface="Arial Unicode MS"/>
              </a:rPr>
              <a:t>topten</a:t>
            </a:r>
            <a:r>
              <a:rPr lang="en-US" altLang="en-US" sz="2800" dirty="0">
                <a:solidFill>
                  <a:srgbClr val="008080"/>
                </a:solidFill>
                <a:latin typeface="Arial Unicode MS"/>
              </a:rPr>
              <a:t>;</a:t>
            </a:r>
            <a:r>
              <a:rPr lang="en-US" altLang="en-US" sz="2800" dirty="0">
                <a:latin typeface="Arial Unicode MS"/>
              </a:rPr>
              <a:t> </a:t>
            </a:r>
          </a:p>
          <a:p>
            <a:pPr eaLnBrk="1" fontAlgn="auto" hangingPunct="1">
              <a:spcAft>
                <a:spcPts val="0"/>
              </a:spcAft>
              <a:buFontTx/>
              <a:buNone/>
              <a:defRPr/>
            </a:pPr>
            <a:r>
              <a:rPr lang="en-US" altLang="en-US" sz="2800" dirty="0">
                <a:solidFill>
                  <a:srgbClr val="008080"/>
                </a:solidFill>
                <a:latin typeface="Arial Unicode MS"/>
              </a:rPr>
              <a:t>	input Rank City </a:t>
            </a:r>
            <a:r>
              <a:rPr lang="en-US" altLang="en-US" sz="2800" dirty="0">
                <a:solidFill>
                  <a:srgbClr val="FF3300"/>
                </a:solidFill>
                <a:latin typeface="Arial Unicode MS"/>
              </a:rPr>
              <a:t>&amp; $12.</a:t>
            </a:r>
            <a:r>
              <a:rPr lang="en-US" altLang="en-US" sz="2800" dirty="0">
                <a:latin typeface="Arial Unicode MS"/>
              </a:rPr>
              <a:t> </a:t>
            </a:r>
            <a:r>
              <a:rPr lang="en-US" altLang="en-US" sz="2800" b="1" dirty="0">
                <a:solidFill>
                  <a:srgbClr val="008080"/>
                </a:solidFill>
                <a:latin typeface="Arial Unicode MS"/>
              </a:rPr>
              <a:t>Pop86 </a:t>
            </a:r>
            <a:r>
              <a:rPr lang="en-US" altLang="en-US" sz="2800" b="1" dirty="0">
                <a:solidFill>
                  <a:srgbClr val="FF3300"/>
                </a:solidFill>
                <a:latin typeface="Arial Unicode MS"/>
              </a:rPr>
              <a:t>: comma.</a:t>
            </a:r>
            <a:r>
              <a:rPr lang="en-US" altLang="en-US" sz="2800" b="1" dirty="0">
                <a:solidFill>
                  <a:srgbClr val="008080"/>
                </a:solidFill>
                <a:latin typeface="Arial Unicode MS"/>
              </a:rPr>
              <a:t>;</a:t>
            </a:r>
            <a:r>
              <a:rPr lang="en-US" altLang="en-US" sz="2800" dirty="0">
                <a:latin typeface="Arial Unicode MS"/>
              </a:rPr>
              <a:t> </a:t>
            </a:r>
          </a:p>
          <a:p>
            <a:pPr eaLnBrk="1" fontAlgn="auto" hangingPunct="1">
              <a:spcAft>
                <a:spcPts val="0"/>
              </a:spcAft>
              <a:buFontTx/>
              <a:buNone/>
              <a:defRPr/>
            </a:pPr>
            <a:endParaRPr lang="en-US" altLang="en-US" sz="2800" dirty="0">
              <a:latin typeface="Arial Unicode MS"/>
            </a:endParaRPr>
          </a:p>
          <a:p>
            <a:pPr eaLnBrk="1" fontAlgn="auto" hangingPunct="1">
              <a:spcAft>
                <a:spcPts val="0"/>
              </a:spcAft>
              <a:defRPr/>
            </a:pPr>
            <a:r>
              <a:rPr lang="en-US" altLang="en-US" sz="2800" dirty="0">
                <a:latin typeface="Arial Unicode MS"/>
              </a:rPr>
              <a:t>Remember that list input reads values until the next blank is detected. The default length of numeric variables is 8 bytes, so you don't need to specify a </a:t>
            </a:r>
            <a:r>
              <a:rPr lang="en-US" altLang="en-US" sz="2800" i="1" dirty="0">
                <a:latin typeface="Arial Unicode MS"/>
              </a:rPr>
              <a:t>w</a:t>
            </a:r>
            <a:r>
              <a:rPr lang="en-US" altLang="en-US" sz="2800" dirty="0">
                <a:latin typeface="Arial Unicode MS"/>
              </a:rPr>
              <a:t> value to determine the length of a numeric variable.</a:t>
            </a:r>
          </a:p>
          <a:p>
            <a:pPr eaLnBrk="1" fontAlgn="auto" hangingPunct="1">
              <a:spcAft>
                <a:spcPts val="0"/>
              </a:spcAft>
              <a:defRPr/>
            </a:pPr>
            <a:endParaRPr lang="en-US" altLang="en-US" sz="2800" dirty="0">
              <a:solidFill>
                <a:srgbClr val="FF3300"/>
              </a:solidFill>
              <a:latin typeface="Arial Unicode MS"/>
            </a:endParaRPr>
          </a:p>
          <a:p>
            <a:pPr eaLnBrk="1" fontAlgn="auto" hangingPunct="1">
              <a:spcAft>
                <a:spcPts val="0"/>
              </a:spcAft>
              <a:defRPr/>
            </a:pPr>
            <a:r>
              <a:rPr lang="en-US" altLang="en-US" sz="2800" dirty="0">
                <a:solidFill>
                  <a:srgbClr val="FF3300"/>
                </a:solidFill>
                <a:latin typeface="Arial Unicode MS"/>
              </a:rPr>
              <a:t>This is different from using a numeric </a:t>
            </a:r>
            <a:r>
              <a:rPr lang="en-US" altLang="en-US" sz="2800" dirty="0" err="1">
                <a:solidFill>
                  <a:srgbClr val="FF3300"/>
                </a:solidFill>
                <a:latin typeface="Arial Unicode MS"/>
              </a:rPr>
              <a:t>informat</a:t>
            </a:r>
            <a:r>
              <a:rPr lang="en-US" altLang="en-US" sz="2800" dirty="0">
                <a:solidFill>
                  <a:srgbClr val="FF3300"/>
                </a:solidFill>
                <a:latin typeface="Arial Unicode MS"/>
              </a:rPr>
              <a:t> with </a:t>
            </a:r>
            <a:r>
              <a:rPr lang="en-US" altLang="en-US" sz="2800" b="1" dirty="0">
                <a:solidFill>
                  <a:srgbClr val="FF3300"/>
                </a:solidFill>
                <a:latin typeface="Arial Unicode MS"/>
              </a:rPr>
              <a:t>formatted </a:t>
            </a:r>
            <a:r>
              <a:rPr lang="en-US" altLang="en-US" sz="2800" dirty="0">
                <a:solidFill>
                  <a:srgbClr val="FF3300"/>
                </a:solidFill>
                <a:latin typeface="Arial Unicode MS"/>
              </a:rPr>
              <a:t>input. In that case, you must specify a </a:t>
            </a:r>
            <a:r>
              <a:rPr lang="en-US" altLang="en-US" sz="2800" i="1" dirty="0">
                <a:solidFill>
                  <a:srgbClr val="FF3300"/>
                </a:solidFill>
                <a:latin typeface="Arial Unicode MS"/>
              </a:rPr>
              <a:t>w</a:t>
            </a:r>
            <a:r>
              <a:rPr lang="en-US" altLang="en-US" sz="2800" dirty="0">
                <a:solidFill>
                  <a:srgbClr val="FF3300"/>
                </a:solidFill>
                <a:latin typeface="Arial Unicode MS"/>
              </a:rPr>
              <a:t> value in order to determine the number of columns to be read.</a:t>
            </a:r>
          </a:p>
          <a:p>
            <a:pPr eaLnBrk="1" fontAlgn="auto" hangingPunct="1">
              <a:spcAft>
                <a:spcPts val="0"/>
              </a:spcAft>
              <a:defRPr/>
            </a:pPr>
            <a:endParaRPr lang="en-US" altLang="en-US" sz="2800" dirty="0">
              <a:solidFill>
                <a:srgbClr val="FF3300"/>
              </a:solidFill>
              <a:latin typeface="Arial Unicode MS"/>
            </a:endParaRPr>
          </a:p>
          <a:p>
            <a:pPr eaLnBrk="1" fontAlgn="auto" hangingPunct="1">
              <a:spcAft>
                <a:spcPts val="0"/>
              </a:spcAft>
              <a:defRPr/>
            </a:pPr>
            <a:r>
              <a:rPr lang="en-US" altLang="en-US" sz="2800" dirty="0">
                <a:solidFill>
                  <a:srgbClr val="FF3300"/>
                </a:solidFill>
                <a:latin typeface="Arial Unicode MS"/>
              </a:rPr>
              <a:t>The format $12. Used for the variable City sets its length to 12. The </a:t>
            </a:r>
            <a:r>
              <a:rPr lang="en-US" altLang="en-US" sz="2800" i="1" dirty="0">
                <a:solidFill>
                  <a:srgbClr val="FF3300"/>
                </a:solidFill>
                <a:latin typeface="Arial Unicode MS"/>
              </a:rPr>
              <a:t>w </a:t>
            </a:r>
            <a:r>
              <a:rPr lang="en-US" altLang="en-US" sz="2800" dirty="0">
                <a:solidFill>
                  <a:srgbClr val="FF3300"/>
                </a:solidFill>
                <a:latin typeface="Arial Unicode MS"/>
              </a:rPr>
              <a:t>value of 12 does indicate the number of columns that are to be read.</a:t>
            </a:r>
          </a:p>
          <a:p>
            <a:pPr eaLnBrk="1" fontAlgn="auto" hangingPunct="1">
              <a:spcAft>
                <a:spcPts val="0"/>
              </a:spcAft>
              <a:defRPr/>
            </a:pPr>
            <a:endParaRPr lang="en-US" altLang="en-US" sz="2800" dirty="0">
              <a:solidFill>
                <a:srgbClr val="FF3300"/>
              </a:solidFill>
              <a:latin typeface="Arial Unicode MS"/>
            </a:endParaRPr>
          </a:p>
          <a:p>
            <a:pPr eaLnBrk="1" fontAlgn="auto" hangingPunct="1">
              <a:spcAft>
                <a:spcPts val="0"/>
              </a:spcAft>
              <a:buFontTx/>
              <a:buNone/>
              <a:defRPr/>
            </a:pPr>
            <a:endParaRPr lang="en-US" altLang="en-US" sz="2800" dirty="0"/>
          </a:p>
          <a:p>
            <a:pPr eaLnBrk="1" fontAlgn="auto" hangingPunct="1">
              <a:spcAft>
                <a:spcPts val="0"/>
              </a:spcAft>
              <a:defRPr/>
            </a:pPr>
            <a:endParaRPr lang="en-US" altLang="en-US" sz="2800" dirty="0"/>
          </a:p>
        </p:txBody>
      </p:sp>
      <p:sp>
        <p:nvSpPr>
          <p:cNvPr id="115716" name="Slide Number Placeholder 5">
            <a:extLst>
              <a:ext uri="{FF2B5EF4-FFF2-40B4-BE49-F238E27FC236}">
                <a16:creationId xmlns:a16="http://schemas.microsoft.com/office/drawing/2014/main" id="{1E0B7A14-DC00-30AE-4F91-61759F873B3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C6A7EB6-20A5-4333-B05C-5B5C5C4124FB}" type="slidenum">
              <a:rPr lang="en-US" altLang="en-US" smtClean="0">
                <a:solidFill>
                  <a:srgbClr val="898989"/>
                </a:solidFill>
              </a:rPr>
              <a:pPr/>
              <a:t>119</a:t>
            </a:fld>
            <a:endParaRPr lang="en-US" altLang="en-US">
              <a:solidFill>
                <a:srgbClr val="898989"/>
              </a:solidFill>
            </a:endParaRPr>
          </a:p>
        </p:txBody>
      </p:sp>
      <p:sp>
        <p:nvSpPr>
          <p:cNvPr id="115717" name="Text Box 4">
            <a:extLst>
              <a:ext uri="{FF2B5EF4-FFF2-40B4-BE49-F238E27FC236}">
                <a16:creationId xmlns:a16="http://schemas.microsoft.com/office/drawing/2014/main" id="{5305E5C4-960B-0E58-DABC-6565DF15E183}"/>
              </a:ext>
            </a:extLst>
          </p:cNvPr>
          <p:cNvSpPr txBox="1">
            <a:spLocks noChangeArrowheads="1"/>
          </p:cNvSpPr>
          <p:nvPr/>
        </p:nvSpPr>
        <p:spPr bwMode="auto">
          <a:xfrm>
            <a:off x="5410200" y="2362200"/>
            <a:ext cx="2819400" cy="73818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400" b="1">
                <a:latin typeface="Arial Unicode MS"/>
              </a:rPr>
              <a:t> 1 NEW YORK  </a:t>
            </a:r>
            <a:r>
              <a:rPr lang="en-US" altLang="en-US" sz="1400" b="1">
                <a:solidFill>
                  <a:srgbClr val="008080"/>
                </a:solidFill>
                <a:latin typeface="Arial Unicode MS"/>
              </a:rPr>
              <a:t>7,262,700</a:t>
            </a:r>
            <a:r>
              <a:rPr lang="en-US" altLang="en-US" sz="1400" b="1">
                <a:latin typeface="Arial Unicode MS"/>
              </a:rPr>
              <a:t> </a:t>
            </a:r>
            <a:br>
              <a:rPr lang="en-US" altLang="en-US" sz="1400" b="1">
                <a:latin typeface="Arial Unicode MS"/>
              </a:rPr>
            </a:br>
            <a:r>
              <a:rPr lang="en-US" altLang="en-US" sz="1400" b="1">
                <a:latin typeface="Arial Unicode MS"/>
              </a:rPr>
              <a:t> 2 LOS ANGELES</a:t>
            </a:r>
            <a:r>
              <a:rPr lang="en-US" altLang="en-US" sz="1400" b="1">
                <a:solidFill>
                  <a:srgbClr val="008080"/>
                </a:solidFill>
                <a:latin typeface="Arial Unicode MS"/>
              </a:rPr>
              <a:t>  3,259,340 </a:t>
            </a:r>
            <a:br>
              <a:rPr lang="en-US" altLang="en-US" sz="1400" b="1">
                <a:latin typeface="Arial Unicode MS"/>
              </a:rPr>
            </a:br>
            <a:r>
              <a:rPr lang="en-US" altLang="en-US" sz="1400" b="1">
                <a:latin typeface="Arial Unicode MS"/>
              </a:rPr>
              <a:t> 3 CHICAGO  </a:t>
            </a:r>
            <a:r>
              <a:rPr lang="en-US" altLang="en-US" sz="1400" b="1">
                <a:solidFill>
                  <a:srgbClr val="008080"/>
                </a:solidFill>
                <a:latin typeface="Arial Unicode MS"/>
              </a:rPr>
              <a:t>3,009,530 </a:t>
            </a:r>
            <a:endParaRPr lang="en-US" altLang="en-US" sz="2000" b="1">
              <a:latin typeface="Arial Unicode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7340E-F250-88A9-8445-6DB0468A92CF}"/>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2BA5765C-0CDE-6FC0-2F37-F55066080C31}"/>
              </a:ext>
            </a:extLst>
          </p:cNvPr>
          <p:cNvSpPr>
            <a:spLocks noGrp="1"/>
          </p:cNvSpPr>
          <p:nvPr>
            <p:ph type="title"/>
          </p:nvPr>
        </p:nvSpPr>
        <p:spPr/>
        <p:txBody>
          <a:bodyPr/>
          <a:lstStyle/>
          <a:p>
            <a:pPr eaLnBrk="1" hangingPunct="1"/>
            <a:r>
              <a:rPr lang="en-US" altLang="en-US" b="1" dirty="0"/>
              <a:t>First things First  - SAS Studio</a:t>
            </a:r>
          </a:p>
        </p:txBody>
      </p:sp>
      <p:sp>
        <p:nvSpPr>
          <p:cNvPr id="9220" name="Slide Number Placeholder 5">
            <a:extLst>
              <a:ext uri="{FF2B5EF4-FFF2-40B4-BE49-F238E27FC236}">
                <a16:creationId xmlns:a16="http://schemas.microsoft.com/office/drawing/2014/main" id="{00E1907E-94E2-EE54-BF9C-6916934D0F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A9C3C78-04CC-4950-8168-F225916E95CC}" type="slidenum">
              <a:rPr lang="en-US" altLang="en-US" smtClean="0">
                <a:solidFill>
                  <a:srgbClr val="898989"/>
                </a:solidFill>
              </a:rPr>
              <a:pPr/>
              <a:t>12</a:t>
            </a:fld>
            <a:endParaRPr lang="en-US" altLang="en-US">
              <a:solidFill>
                <a:srgbClr val="898989"/>
              </a:solidFill>
            </a:endParaRPr>
          </a:p>
        </p:txBody>
      </p:sp>
      <p:pic>
        <p:nvPicPr>
          <p:cNvPr id="3" name="Picture 2">
            <a:extLst>
              <a:ext uri="{FF2B5EF4-FFF2-40B4-BE49-F238E27FC236}">
                <a16:creationId xmlns:a16="http://schemas.microsoft.com/office/drawing/2014/main" id="{CF12CF25-996B-B54D-10D3-F02DB3E75286}"/>
              </a:ext>
            </a:extLst>
          </p:cNvPr>
          <p:cNvPicPr>
            <a:picLocks noChangeAspect="1"/>
          </p:cNvPicPr>
          <p:nvPr/>
        </p:nvPicPr>
        <p:blipFill>
          <a:blip r:embed="rId2"/>
          <a:stretch>
            <a:fillRect/>
          </a:stretch>
        </p:blipFill>
        <p:spPr>
          <a:xfrm>
            <a:off x="628650" y="1828800"/>
            <a:ext cx="6731000" cy="3604269"/>
          </a:xfrm>
          <a:prstGeom prst="rect">
            <a:avLst/>
          </a:prstGeom>
        </p:spPr>
      </p:pic>
    </p:spTree>
    <p:extLst>
      <p:ext uri="{BB962C8B-B14F-4D97-AF65-F5344CB8AC3E}">
        <p14:creationId xmlns:p14="http://schemas.microsoft.com/office/powerpoint/2010/main" val="19062792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02F761B2-BBB1-0363-E105-2F6A38789415}"/>
              </a:ext>
            </a:extLst>
          </p:cNvPr>
          <p:cNvSpPr>
            <a:spLocks noGrp="1"/>
          </p:cNvSpPr>
          <p:nvPr>
            <p:ph type="title"/>
          </p:nvPr>
        </p:nvSpPr>
        <p:spPr/>
        <p:txBody>
          <a:bodyPr/>
          <a:lstStyle/>
          <a:p>
            <a:pPr eaLnBrk="1" hangingPunct="1"/>
            <a:r>
              <a:rPr lang="en-US" altLang="en-US"/>
              <a:t>Reading Raw data - Modified List INPUT</a:t>
            </a:r>
          </a:p>
        </p:txBody>
      </p:sp>
      <p:sp>
        <p:nvSpPr>
          <p:cNvPr id="116739" name="Rectangle 3">
            <a:extLst>
              <a:ext uri="{FF2B5EF4-FFF2-40B4-BE49-F238E27FC236}">
                <a16:creationId xmlns:a16="http://schemas.microsoft.com/office/drawing/2014/main" id="{4BD40143-D2B5-2B6D-A436-13DA678B531E}"/>
              </a:ext>
            </a:extLst>
          </p:cNvPr>
          <p:cNvSpPr>
            <a:spLocks noGrp="1" noChangeArrowheads="1"/>
          </p:cNvSpPr>
          <p:nvPr>
            <p:ph idx="1"/>
          </p:nvPr>
        </p:nvSpPr>
        <p:spPr/>
        <p:txBody>
          <a:bodyPr/>
          <a:lstStyle/>
          <a:p>
            <a:pPr eaLnBrk="1" hangingPunct="1"/>
            <a:r>
              <a:rPr lang="en-US" altLang="en-US"/>
              <a:t>That is, informats work differently in modified list input than they do in formatted input.</a:t>
            </a:r>
          </a:p>
          <a:p>
            <a:pPr lvl="1" eaLnBrk="1" hangingPunct="1"/>
            <a:endParaRPr lang="en-US" altLang="en-US"/>
          </a:p>
          <a:p>
            <a:pPr lvl="1" eaLnBrk="1" hangingPunct="1"/>
            <a:r>
              <a:rPr lang="en-US" altLang="en-US"/>
              <a:t>With formatted input, the informat determines both the length of character variables and the number of columns to be read. The same number of columns are read from each record.</a:t>
            </a:r>
          </a:p>
          <a:p>
            <a:pPr lvl="1" eaLnBrk="1" hangingPunct="1"/>
            <a:endParaRPr lang="en-US" altLang="en-US"/>
          </a:p>
          <a:p>
            <a:pPr lvl="1" eaLnBrk="1" hangingPunct="1"/>
            <a:r>
              <a:rPr lang="en-US" altLang="en-US"/>
              <a:t>The informat in modified list input determines only the </a:t>
            </a:r>
            <a:r>
              <a:rPr lang="en-US" altLang="en-US" b="1"/>
              <a:t>length</a:t>
            </a:r>
            <a:r>
              <a:rPr lang="en-US" altLang="en-US"/>
              <a:t> of the variable, </a:t>
            </a:r>
            <a:r>
              <a:rPr lang="en-US" altLang="en-US" b="1"/>
              <a:t>not</a:t>
            </a:r>
            <a:r>
              <a:rPr lang="en-US" altLang="en-US"/>
              <a:t> the number of columns to be read. Here, the raw data values are read until two consecutive blanks are encountered.</a:t>
            </a:r>
          </a:p>
          <a:p>
            <a:pPr lvl="1" eaLnBrk="1" hangingPunct="1"/>
            <a:endParaRPr lang="en-US" altLang="en-US"/>
          </a:p>
          <a:p>
            <a:pPr eaLnBrk="1" hangingPunct="1"/>
            <a:endParaRPr lang="en-US" altLang="en-US"/>
          </a:p>
        </p:txBody>
      </p:sp>
      <p:sp>
        <p:nvSpPr>
          <p:cNvPr id="116740" name="Slide Number Placeholder 5">
            <a:extLst>
              <a:ext uri="{FF2B5EF4-FFF2-40B4-BE49-F238E27FC236}">
                <a16:creationId xmlns:a16="http://schemas.microsoft.com/office/drawing/2014/main" id="{2BA2D6C5-FA34-639B-4D07-5A544028B2F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FD76579-9AA9-45B7-8A3E-FE0C175FB7BE}" type="slidenum">
              <a:rPr lang="en-US" altLang="en-US" smtClean="0">
                <a:solidFill>
                  <a:srgbClr val="898989"/>
                </a:solidFill>
              </a:rPr>
              <a:pPr/>
              <a:t>120</a:t>
            </a:fld>
            <a:endParaRPr lang="en-US" altLang="en-US">
              <a:solidFill>
                <a:srgbClr val="898989"/>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BF43BF53-E6B8-4781-BA88-30EA0123019F}"/>
              </a:ext>
            </a:extLst>
          </p:cNvPr>
          <p:cNvSpPr>
            <a:spLocks noGrp="1"/>
          </p:cNvSpPr>
          <p:nvPr>
            <p:ph type="title"/>
          </p:nvPr>
        </p:nvSpPr>
        <p:spPr/>
        <p:txBody>
          <a:bodyPr/>
          <a:lstStyle/>
          <a:p>
            <a:pPr eaLnBrk="1" hangingPunct="1"/>
            <a:r>
              <a:rPr lang="en-US" altLang="en-US"/>
              <a:t>Reading Raw data</a:t>
            </a:r>
          </a:p>
        </p:txBody>
      </p:sp>
      <p:sp>
        <p:nvSpPr>
          <p:cNvPr id="117763" name="Rectangle 3">
            <a:extLst>
              <a:ext uri="{FF2B5EF4-FFF2-40B4-BE49-F238E27FC236}">
                <a16:creationId xmlns:a16="http://schemas.microsoft.com/office/drawing/2014/main" id="{2883ABDB-94E2-A68F-E431-280E560D2E66}"/>
              </a:ext>
            </a:extLst>
          </p:cNvPr>
          <p:cNvSpPr>
            <a:spLocks noGrp="1" noChangeArrowheads="1"/>
          </p:cNvSpPr>
          <p:nvPr>
            <p:ph idx="1"/>
          </p:nvPr>
        </p:nvSpPr>
        <p:spPr/>
        <p:txBody>
          <a:bodyPr/>
          <a:lstStyle/>
          <a:p>
            <a:pPr eaLnBrk="1" hangingPunct="1"/>
            <a:r>
              <a:rPr lang="en-US" altLang="en-US"/>
              <a:t>Summarising different input styles:</a:t>
            </a:r>
          </a:p>
          <a:p>
            <a:pPr lvl="1" eaLnBrk="1" hangingPunct="1"/>
            <a:endParaRPr lang="en-US" altLang="en-US"/>
          </a:p>
          <a:p>
            <a:pPr lvl="1" eaLnBrk="1" hangingPunct="1"/>
            <a:r>
              <a:rPr lang="en-US" altLang="en-US"/>
              <a:t>Column	standard data values in fixed fields</a:t>
            </a:r>
          </a:p>
          <a:p>
            <a:pPr lvl="1" eaLnBrk="1" hangingPunct="1"/>
            <a:endParaRPr lang="en-US" altLang="en-US"/>
          </a:p>
          <a:p>
            <a:pPr lvl="1" eaLnBrk="1" hangingPunct="1"/>
            <a:r>
              <a:rPr lang="en-US" altLang="en-US"/>
              <a:t>Formatted	nonstandard data values in fixed fields</a:t>
            </a:r>
          </a:p>
          <a:p>
            <a:pPr lvl="1" eaLnBrk="1" hangingPunct="1"/>
            <a:endParaRPr lang="en-US" altLang="en-US"/>
          </a:p>
          <a:p>
            <a:pPr lvl="1" eaLnBrk="1" hangingPunct="1"/>
            <a:r>
              <a:rPr lang="en-US" altLang="en-US"/>
              <a:t>List	data values that are not arranged in fixed fields, but are 		separated by blanks or other delimiters</a:t>
            </a:r>
          </a:p>
          <a:p>
            <a:pPr eaLnBrk="1" hangingPunct="1"/>
            <a:endParaRPr lang="en-US" altLang="en-US"/>
          </a:p>
          <a:p>
            <a:pPr eaLnBrk="1" hangingPunct="1"/>
            <a:r>
              <a:rPr lang="en-US" altLang="en-US"/>
              <a:t>At times, input styles might have to be mixed depending upon the file layout. </a:t>
            </a:r>
          </a:p>
        </p:txBody>
      </p:sp>
      <p:sp>
        <p:nvSpPr>
          <p:cNvPr id="117764" name="Slide Number Placeholder 5">
            <a:extLst>
              <a:ext uri="{FF2B5EF4-FFF2-40B4-BE49-F238E27FC236}">
                <a16:creationId xmlns:a16="http://schemas.microsoft.com/office/drawing/2014/main" id="{6F553B2C-7828-B319-2A9D-F4DAE591245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C3956BF-6A24-4B3E-9ED3-B43FD93445CE}" type="slidenum">
              <a:rPr lang="en-US" altLang="en-US" smtClean="0">
                <a:solidFill>
                  <a:srgbClr val="898989"/>
                </a:solidFill>
              </a:rPr>
              <a:pPr/>
              <a:t>121</a:t>
            </a:fld>
            <a:endParaRPr lang="en-US" altLang="en-US">
              <a:solidFill>
                <a:srgbClr val="898989"/>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BDAE1AF0-63A6-CC3E-3486-EAA4EDFE248B}"/>
              </a:ext>
            </a:extLst>
          </p:cNvPr>
          <p:cNvSpPr>
            <a:spLocks noGrp="1"/>
          </p:cNvSpPr>
          <p:nvPr>
            <p:ph type="title"/>
          </p:nvPr>
        </p:nvSpPr>
        <p:spPr/>
        <p:txBody>
          <a:bodyPr/>
          <a:lstStyle/>
          <a:p>
            <a:pPr eaLnBrk="1" hangingPunct="1"/>
            <a:r>
              <a:rPr lang="en-US" altLang="en-US"/>
              <a:t>Reading Raw data</a:t>
            </a:r>
          </a:p>
        </p:txBody>
      </p:sp>
      <p:sp>
        <p:nvSpPr>
          <p:cNvPr id="118787" name="Rectangle 3">
            <a:extLst>
              <a:ext uri="{FF2B5EF4-FFF2-40B4-BE49-F238E27FC236}">
                <a16:creationId xmlns:a16="http://schemas.microsoft.com/office/drawing/2014/main" id="{CA07EAC1-1FD9-70C7-E041-1E08EE85BBF2}"/>
              </a:ext>
            </a:extLst>
          </p:cNvPr>
          <p:cNvSpPr>
            <a:spLocks noGrp="1" noChangeArrowheads="1"/>
          </p:cNvSpPr>
          <p:nvPr>
            <p:ph idx="1"/>
          </p:nvPr>
        </p:nvSpPr>
        <p:spPr/>
        <p:txBody>
          <a:bodyPr/>
          <a:lstStyle/>
          <a:p>
            <a:pPr eaLnBrk="1" hangingPunct="1"/>
            <a:r>
              <a:rPr lang="en-US" altLang="en-US" dirty="0"/>
              <a:t>Consider the following file layout:</a:t>
            </a:r>
          </a:p>
          <a:p>
            <a:pPr eaLnBrk="1" hangingPunct="1"/>
            <a:endParaRPr lang="en-US" altLang="en-US" b="1" dirty="0">
              <a:solidFill>
                <a:srgbClr val="008080"/>
              </a:solidFill>
              <a:latin typeface="Arial Unicode MS"/>
            </a:endParaRPr>
          </a:p>
          <a:p>
            <a:pPr eaLnBrk="1" hangingPunct="1"/>
            <a:endParaRPr lang="en-US" altLang="en-US" b="1" dirty="0">
              <a:solidFill>
                <a:srgbClr val="008080"/>
              </a:solidFill>
              <a:latin typeface="Arial Unicode MS"/>
            </a:endParaRPr>
          </a:p>
          <a:p>
            <a:pPr eaLnBrk="1" hangingPunct="1"/>
            <a:endParaRPr lang="en-US" altLang="en-US" b="1" dirty="0">
              <a:solidFill>
                <a:srgbClr val="008080"/>
              </a:solidFill>
              <a:latin typeface="Arial Unicode MS"/>
            </a:endParaRPr>
          </a:p>
          <a:p>
            <a:pPr eaLnBrk="1" hangingPunct="1"/>
            <a:endParaRPr lang="en-US" altLang="en-US" b="1" dirty="0">
              <a:solidFill>
                <a:srgbClr val="008080"/>
              </a:solidFill>
              <a:latin typeface="Arial Unicode MS"/>
            </a:endParaRPr>
          </a:p>
          <a:p>
            <a:pPr lvl="1" eaLnBrk="1" hangingPunct="1">
              <a:buFont typeface="Tahoma" panose="020B0604030504040204" pitchFamily="34" charset="0"/>
              <a:buNone/>
            </a:pPr>
            <a:r>
              <a:rPr lang="en-US" altLang="en-US" b="1" dirty="0">
                <a:solidFill>
                  <a:srgbClr val="008080"/>
                </a:solidFill>
                <a:latin typeface="Arial Unicode MS"/>
              </a:rPr>
              <a:t>input SSN $ 1-11 @13 </a:t>
            </a:r>
            <a:r>
              <a:rPr lang="en-US" altLang="en-US" b="1" dirty="0" err="1">
                <a:solidFill>
                  <a:srgbClr val="008080"/>
                </a:solidFill>
                <a:latin typeface="Arial Unicode MS"/>
              </a:rPr>
              <a:t>HireDate</a:t>
            </a:r>
            <a:r>
              <a:rPr lang="en-US" altLang="en-US" b="1" dirty="0">
                <a:solidFill>
                  <a:srgbClr val="008080"/>
                </a:solidFill>
                <a:latin typeface="Arial Unicode MS"/>
              </a:rPr>
              <a:t> date7. </a:t>
            </a:r>
            <a:br>
              <a:rPr lang="en-US" altLang="en-US" b="1" dirty="0">
                <a:solidFill>
                  <a:srgbClr val="008080"/>
                </a:solidFill>
                <a:latin typeface="Arial Unicode MS"/>
              </a:rPr>
            </a:br>
            <a:r>
              <a:rPr lang="en-US" altLang="en-US" b="1" dirty="0">
                <a:solidFill>
                  <a:srgbClr val="008080"/>
                </a:solidFill>
                <a:latin typeface="Arial Unicode MS"/>
              </a:rPr>
              <a:t>@21 Salary comma6.</a:t>
            </a:r>
            <a:r>
              <a:rPr lang="en-US" altLang="en-US" dirty="0">
                <a:latin typeface="Arial Unicode MS"/>
              </a:rPr>
              <a:t> </a:t>
            </a:r>
            <a:r>
              <a:rPr lang="en-US" altLang="en-US" b="1" dirty="0">
                <a:solidFill>
                  <a:srgbClr val="008080"/>
                </a:solidFill>
                <a:latin typeface="Arial Unicode MS"/>
              </a:rPr>
              <a:t>Department : $9. Phone;</a:t>
            </a:r>
          </a:p>
          <a:p>
            <a:pPr lvl="1" eaLnBrk="1" hangingPunct="1">
              <a:buFont typeface="Tahoma" panose="020B0604030504040204" pitchFamily="34" charset="0"/>
              <a:buNone/>
            </a:pPr>
            <a:endParaRPr lang="en-US" altLang="en-US" dirty="0">
              <a:solidFill>
                <a:srgbClr val="008080"/>
              </a:solidFill>
              <a:latin typeface="Arial Unicode MS"/>
            </a:endParaRPr>
          </a:p>
          <a:p>
            <a:pPr eaLnBrk="1" hangingPunct="1"/>
            <a:r>
              <a:rPr lang="en-US" altLang="en-US" dirty="0"/>
              <a:t>The INPUT statement uses a Column Input for the first field, Formatted Input for the next two fields and List Input for the last field. </a:t>
            </a:r>
          </a:p>
        </p:txBody>
      </p:sp>
      <p:sp>
        <p:nvSpPr>
          <p:cNvPr id="118788" name="Slide Number Placeholder 5">
            <a:extLst>
              <a:ext uri="{FF2B5EF4-FFF2-40B4-BE49-F238E27FC236}">
                <a16:creationId xmlns:a16="http://schemas.microsoft.com/office/drawing/2014/main" id="{6123438C-C135-30DC-0198-C51DCA1B5BB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1A3FFC9-4EB8-47EE-909E-D1155DC79260}" type="slidenum">
              <a:rPr lang="en-US" altLang="en-US" smtClean="0">
                <a:solidFill>
                  <a:srgbClr val="898989"/>
                </a:solidFill>
              </a:rPr>
              <a:pPr/>
              <a:t>122</a:t>
            </a:fld>
            <a:endParaRPr lang="en-US" altLang="en-US">
              <a:solidFill>
                <a:srgbClr val="898989"/>
              </a:solidFill>
            </a:endParaRPr>
          </a:p>
        </p:txBody>
      </p:sp>
      <p:sp>
        <p:nvSpPr>
          <p:cNvPr id="118789" name="Text Box 5">
            <a:extLst>
              <a:ext uri="{FF2B5EF4-FFF2-40B4-BE49-F238E27FC236}">
                <a16:creationId xmlns:a16="http://schemas.microsoft.com/office/drawing/2014/main" id="{1AB44931-78C7-474E-CAD3-DAE9F26FF888}"/>
              </a:ext>
            </a:extLst>
          </p:cNvPr>
          <p:cNvSpPr txBox="1">
            <a:spLocks noChangeArrowheads="1"/>
          </p:cNvSpPr>
          <p:nvPr/>
        </p:nvSpPr>
        <p:spPr bwMode="auto">
          <a:xfrm>
            <a:off x="1219200" y="2514600"/>
            <a:ext cx="4724400" cy="95408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400" b="1">
                <a:latin typeface="Arial Unicode MS"/>
              </a:rPr>
              <a:t> 209-20-3721 07JAN78    41,983 SALES 2896 </a:t>
            </a:r>
            <a:br>
              <a:rPr lang="en-US" altLang="en-US" sz="1400" b="1">
                <a:latin typeface="Arial Unicode MS"/>
              </a:rPr>
            </a:br>
            <a:r>
              <a:rPr lang="en-US" altLang="en-US" sz="1400" b="1">
                <a:latin typeface="Arial Unicode MS"/>
              </a:rPr>
              <a:t> 223-96-8933 03MAY86  27,356 EDUCATION 2344 </a:t>
            </a:r>
            <a:br>
              <a:rPr lang="en-US" altLang="en-US" sz="1400" b="1">
                <a:latin typeface="Arial Unicode MS"/>
              </a:rPr>
            </a:br>
            <a:r>
              <a:rPr lang="en-US" altLang="en-US" sz="1400" b="1">
                <a:latin typeface="Arial Unicode MS"/>
              </a:rPr>
              <a:t> 232-18-3485 17AUG81   33,167 MARKETING 2674 </a:t>
            </a:r>
            <a:br>
              <a:rPr lang="en-US" altLang="en-US" sz="1400" b="1">
                <a:latin typeface="Arial Unicode MS"/>
              </a:rPr>
            </a:br>
            <a:r>
              <a:rPr lang="en-US" altLang="en-US" sz="1400" b="1">
                <a:latin typeface="Arial Unicode MS"/>
              </a:rPr>
              <a:t> 251-25-9392 08SEP84    34,033 RESEARCH 2956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BB2DDA5E-01E6-3DE3-5F49-961182BDB684}"/>
              </a:ext>
            </a:extLst>
          </p:cNvPr>
          <p:cNvSpPr>
            <a:spLocks noGrp="1"/>
          </p:cNvSpPr>
          <p:nvPr>
            <p:ph type="title"/>
          </p:nvPr>
        </p:nvSpPr>
        <p:spPr/>
        <p:txBody>
          <a:bodyPr/>
          <a:lstStyle/>
          <a:p>
            <a:pPr eaLnBrk="1" hangingPunct="1"/>
            <a:r>
              <a:rPr lang="en-US" altLang="en-US"/>
              <a:t>Reading Raw data -Line Pointer Controls</a:t>
            </a:r>
          </a:p>
        </p:txBody>
      </p:sp>
      <p:sp>
        <p:nvSpPr>
          <p:cNvPr id="119811" name="Rectangle 3">
            <a:extLst>
              <a:ext uri="{FF2B5EF4-FFF2-40B4-BE49-F238E27FC236}">
                <a16:creationId xmlns:a16="http://schemas.microsoft.com/office/drawing/2014/main" id="{14FAE30F-074E-991A-0EB5-1671C45B035D}"/>
              </a:ext>
            </a:extLst>
          </p:cNvPr>
          <p:cNvSpPr>
            <a:spLocks noGrp="1" noChangeArrowheads="1"/>
          </p:cNvSpPr>
          <p:nvPr>
            <p:ph idx="1"/>
          </p:nvPr>
        </p:nvSpPr>
        <p:spPr/>
        <p:txBody>
          <a:bodyPr/>
          <a:lstStyle/>
          <a:p>
            <a:pPr eaLnBrk="1" hangingPunct="1"/>
            <a:r>
              <a:rPr lang="en-US" altLang="en-US"/>
              <a:t>Information for one observation can be spread out over several records.</a:t>
            </a:r>
          </a:p>
          <a:p>
            <a:pPr eaLnBrk="1" hangingPunct="1"/>
            <a:r>
              <a:rPr lang="en-US" altLang="en-US"/>
              <a:t>One can use either multiple INPUT statements to read the records OR a more convenient way of using  one INPUT statement along with Line pointers can be used. </a:t>
            </a:r>
          </a:p>
          <a:p>
            <a:pPr eaLnBrk="1" hangingPunct="1"/>
            <a:endParaRPr lang="en-US" altLang="en-US"/>
          </a:p>
          <a:p>
            <a:pPr eaLnBrk="1" hangingPunct="1"/>
            <a:r>
              <a:rPr lang="en-US" altLang="en-US"/>
              <a:t>There are two types of Line pointers:</a:t>
            </a:r>
          </a:p>
          <a:p>
            <a:pPr lvl="1" eaLnBrk="1" hangingPunct="1"/>
            <a:r>
              <a:rPr lang="en-US" altLang="en-US"/>
              <a:t>The </a:t>
            </a:r>
            <a:r>
              <a:rPr lang="en-US" altLang="en-US" b="1"/>
              <a:t>forward slash (/)</a:t>
            </a:r>
            <a:r>
              <a:rPr lang="en-US" altLang="en-US"/>
              <a:t> specifies a line location relative to the current one.</a:t>
            </a:r>
          </a:p>
          <a:p>
            <a:pPr lvl="1" eaLnBrk="1" hangingPunct="1"/>
            <a:r>
              <a:rPr lang="en-US" altLang="en-US"/>
              <a:t>The </a:t>
            </a:r>
            <a:r>
              <a:rPr lang="en-US" altLang="en-US" b="1"/>
              <a:t>#</a:t>
            </a:r>
            <a:r>
              <a:rPr lang="en-US" altLang="en-US" b="1" i="1"/>
              <a:t>n</a:t>
            </a:r>
            <a:r>
              <a:rPr lang="en-US" altLang="en-US" b="1"/>
              <a:t> </a:t>
            </a:r>
            <a:r>
              <a:rPr lang="en-US" altLang="en-US"/>
              <a:t>specifies the absolute number of the line to which you want to move the pointer.  </a:t>
            </a:r>
          </a:p>
          <a:p>
            <a:pPr eaLnBrk="1" hangingPunct="1"/>
            <a:endParaRPr lang="en-US" altLang="en-US"/>
          </a:p>
        </p:txBody>
      </p:sp>
      <p:sp>
        <p:nvSpPr>
          <p:cNvPr id="119812" name="Slide Number Placeholder 5">
            <a:extLst>
              <a:ext uri="{FF2B5EF4-FFF2-40B4-BE49-F238E27FC236}">
                <a16:creationId xmlns:a16="http://schemas.microsoft.com/office/drawing/2014/main" id="{44C20164-D9B4-5888-BBEC-3308BEDE44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933F5F1-D94F-4735-B97E-0D617863E24D}" type="slidenum">
              <a:rPr lang="en-US" altLang="en-US" smtClean="0">
                <a:solidFill>
                  <a:srgbClr val="898989"/>
                </a:solidFill>
              </a:rPr>
              <a:pPr/>
              <a:t>123</a:t>
            </a:fld>
            <a:endParaRPr lang="en-US" altLang="en-US">
              <a:solidFill>
                <a:srgbClr val="898989"/>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0EFBCFF2-FADF-625E-7061-7A5BE624F569}"/>
              </a:ext>
            </a:extLst>
          </p:cNvPr>
          <p:cNvSpPr>
            <a:spLocks noGrp="1"/>
          </p:cNvSpPr>
          <p:nvPr>
            <p:ph type="title"/>
          </p:nvPr>
        </p:nvSpPr>
        <p:spPr/>
        <p:txBody>
          <a:bodyPr/>
          <a:lstStyle/>
          <a:p>
            <a:pPr eaLnBrk="1" hangingPunct="1"/>
            <a:r>
              <a:rPr lang="en-US" altLang="en-US"/>
              <a:t>Reading Raw data -Line Pointer Controls</a:t>
            </a:r>
          </a:p>
        </p:txBody>
      </p:sp>
      <p:sp>
        <p:nvSpPr>
          <p:cNvPr id="310275" name="Rectangle 3">
            <a:extLst>
              <a:ext uri="{FF2B5EF4-FFF2-40B4-BE49-F238E27FC236}">
                <a16:creationId xmlns:a16="http://schemas.microsoft.com/office/drawing/2014/main" id="{8E1F40EA-7C23-B04F-ACF3-8F6DE0539418}"/>
              </a:ext>
            </a:extLst>
          </p:cNvPr>
          <p:cNvSpPr>
            <a:spLocks noGrp="1" noChangeArrowheads="1"/>
          </p:cNvSpPr>
          <p:nvPr>
            <p:ph idx="1"/>
          </p:nvPr>
        </p:nvSpPr>
        <p:spPr/>
        <p:txBody>
          <a:bodyPr rtlCol="0">
            <a:normAutofit fontScale="77500" lnSpcReduction="20000"/>
          </a:bodyPr>
          <a:lstStyle/>
          <a:p>
            <a:pPr eaLnBrk="1" fontAlgn="auto" hangingPunct="1">
              <a:spcAft>
                <a:spcPts val="0"/>
              </a:spcAft>
              <a:defRPr/>
            </a:pPr>
            <a:r>
              <a:rPr lang="en-US" altLang="en-US" sz="2800"/>
              <a:t>The forward slash (/) line pointer control is used to read multiple records in sequential order. </a:t>
            </a:r>
          </a:p>
          <a:p>
            <a:pPr eaLnBrk="1" fontAlgn="auto" hangingPunct="1">
              <a:spcAft>
                <a:spcPts val="0"/>
              </a:spcAft>
              <a:defRPr/>
            </a:pPr>
            <a:r>
              <a:rPr lang="en-US" altLang="en-US" sz="2800"/>
              <a:t>The / advances the input pointer to the next record. </a:t>
            </a:r>
          </a:p>
          <a:p>
            <a:pPr eaLnBrk="1" fontAlgn="auto" hangingPunct="1">
              <a:spcAft>
                <a:spcPts val="0"/>
              </a:spcAft>
              <a:defRPr/>
            </a:pPr>
            <a:r>
              <a:rPr lang="en-US" altLang="en-US" sz="2800"/>
              <a:t>The /</a:t>
            </a:r>
            <a:r>
              <a:rPr lang="en-US" altLang="en-US" sz="2800" b="1"/>
              <a:t> </a:t>
            </a:r>
            <a:r>
              <a:rPr lang="en-US" altLang="en-US" sz="2800"/>
              <a:t>line pointer control only advances the input pointer forward and must be specified </a:t>
            </a:r>
            <a:r>
              <a:rPr lang="en-US" altLang="en-US" sz="2800" b="1"/>
              <a:t>after </a:t>
            </a:r>
            <a:r>
              <a:rPr lang="en-US" altLang="en-US" sz="2800"/>
              <a:t>the instructions for reading the values in the current record. </a:t>
            </a:r>
          </a:p>
          <a:p>
            <a:pPr lvl="1" eaLnBrk="1" fontAlgn="auto" hangingPunct="1">
              <a:spcAft>
                <a:spcPts val="0"/>
              </a:spcAft>
              <a:buFont typeface="Tahoma" panose="020B0604030504040204" pitchFamily="34" charset="0"/>
              <a:buNone/>
              <a:defRPr/>
            </a:pPr>
            <a:r>
              <a:rPr lang="en-US" altLang="en-US" sz="2400" b="1">
                <a:solidFill>
                  <a:srgbClr val="008080"/>
                </a:solidFill>
                <a:latin typeface="Arial Unicode MS"/>
              </a:rPr>
              <a:t>input</a:t>
            </a:r>
            <a:r>
              <a:rPr lang="en-US" altLang="en-US" sz="2400">
                <a:solidFill>
                  <a:srgbClr val="008080"/>
                </a:solidFill>
                <a:latin typeface="Arial Unicode MS"/>
              </a:rPr>
              <a:t> Lname $ 1-8 Fname $ 10-15</a:t>
            </a:r>
            <a:r>
              <a:rPr lang="en-US" altLang="en-US" sz="2400">
                <a:solidFill>
                  <a:srgbClr val="FF3300"/>
                </a:solidFill>
                <a:latin typeface="Arial Unicode MS"/>
              </a:rPr>
              <a:t> </a:t>
            </a:r>
            <a:r>
              <a:rPr lang="en-US" altLang="en-US" sz="2400" b="1">
                <a:solidFill>
                  <a:srgbClr val="FF3300"/>
                </a:solidFill>
                <a:latin typeface="Arial Unicode MS"/>
              </a:rPr>
              <a:t>/</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Department $ 1-12 JobCode $ 15-19 </a:t>
            </a:r>
            <a:r>
              <a:rPr lang="en-US" altLang="en-US" sz="2400" b="1">
                <a:solidFill>
                  <a:srgbClr val="FF3300"/>
                </a:solidFill>
                <a:latin typeface="Arial Unicode MS"/>
              </a:rPr>
              <a:t>/</a:t>
            </a:r>
            <a:r>
              <a:rPr lang="en-US" altLang="en-US" sz="2400">
                <a:solidFill>
                  <a:srgbClr val="008080"/>
                </a:solidFill>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Salary comma10.</a:t>
            </a:r>
            <a:r>
              <a:rPr lang="en-US" altLang="en-US" sz="2400" b="1">
                <a:solidFill>
                  <a:srgbClr val="FF3300"/>
                </a:solidFill>
                <a:latin typeface="Arial Unicode MS"/>
              </a:rPr>
              <a:t>;</a:t>
            </a:r>
            <a:r>
              <a:rPr lang="en-US" altLang="en-US" sz="2400">
                <a:latin typeface="Arial Unicode MS"/>
              </a:rPr>
              <a:t> </a:t>
            </a:r>
          </a:p>
          <a:p>
            <a:pPr lvl="1" eaLnBrk="1" fontAlgn="auto" hangingPunct="1">
              <a:spcAft>
                <a:spcPts val="0"/>
              </a:spcAft>
              <a:buFont typeface="Tahoma" panose="020B0604030504040204" pitchFamily="34" charset="0"/>
              <a:buNone/>
              <a:defRPr/>
            </a:pPr>
            <a:endParaRPr lang="en-US" altLang="en-US" sz="2400">
              <a:latin typeface="Arial Unicode MS"/>
            </a:endParaRPr>
          </a:p>
          <a:p>
            <a:pPr lvl="1" eaLnBrk="1" fontAlgn="auto" hangingPunct="1">
              <a:spcAft>
                <a:spcPts val="0"/>
              </a:spcAft>
              <a:buFont typeface="Tahoma" panose="020B0604030504040204" pitchFamily="34" charset="0"/>
              <a:buNone/>
              <a:defRPr/>
            </a:pPr>
            <a:endParaRPr lang="en-US" altLang="en-US" sz="2400">
              <a:latin typeface="Arial Unicode MS"/>
            </a:endParaRPr>
          </a:p>
          <a:p>
            <a:pPr eaLnBrk="1" fontAlgn="auto" hangingPunct="1">
              <a:spcAft>
                <a:spcPts val="0"/>
              </a:spcAft>
              <a:defRPr/>
            </a:pPr>
            <a:endParaRPr lang="en-US" altLang="en-US" sz="2800">
              <a:latin typeface="Arial Unicode MS"/>
            </a:endParaRPr>
          </a:p>
          <a:p>
            <a:pPr eaLnBrk="1" fontAlgn="auto" hangingPunct="1">
              <a:spcAft>
                <a:spcPts val="0"/>
              </a:spcAft>
              <a:defRPr/>
            </a:pPr>
            <a:r>
              <a:rPr lang="en-US" altLang="en-US" sz="2800">
                <a:latin typeface="Arial Unicode MS"/>
              </a:rPr>
              <a:t>It's important that there must be the </a:t>
            </a:r>
            <a:r>
              <a:rPr lang="en-US" altLang="en-US" sz="2800" b="1">
                <a:latin typeface="Arial Unicode MS"/>
              </a:rPr>
              <a:t>same number of records</a:t>
            </a:r>
            <a:r>
              <a:rPr lang="en-US" altLang="en-US" sz="2800">
                <a:latin typeface="Arial Unicode MS"/>
              </a:rPr>
              <a:t> in the external file for each observation being created. </a:t>
            </a:r>
            <a:r>
              <a:rPr lang="en-US" altLang="en-US" sz="2800">
                <a:solidFill>
                  <a:srgbClr val="FF3300"/>
                </a:solidFill>
                <a:latin typeface="Arial Unicode MS"/>
              </a:rPr>
              <a:t>What will happen if it is not so?</a:t>
            </a:r>
          </a:p>
          <a:p>
            <a:pPr eaLnBrk="1" fontAlgn="auto" hangingPunct="1">
              <a:spcAft>
                <a:spcPts val="0"/>
              </a:spcAft>
              <a:buFontTx/>
              <a:buNone/>
              <a:defRPr/>
            </a:pPr>
            <a:endParaRPr lang="en-US" altLang="en-US" sz="2800">
              <a:solidFill>
                <a:srgbClr val="FF3300"/>
              </a:solidFill>
              <a:latin typeface="Arial Unicode MS"/>
            </a:endParaRPr>
          </a:p>
          <a:p>
            <a:pPr lvl="1" eaLnBrk="1" fontAlgn="auto" hangingPunct="1">
              <a:spcAft>
                <a:spcPts val="0"/>
              </a:spcAft>
              <a:buFont typeface="Tahoma" panose="020B0604030504040204" pitchFamily="34" charset="0"/>
              <a:buNone/>
              <a:defRPr/>
            </a:pPr>
            <a:endParaRPr lang="en-US" altLang="en-US" sz="2400">
              <a:latin typeface="Arial Unicode MS"/>
            </a:endParaRPr>
          </a:p>
        </p:txBody>
      </p:sp>
      <p:sp>
        <p:nvSpPr>
          <p:cNvPr id="120836" name="Slide Number Placeholder 5">
            <a:extLst>
              <a:ext uri="{FF2B5EF4-FFF2-40B4-BE49-F238E27FC236}">
                <a16:creationId xmlns:a16="http://schemas.microsoft.com/office/drawing/2014/main" id="{FE3314C9-034B-A113-EF17-64C43AB9416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00C3F19-1059-4CAD-AE18-A8CE0FA7FC11}" type="slidenum">
              <a:rPr lang="en-US" altLang="en-US" smtClean="0">
                <a:solidFill>
                  <a:srgbClr val="898989"/>
                </a:solidFill>
              </a:rPr>
              <a:pPr/>
              <a:t>124</a:t>
            </a:fld>
            <a:endParaRPr lang="en-US" altLang="en-US">
              <a:solidFill>
                <a:srgbClr val="898989"/>
              </a:solidFill>
            </a:endParaRPr>
          </a:p>
        </p:txBody>
      </p:sp>
      <p:sp>
        <p:nvSpPr>
          <p:cNvPr id="120837" name="Text Box 4">
            <a:extLst>
              <a:ext uri="{FF2B5EF4-FFF2-40B4-BE49-F238E27FC236}">
                <a16:creationId xmlns:a16="http://schemas.microsoft.com/office/drawing/2014/main" id="{32CBA39F-6135-D512-EFD2-C93D4B5870A7}"/>
              </a:ext>
            </a:extLst>
          </p:cNvPr>
          <p:cNvSpPr txBox="1">
            <a:spLocks noChangeArrowheads="1"/>
          </p:cNvSpPr>
          <p:nvPr/>
        </p:nvSpPr>
        <p:spPr bwMode="auto">
          <a:xfrm>
            <a:off x="5715000" y="3581400"/>
            <a:ext cx="2438400" cy="12001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b="1">
                <a:latin typeface="Arial Unicode MS"/>
              </a:rPr>
              <a:t>ABRAMS THOMAS</a:t>
            </a:r>
            <a:br>
              <a:rPr lang="en-US" altLang="en-US" sz="1200" b="1">
                <a:latin typeface="Arial Unicode MS"/>
              </a:rPr>
            </a:br>
            <a:r>
              <a:rPr lang="en-US" altLang="en-US" sz="1200" b="1">
                <a:latin typeface="Arial Unicode MS"/>
              </a:rPr>
              <a:t>MARKETING     SR01</a:t>
            </a:r>
            <a:br>
              <a:rPr lang="en-US" altLang="en-US" sz="1200" b="1">
                <a:latin typeface="Arial Unicode MS"/>
              </a:rPr>
            </a:br>
            <a:r>
              <a:rPr lang="en-US" altLang="en-US" sz="1200" b="1">
                <a:latin typeface="Arial Unicode MS"/>
              </a:rPr>
              <a:t>$25,209.03 </a:t>
            </a:r>
          </a:p>
          <a:p>
            <a:pPr eaLnBrk="1" hangingPunct="1"/>
            <a:r>
              <a:rPr lang="en-US" altLang="en-US" sz="1200" b="1">
                <a:latin typeface="Arial Unicode MS"/>
              </a:rPr>
              <a:t>BARCLAY ROBERT</a:t>
            </a:r>
            <a:br>
              <a:rPr lang="en-US" altLang="en-US" sz="1200" b="1">
                <a:latin typeface="Arial Unicode MS"/>
              </a:rPr>
            </a:br>
            <a:r>
              <a:rPr lang="en-US" altLang="en-US" sz="1200" b="1">
                <a:latin typeface="Arial Unicode MS"/>
              </a:rPr>
              <a:t>EDUCATION     IN01</a:t>
            </a:r>
            <a:br>
              <a:rPr lang="en-US" altLang="en-US" sz="1200" b="1">
                <a:latin typeface="Arial Unicode MS"/>
              </a:rPr>
            </a:br>
            <a:r>
              <a:rPr lang="en-US" altLang="en-US" sz="1200" b="1">
                <a:latin typeface="Arial Unicode MS"/>
              </a:rPr>
              <a:t>$24,435.71 </a:t>
            </a:r>
          </a:p>
        </p:txBody>
      </p:sp>
      <p:sp>
        <p:nvSpPr>
          <p:cNvPr id="120838" name="Line 5">
            <a:extLst>
              <a:ext uri="{FF2B5EF4-FFF2-40B4-BE49-F238E27FC236}">
                <a16:creationId xmlns:a16="http://schemas.microsoft.com/office/drawing/2014/main" id="{CB70B79C-6A3E-31B2-0755-374846194091}"/>
              </a:ext>
            </a:extLst>
          </p:cNvPr>
          <p:cNvSpPr>
            <a:spLocks noChangeShapeType="1"/>
          </p:cNvSpPr>
          <p:nvPr/>
        </p:nvSpPr>
        <p:spPr bwMode="auto">
          <a:xfrm flipH="1" flipV="1">
            <a:off x="2870200" y="44704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0839" name="Text Box 6">
            <a:extLst>
              <a:ext uri="{FF2B5EF4-FFF2-40B4-BE49-F238E27FC236}">
                <a16:creationId xmlns:a16="http://schemas.microsoft.com/office/drawing/2014/main" id="{F6CD42CF-F234-40BC-2523-07ADE5C68086}"/>
              </a:ext>
            </a:extLst>
          </p:cNvPr>
          <p:cNvSpPr txBox="1">
            <a:spLocks noChangeArrowheads="1"/>
          </p:cNvSpPr>
          <p:nvPr/>
        </p:nvSpPr>
        <p:spPr bwMode="auto">
          <a:xfrm>
            <a:off x="2209800" y="4635500"/>
            <a:ext cx="1828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600" b="1">
                <a:solidFill>
                  <a:srgbClr val="FF3300"/>
                </a:solidFill>
                <a:latin typeface="Arial Unicode MS"/>
              </a:rPr>
              <a:t>Note the position of semicolon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69D61B6C-AB87-F6F4-5E28-5CF94FC7EBF6}"/>
              </a:ext>
            </a:extLst>
          </p:cNvPr>
          <p:cNvSpPr>
            <a:spLocks noGrp="1"/>
          </p:cNvSpPr>
          <p:nvPr>
            <p:ph type="title"/>
          </p:nvPr>
        </p:nvSpPr>
        <p:spPr/>
        <p:txBody>
          <a:bodyPr/>
          <a:lstStyle/>
          <a:p>
            <a:pPr eaLnBrk="1" hangingPunct="1"/>
            <a:r>
              <a:rPr lang="en-US" altLang="en-US"/>
              <a:t>Reading Raw data -Line Pointer Controls</a:t>
            </a:r>
          </a:p>
        </p:txBody>
      </p:sp>
      <p:sp>
        <p:nvSpPr>
          <p:cNvPr id="121859" name="Rectangle 3">
            <a:extLst>
              <a:ext uri="{FF2B5EF4-FFF2-40B4-BE49-F238E27FC236}">
                <a16:creationId xmlns:a16="http://schemas.microsoft.com/office/drawing/2014/main" id="{C459BB4E-EB62-3353-80A9-2556136E1A5B}"/>
              </a:ext>
            </a:extLst>
          </p:cNvPr>
          <p:cNvSpPr>
            <a:spLocks noGrp="1" noChangeArrowheads="1"/>
          </p:cNvSpPr>
          <p:nvPr>
            <p:ph idx="1"/>
          </p:nvPr>
        </p:nvSpPr>
        <p:spPr/>
        <p:txBody>
          <a:bodyPr/>
          <a:lstStyle/>
          <a:p>
            <a:pPr eaLnBrk="1" hangingPunct="1"/>
            <a:r>
              <a:rPr lang="en-US" altLang="en-US"/>
              <a:t>The #n line pointer is used to read multiple records in any order. </a:t>
            </a:r>
          </a:p>
          <a:p>
            <a:pPr lvl="1" eaLnBrk="1" hangingPunct="1"/>
            <a:r>
              <a:rPr lang="en-US" altLang="en-US"/>
              <a:t>The </a:t>
            </a:r>
            <a:r>
              <a:rPr lang="en-US" altLang="en-US" b="1"/>
              <a:t>#</a:t>
            </a:r>
            <a:r>
              <a:rPr lang="en-US" altLang="en-US" b="1" i="1"/>
              <a:t>n</a:t>
            </a:r>
            <a:r>
              <a:rPr lang="en-US" altLang="en-US" b="1"/>
              <a:t> </a:t>
            </a:r>
            <a:r>
              <a:rPr lang="en-US" altLang="en-US"/>
              <a:t>specifies the absolute number of the line to which you want to move the pointer.</a:t>
            </a:r>
          </a:p>
          <a:p>
            <a:pPr lvl="1" eaLnBrk="1" hangingPunct="1"/>
            <a:r>
              <a:rPr lang="en-US" altLang="en-US"/>
              <a:t>The #</a:t>
            </a:r>
            <a:r>
              <a:rPr lang="en-US" altLang="en-US" i="1"/>
              <a:t>n </a:t>
            </a:r>
            <a:r>
              <a:rPr lang="en-US" altLang="en-US"/>
              <a:t>pointer control can read records in any order; therefore, it must be specified </a:t>
            </a:r>
            <a:r>
              <a:rPr lang="en-US" altLang="en-US" b="1"/>
              <a:t>before</a:t>
            </a:r>
            <a:r>
              <a:rPr lang="en-US" altLang="en-US"/>
              <a:t> the instructions for reading values in a specific record. </a:t>
            </a:r>
          </a:p>
          <a:p>
            <a:pPr lvl="1" eaLnBrk="1" hangingPunct="1">
              <a:buFont typeface="Tahoma" panose="020B0604030504040204" pitchFamily="34" charset="0"/>
              <a:buNone/>
            </a:pPr>
            <a:r>
              <a:rPr lang="en-US" altLang="en-US" b="1">
                <a:solidFill>
                  <a:srgbClr val="008080"/>
                </a:solidFill>
                <a:latin typeface="Arial Unicode MS"/>
              </a:rPr>
              <a:t>	input</a:t>
            </a:r>
            <a:r>
              <a:rPr lang="en-US" altLang="en-US">
                <a:solidFill>
                  <a:srgbClr val="008080"/>
                </a:solidFill>
                <a:latin typeface="Arial Unicode MS"/>
              </a:rPr>
              <a:t> </a:t>
            </a:r>
            <a:r>
              <a:rPr lang="en-US" altLang="en-US">
                <a:solidFill>
                  <a:srgbClr val="FF3300"/>
                </a:solidFill>
                <a:latin typeface="Arial Unicode MS"/>
              </a:rPr>
              <a:t>#2</a:t>
            </a:r>
            <a:r>
              <a:rPr lang="en-US" altLang="en-US">
                <a:solidFill>
                  <a:srgbClr val="008080"/>
                </a:solidFill>
                <a:latin typeface="Arial Unicode MS"/>
              </a:rPr>
              <a:t> Department $ 1-12 JobCode $ 15-19</a:t>
            </a:r>
          </a:p>
          <a:p>
            <a:pPr lvl="1" eaLnBrk="1" hangingPunct="1">
              <a:buFont typeface="Tahoma" panose="020B0604030504040204" pitchFamily="34" charset="0"/>
              <a:buNone/>
            </a:pPr>
            <a:r>
              <a:rPr lang="en-US" altLang="en-US">
                <a:solidFill>
                  <a:srgbClr val="008080"/>
                </a:solidFill>
                <a:latin typeface="Arial Unicode MS"/>
              </a:rPr>
              <a:t>	 </a:t>
            </a:r>
            <a:r>
              <a:rPr lang="en-US" altLang="en-US">
                <a:solidFill>
                  <a:srgbClr val="FF3300"/>
                </a:solidFill>
                <a:latin typeface="Arial Unicode MS"/>
              </a:rPr>
              <a:t>#1</a:t>
            </a:r>
            <a:r>
              <a:rPr lang="en-US" altLang="en-US">
                <a:solidFill>
                  <a:srgbClr val="008080"/>
                </a:solidFill>
                <a:latin typeface="Arial Unicode MS"/>
              </a:rPr>
              <a:t> Lname $ 1-8 Fname $ 10-15 </a:t>
            </a:r>
          </a:p>
          <a:p>
            <a:pPr lvl="1" eaLnBrk="1" hangingPunct="1">
              <a:buFont typeface="Tahoma" panose="020B0604030504040204" pitchFamily="34" charset="0"/>
              <a:buNone/>
            </a:pPr>
            <a:r>
              <a:rPr lang="en-US" altLang="en-US">
                <a:solidFill>
                  <a:srgbClr val="008080"/>
                </a:solidFill>
                <a:latin typeface="Arial Unicode MS"/>
              </a:rPr>
              <a:t>	</a:t>
            </a:r>
            <a:r>
              <a:rPr lang="en-US" altLang="en-US">
                <a:solidFill>
                  <a:srgbClr val="FF3300"/>
                </a:solidFill>
                <a:latin typeface="Arial Unicode MS"/>
              </a:rPr>
              <a:t>#3</a:t>
            </a:r>
            <a:r>
              <a:rPr lang="en-US" altLang="en-US">
                <a:solidFill>
                  <a:srgbClr val="008080"/>
                </a:solidFill>
                <a:latin typeface="Arial Unicode MS"/>
              </a:rPr>
              <a:t> Salary comma10.;</a:t>
            </a:r>
            <a:r>
              <a:rPr lang="en-US" altLang="en-US">
                <a:latin typeface="Arial Unicode MS"/>
              </a:rPr>
              <a:t> </a:t>
            </a:r>
            <a:endParaRPr lang="en-US" altLang="en-US"/>
          </a:p>
          <a:p>
            <a:pPr lvl="1" eaLnBrk="1" hangingPunct="1"/>
            <a:endParaRPr lang="en-US" altLang="en-US"/>
          </a:p>
          <a:p>
            <a:pPr lvl="1" eaLnBrk="1" hangingPunct="1"/>
            <a:endParaRPr lang="en-US" altLang="en-US"/>
          </a:p>
          <a:p>
            <a:pPr eaLnBrk="1" hangingPunct="1"/>
            <a:endParaRPr lang="en-US" altLang="en-US"/>
          </a:p>
          <a:p>
            <a:pPr eaLnBrk="1" hangingPunct="1"/>
            <a:endParaRPr lang="en-US" altLang="en-US"/>
          </a:p>
        </p:txBody>
      </p:sp>
      <p:sp>
        <p:nvSpPr>
          <p:cNvPr id="121860" name="Slide Number Placeholder 5">
            <a:extLst>
              <a:ext uri="{FF2B5EF4-FFF2-40B4-BE49-F238E27FC236}">
                <a16:creationId xmlns:a16="http://schemas.microsoft.com/office/drawing/2014/main" id="{A3C380E4-E973-651A-E469-B1C6F918A91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2185A6F-C0C7-4ECB-A66E-73552BE0E160}" type="slidenum">
              <a:rPr lang="en-US" altLang="en-US" smtClean="0">
                <a:solidFill>
                  <a:srgbClr val="898989"/>
                </a:solidFill>
              </a:rPr>
              <a:pPr/>
              <a:t>125</a:t>
            </a:fld>
            <a:endParaRPr lang="en-US" altLang="en-US">
              <a:solidFill>
                <a:srgbClr val="898989"/>
              </a:solidFill>
            </a:endParaRPr>
          </a:p>
        </p:txBody>
      </p:sp>
      <p:sp>
        <p:nvSpPr>
          <p:cNvPr id="121861" name="Text Box 4">
            <a:extLst>
              <a:ext uri="{FF2B5EF4-FFF2-40B4-BE49-F238E27FC236}">
                <a16:creationId xmlns:a16="http://schemas.microsoft.com/office/drawing/2014/main" id="{EAFB66FB-92CE-1DE8-3222-7652CCAC9A55}"/>
              </a:ext>
            </a:extLst>
          </p:cNvPr>
          <p:cNvSpPr txBox="1">
            <a:spLocks noChangeArrowheads="1"/>
          </p:cNvSpPr>
          <p:nvPr/>
        </p:nvSpPr>
        <p:spPr bwMode="auto">
          <a:xfrm>
            <a:off x="6235700" y="3784600"/>
            <a:ext cx="2438400" cy="13843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a:latin typeface="Arial Unicode MS"/>
              </a:rPr>
              <a:t>ABRAMS THOMAS</a:t>
            </a:r>
            <a:br>
              <a:rPr lang="en-US" altLang="en-US" sz="1400" b="1">
                <a:latin typeface="Arial Unicode MS"/>
              </a:rPr>
            </a:br>
            <a:r>
              <a:rPr lang="en-US" altLang="en-US" sz="1400" b="1">
                <a:latin typeface="Arial Unicode MS"/>
              </a:rPr>
              <a:t>MARKETING     SR01</a:t>
            </a:r>
            <a:br>
              <a:rPr lang="en-US" altLang="en-US" sz="1400" b="1">
                <a:latin typeface="Arial Unicode MS"/>
              </a:rPr>
            </a:br>
            <a:r>
              <a:rPr lang="en-US" altLang="en-US" sz="1400" b="1">
                <a:latin typeface="Arial Unicode MS"/>
              </a:rPr>
              <a:t>$25,209.03 </a:t>
            </a:r>
          </a:p>
          <a:p>
            <a:pPr eaLnBrk="1" hangingPunct="1"/>
            <a:r>
              <a:rPr lang="en-US" altLang="en-US" sz="1400" b="1">
                <a:latin typeface="Arial Unicode MS"/>
              </a:rPr>
              <a:t>BARCLAY ROBERT</a:t>
            </a:r>
            <a:br>
              <a:rPr lang="en-US" altLang="en-US" sz="1400" b="1">
                <a:latin typeface="Arial Unicode MS"/>
              </a:rPr>
            </a:br>
            <a:r>
              <a:rPr lang="en-US" altLang="en-US" sz="1400" b="1">
                <a:latin typeface="Arial Unicode MS"/>
              </a:rPr>
              <a:t>EDUCATION     IN01</a:t>
            </a:r>
            <a:br>
              <a:rPr lang="en-US" altLang="en-US" sz="1400" b="1">
                <a:latin typeface="Arial Unicode MS"/>
              </a:rPr>
            </a:br>
            <a:r>
              <a:rPr lang="en-US" altLang="en-US" sz="1400" b="1">
                <a:latin typeface="Arial Unicode MS"/>
              </a:rPr>
              <a:t>$24,435.71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FF29CE1D-BD6F-E5D7-D41D-DC3EF349CA66}"/>
              </a:ext>
            </a:extLst>
          </p:cNvPr>
          <p:cNvSpPr>
            <a:spLocks noGrp="1"/>
          </p:cNvSpPr>
          <p:nvPr>
            <p:ph type="title"/>
          </p:nvPr>
        </p:nvSpPr>
        <p:spPr/>
        <p:txBody>
          <a:bodyPr/>
          <a:lstStyle/>
          <a:p>
            <a:pPr eaLnBrk="1" hangingPunct="1"/>
            <a:r>
              <a:rPr lang="en-US" altLang="en-US"/>
              <a:t>Reading Raw data -Line Pointer Controls</a:t>
            </a:r>
          </a:p>
        </p:txBody>
      </p:sp>
      <p:sp>
        <p:nvSpPr>
          <p:cNvPr id="312323" name="Rectangle 3">
            <a:extLst>
              <a:ext uri="{FF2B5EF4-FFF2-40B4-BE49-F238E27FC236}">
                <a16:creationId xmlns:a16="http://schemas.microsoft.com/office/drawing/2014/main" id="{7AF5D8E4-61C5-FA6C-CAD5-42DDA2541DD8}"/>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a:t>The forward slash (/) line pointer and #n line pointer control can be combined to read multiple records in both sequential and nonsequential order.</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data perm.patients;</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infile patdata;</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input </a:t>
            </a:r>
            <a:r>
              <a:rPr lang="en-US" altLang="en-US" sz="2400" b="1">
                <a:solidFill>
                  <a:srgbClr val="FF3300"/>
                </a:solidFill>
                <a:latin typeface="Arial Unicode MS"/>
              </a:rPr>
              <a:t>#4</a:t>
            </a:r>
            <a:r>
              <a:rPr lang="en-US" altLang="en-US" sz="2400">
                <a:solidFill>
                  <a:srgbClr val="008080"/>
                </a:solidFill>
                <a:latin typeface="Arial Unicode MS"/>
              </a:rPr>
              <a:t> ID $5.</a:t>
            </a:r>
            <a:r>
              <a:rPr lang="en-US" altLang="en-US" sz="2400">
                <a:latin typeface="Arial Unicode MS"/>
              </a:rPr>
              <a:t> </a:t>
            </a:r>
            <a:r>
              <a:rPr lang="en-US" altLang="en-US" sz="2400" b="1">
                <a:solidFill>
                  <a:srgbClr val="008080"/>
                </a:solidFill>
                <a:latin typeface="Arial Unicode MS"/>
              </a:rPr>
              <a:t>#1</a:t>
            </a:r>
            <a:r>
              <a:rPr lang="en-US" altLang="en-US" sz="2400">
                <a:solidFill>
                  <a:srgbClr val="008080"/>
                </a:solidFill>
                <a:latin typeface="Arial Unicode MS"/>
              </a:rPr>
              <a:t> Fname $ Lname $ </a:t>
            </a:r>
            <a:r>
              <a:rPr lang="en-US" altLang="en-US" sz="2400" b="1">
                <a:solidFill>
                  <a:srgbClr val="FF3300"/>
                </a:solidFill>
                <a:latin typeface="Arial Unicode MS"/>
              </a:rPr>
              <a:t>/</a:t>
            </a:r>
            <a:r>
              <a:rPr lang="en-US" altLang="en-US" sz="2400">
                <a:solidFill>
                  <a:srgbClr val="008080"/>
                </a:solidFill>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Address $23.</a:t>
            </a:r>
            <a:r>
              <a:rPr lang="en-US" altLang="en-US" sz="2400">
                <a:solidFill>
                  <a:srgbClr val="FF3300"/>
                </a:solidFill>
                <a:latin typeface="Arial Unicode MS"/>
              </a:rPr>
              <a:t> </a:t>
            </a:r>
            <a:r>
              <a:rPr lang="en-US" altLang="en-US" sz="2400" b="1">
                <a:solidFill>
                  <a:srgbClr val="FF3300"/>
                </a:solidFill>
                <a:latin typeface="Arial Unicode MS"/>
              </a:rPr>
              <a:t>/</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City $ State $ Zip $</a:t>
            </a:r>
            <a:r>
              <a:rPr lang="en-US" altLang="en-US" sz="2400" b="1">
                <a:solidFill>
                  <a:srgbClr val="008080"/>
                </a:solidFill>
                <a:latin typeface="Arial Unicode MS"/>
              </a:rPr>
              <a:t> </a:t>
            </a:r>
            <a:r>
              <a:rPr lang="en-US" altLang="en-US" sz="2400" b="1">
                <a:solidFill>
                  <a:srgbClr val="FF3300"/>
                </a:solidFill>
                <a:latin typeface="Arial Unicode MS"/>
              </a:rPr>
              <a:t>/</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@7 Doctor $6.;</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run;</a:t>
            </a:r>
            <a:r>
              <a:rPr lang="en-US" altLang="en-US" sz="2400">
                <a:latin typeface="Arial Unicode MS"/>
              </a:rPr>
              <a:t> </a:t>
            </a:r>
            <a:endParaRPr lang="en-US" altLang="en-US" sz="2400"/>
          </a:p>
          <a:p>
            <a:pPr eaLnBrk="1" fontAlgn="auto" hangingPunct="1">
              <a:spcAft>
                <a:spcPts val="0"/>
              </a:spcAft>
              <a:defRPr/>
            </a:pPr>
            <a:endParaRPr lang="en-US" altLang="en-US" sz="2800">
              <a:solidFill>
                <a:srgbClr val="FF3300"/>
              </a:solidFill>
            </a:endParaRPr>
          </a:p>
          <a:p>
            <a:pPr eaLnBrk="1" fontAlgn="auto" hangingPunct="1">
              <a:spcAft>
                <a:spcPts val="0"/>
              </a:spcAft>
              <a:defRPr/>
            </a:pPr>
            <a:r>
              <a:rPr lang="en-US" altLang="en-US" sz="2800">
                <a:solidFill>
                  <a:srgbClr val="FF3300"/>
                </a:solidFill>
              </a:rPr>
              <a:t>An important point to note while reading in multiple records per observation is that there must be the same number of records for each observation being created</a:t>
            </a:r>
          </a:p>
          <a:p>
            <a:pPr eaLnBrk="1" fontAlgn="auto" hangingPunct="1">
              <a:spcAft>
                <a:spcPts val="0"/>
              </a:spcAft>
              <a:defRPr/>
            </a:pPr>
            <a:endParaRPr lang="en-US" altLang="en-US" sz="2800">
              <a:solidFill>
                <a:srgbClr val="FF3300"/>
              </a:solidFill>
            </a:endParaRPr>
          </a:p>
        </p:txBody>
      </p:sp>
      <p:sp>
        <p:nvSpPr>
          <p:cNvPr id="122884" name="Slide Number Placeholder 5">
            <a:extLst>
              <a:ext uri="{FF2B5EF4-FFF2-40B4-BE49-F238E27FC236}">
                <a16:creationId xmlns:a16="http://schemas.microsoft.com/office/drawing/2014/main" id="{9BD8A1F1-30E8-80F3-275B-4EE0F1AC9A4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B9E8A42-DB0A-418E-9184-66B1DC420941}" type="slidenum">
              <a:rPr lang="en-US" altLang="en-US" smtClean="0">
                <a:solidFill>
                  <a:srgbClr val="898989"/>
                </a:solidFill>
              </a:rPr>
              <a:pPr/>
              <a:t>126</a:t>
            </a:fld>
            <a:endParaRPr lang="en-US" altLang="en-US">
              <a:solidFill>
                <a:srgbClr val="898989"/>
              </a:solidFill>
            </a:endParaRPr>
          </a:p>
        </p:txBody>
      </p:sp>
      <p:sp>
        <p:nvSpPr>
          <p:cNvPr id="122885" name="Text Box 4">
            <a:extLst>
              <a:ext uri="{FF2B5EF4-FFF2-40B4-BE49-F238E27FC236}">
                <a16:creationId xmlns:a16="http://schemas.microsoft.com/office/drawing/2014/main" id="{7FB1EF0E-8A32-CB89-63B6-17AAAFE9A090}"/>
              </a:ext>
            </a:extLst>
          </p:cNvPr>
          <p:cNvSpPr txBox="1">
            <a:spLocks noChangeArrowheads="1"/>
          </p:cNvSpPr>
          <p:nvPr/>
        </p:nvSpPr>
        <p:spPr bwMode="auto">
          <a:xfrm>
            <a:off x="5486400" y="3581400"/>
            <a:ext cx="3276600" cy="1446213"/>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b="1">
                <a:latin typeface="Arial Unicode MS"/>
              </a:rPr>
              <a:t>ALEX BEDWAN </a:t>
            </a:r>
            <a:br>
              <a:rPr lang="en-US" altLang="en-US" sz="1100" b="1">
                <a:latin typeface="Arial Unicode MS"/>
              </a:rPr>
            </a:br>
            <a:r>
              <a:rPr lang="en-US" altLang="en-US" sz="1100" b="1">
                <a:latin typeface="Arial Unicode MS"/>
              </a:rPr>
              <a:t>609 WILTON MEADOW DRIVE</a:t>
            </a:r>
            <a:br>
              <a:rPr lang="en-US" altLang="en-US" sz="1100" b="1">
                <a:latin typeface="Arial Unicode MS"/>
              </a:rPr>
            </a:br>
            <a:r>
              <a:rPr lang="en-US" altLang="en-US" sz="1100" b="1">
                <a:latin typeface="Arial Unicode MS"/>
              </a:rPr>
              <a:t>GARNER NC 27529 </a:t>
            </a:r>
            <a:br>
              <a:rPr lang="en-US" altLang="en-US" sz="1100" b="1">
                <a:latin typeface="Arial Unicode MS"/>
              </a:rPr>
            </a:br>
            <a:r>
              <a:rPr lang="en-US" altLang="en-US" sz="1100" b="1">
                <a:latin typeface="Arial Unicode MS"/>
              </a:rPr>
              <a:t>XM034 FLOYD </a:t>
            </a:r>
          </a:p>
          <a:p>
            <a:pPr eaLnBrk="1" hangingPunct="1"/>
            <a:r>
              <a:rPr lang="en-US" altLang="en-US" sz="1100" b="1">
                <a:latin typeface="Arial Unicode MS"/>
              </a:rPr>
              <a:t>ALISON BEYER </a:t>
            </a:r>
            <a:br>
              <a:rPr lang="en-US" altLang="en-US" sz="1100" b="1">
                <a:latin typeface="Arial Unicode MS"/>
              </a:rPr>
            </a:br>
            <a:r>
              <a:rPr lang="en-US" altLang="en-US" sz="1100" b="1">
                <a:latin typeface="Arial Unicode MS"/>
              </a:rPr>
              <a:t>8521 HOLLY SPRINGS ROAD</a:t>
            </a:r>
            <a:br>
              <a:rPr lang="en-US" altLang="en-US" sz="1100" b="1">
                <a:latin typeface="Arial Unicode MS"/>
              </a:rPr>
            </a:br>
            <a:r>
              <a:rPr lang="en-US" altLang="en-US" sz="1100" b="1">
                <a:latin typeface="Arial Unicode MS"/>
              </a:rPr>
              <a:t>APEX NC 27502 </a:t>
            </a:r>
            <a:br>
              <a:rPr lang="en-US" altLang="en-US" sz="1100" b="1">
                <a:latin typeface="Arial Unicode MS"/>
              </a:rPr>
            </a:br>
            <a:r>
              <a:rPr lang="en-US" altLang="en-US" sz="1100" b="1">
                <a:latin typeface="Arial Unicode MS"/>
              </a:rPr>
              <a:t>XF124 LAWSON </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8DE4BFC0-DE98-9093-8401-AADFC9D2155B}"/>
              </a:ext>
            </a:extLst>
          </p:cNvPr>
          <p:cNvSpPr>
            <a:spLocks noGrp="1"/>
          </p:cNvSpPr>
          <p:nvPr>
            <p:ph type="title"/>
          </p:nvPr>
        </p:nvSpPr>
        <p:spPr/>
        <p:txBody>
          <a:bodyPr/>
          <a:lstStyle/>
          <a:p>
            <a:pPr eaLnBrk="1" hangingPunct="1"/>
            <a:r>
              <a:rPr lang="en-US" altLang="en-US"/>
              <a:t>Reading Raw data - Line Hold Specifiers</a:t>
            </a:r>
          </a:p>
        </p:txBody>
      </p:sp>
      <p:sp>
        <p:nvSpPr>
          <p:cNvPr id="313347" name="Rectangle 3">
            <a:extLst>
              <a:ext uri="{FF2B5EF4-FFF2-40B4-BE49-F238E27FC236}">
                <a16:creationId xmlns:a16="http://schemas.microsoft.com/office/drawing/2014/main" id="{AA8CA130-9B4D-7384-3374-8AD3EF12A37E}"/>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a:t>Consider the following file structure:</a:t>
            </a:r>
          </a:p>
          <a:p>
            <a:pPr lvl="1" eaLnBrk="1" fontAlgn="auto" hangingPunct="1">
              <a:spcAft>
                <a:spcPts val="0"/>
              </a:spcAft>
              <a:buFont typeface="Tahoma" panose="020B0604030504040204" pitchFamily="34" charset="0"/>
              <a:buNone/>
              <a:defRPr/>
            </a:pPr>
            <a:r>
              <a:rPr lang="en-US" altLang="en-US" sz="2400"/>
              <a:t>This file is hierarchical in nature in the sense</a:t>
            </a:r>
          </a:p>
          <a:p>
            <a:pPr lvl="1" eaLnBrk="1" fontAlgn="auto" hangingPunct="1">
              <a:spcAft>
                <a:spcPts val="0"/>
              </a:spcAft>
              <a:buFont typeface="Tahoma" panose="020B0604030504040204" pitchFamily="34" charset="0"/>
              <a:buNone/>
              <a:defRPr/>
            </a:pPr>
            <a:r>
              <a:rPr lang="en-US" altLang="en-US" sz="2400"/>
              <a:t>that there is one header record and one or more</a:t>
            </a:r>
          </a:p>
          <a:p>
            <a:pPr lvl="1" eaLnBrk="1" fontAlgn="auto" hangingPunct="1">
              <a:spcAft>
                <a:spcPts val="0"/>
              </a:spcAft>
              <a:buFont typeface="Tahoma" panose="020B0604030504040204" pitchFamily="34" charset="0"/>
              <a:buNone/>
              <a:defRPr/>
            </a:pPr>
            <a:r>
              <a:rPr lang="en-US" altLang="en-US" sz="2400"/>
              <a:t>than one detail record for each header record.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data perm.people </a:t>
            </a:r>
            <a:r>
              <a:rPr lang="en-US" altLang="en-US" sz="2400" b="1">
                <a:solidFill>
                  <a:srgbClr val="008080"/>
                </a:solidFill>
                <a:latin typeface="Arial Unicode MS"/>
              </a:rPr>
              <a:t>(drop=type)</a:t>
            </a:r>
            <a:r>
              <a:rPr lang="en-US" altLang="en-US" sz="2400">
                <a:solidFill>
                  <a:srgbClr val="008080"/>
                </a:solidFill>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infile census;</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retain Address;</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input type $1. </a:t>
            </a:r>
            <a:r>
              <a:rPr lang="en-US" altLang="en-US" sz="2400" b="1">
                <a:solidFill>
                  <a:srgbClr val="FF3300"/>
                </a:solidFill>
                <a:latin typeface="Arial Unicode MS"/>
              </a:rPr>
              <a:t>@</a:t>
            </a:r>
            <a:r>
              <a:rPr lang="en-US" altLang="en-US" sz="2400">
                <a:solidFill>
                  <a:srgbClr val="008080"/>
                </a:solidFill>
                <a:latin typeface="Arial Unicode MS"/>
              </a:rPr>
              <a:t>;</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if type='H' then input @3 Address $15.;</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if type='P';</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input @3 Name $10. @13 Age 3. @15 Gender $1.;</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run; </a:t>
            </a:r>
            <a:r>
              <a:rPr lang="en-US" altLang="en-US" sz="2400"/>
              <a:t>	</a:t>
            </a:r>
          </a:p>
          <a:p>
            <a:pPr lvl="1" eaLnBrk="1" fontAlgn="auto" hangingPunct="1">
              <a:spcAft>
                <a:spcPts val="0"/>
              </a:spcAft>
              <a:buFont typeface="Tahoma" panose="020B0604030504040204" pitchFamily="34" charset="0"/>
              <a:buNone/>
              <a:defRPr/>
            </a:pPr>
            <a:endParaRPr lang="en-US" altLang="en-US" sz="2400"/>
          </a:p>
          <a:p>
            <a:pPr lvl="1" eaLnBrk="1" fontAlgn="auto" hangingPunct="1">
              <a:spcAft>
                <a:spcPts val="0"/>
              </a:spcAft>
              <a:buFont typeface="Tahoma" panose="020B0604030504040204" pitchFamily="34" charset="0"/>
              <a:buNone/>
              <a:defRPr/>
            </a:pPr>
            <a:r>
              <a:rPr lang="en-US" altLang="en-US" sz="2400"/>
              <a:t>The above DATA step will create one observation for each detail record.</a:t>
            </a:r>
          </a:p>
        </p:txBody>
      </p:sp>
      <p:sp>
        <p:nvSpPr>
          <p:cNvPr id="123908" name="Slide Number Placeholder 5">
            <a:extLst>
              <a:ext uri="{FF2B5EF4-FFF2-40B4-BE49-F238E27FC236}">
                <a16:creationId xmlns:a16="http://schemas.microsoft.com/office/drawing/2014/main" id="{9F5C9EFF-FE5E-365F-3D87-BDC981C718C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B67B98C-7C19-4B3C-B891-0011387FF133}" type="slidenum">
              <a:rPr lang="en-US" altLang="en-US" smtClean="0">
                <a:solidFill>
                  <a:srgbClr val="898989"/>
                </a:solidFill>
              </a:rPr>
              <a:pPr/>
              <a:t>127</a:t>
            </a:fld>
            <a:endParaRPr lang="en-US" altLang="en-US">
              <a:solidFill>
                <a:srgbClr val="898989"/>
              </a:solidFill>
            </a:endParaRPr>
          </a:p>
        </p:txBody>
      </p:sp>
      <p:sp>
        <p:nvSpPr>
          <p:cNvPr id="123909" name="Text Box 4">
            <a:extLst>
              <a:ext uri="{FF2B5EF4-FFF2-40B4-BE49-F238E27FC236}">
                <a16:creationId xmlns:a16="http://schemas.microsoft.com/office/drawing/2014/main" id="{103AA4EC-7769-C947-84AF-EEFEB511EE2F}"/>
              </a:ext>
            </a:extLst>
          </p:cNvPr>
          <p:cNvSpPr txBox="1">
            <a:spLocks noChangeArrowheads="1"/>
          </p:cNvSpPr>
          <p:nvPr/>
        </p:nvSpPr>
        <p:spPr bwMode="auto">
          <a:xfrm>
            <a:off x="6858000" y="1524000"/>
            <a:ext cx="2057400" cy="2970213"/>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b="1">
                <a:latin typeface="Arial Unicode MS"/>
              </a:rPr>
              <a:t>H 321 S. MAIN ST </a:t>
            </a:r>
          </a:p>
          <a:p>
            <a:pPr eaLnBrk="1" hangingPunct="1"/>
            <a:r>
              <a:rPr lang="en-US" altLang="en-US" sz="1100" b="1">
                <a:latin typeface="Arial Unicode MS"/>
              </a:rPr>
              <a:t>P MARY E    21 F </a:t>
            </a:r>
            <a:br>
              <a:rPr lang="en-US" altLang="en-US" sz="1100" b="1">
                <a:latin typeface="Arial Unicode MS"/>
              </a:rPr>
            </a:br>
            <a:r>
              <a:rPr lang="en-US" altLang="en-US" sz="1100" b="1">
                <a:latin typeface="Arial Unicode MS"/>
              </a:rPr>
              <a:t>P WILLIAM M 23 M </a:t>
            </a:r>
            <a:br>
              <a:rPr lang="en-US" altLang="en-US" sz="1100" b="1">
                <a:latin typeface="Arial Unicode MS"/>
              </a:rPr>
            </a:br>
            <a:r>
              <a:rPr lang="en-US" altLang="en-US" sz="1100" b="1">
                <a:latin typeface="Arial Unicode MS"/>
              </a:rPr>
              <a:t>P SUSAN K    3 F </a:t>
            </a:r>
          </a:p>
          <a:p>
            <a:pPr eaLnBrk="1" hangingPunct="1"/>
            <a:r>
              <a:rPr lang="en-US" altLang="en-US" sz="1100" b="1">
                <a:latin typeface="Arial Unicode MS"/>
              </a:rPr>
              <a:t>H 324 S. MAIN ST </a:t>
            </a:r>
          </a:p>
          <a:p>
            <a:pPr eaLnBrk="1" hangingPunct="1"/>
            <a:r>
              <a:rPr lang="en-US" altLang="en-US" sz="1100" b="1">
                <a:latin typeface="Arial Unicode MS"/>
              </a:rPr>
              <a:t>P THOMAS H  79 M </a:t>
            </a:r>
            <a:br>
              <a:rPr lang="en-US" altLang="en-US" sz="1100" b="1">
                <a:latin typeface="Arial Unicode MS"/>
              </a:rPr>
            </a:br>
            <a:r>
              <a:rPr lang="en-US" altLang="en-US" sz="1100" b="1">
                <a:latin typeface="Arial Unicode MS"/>
              </a:rPr>
              <a:t>P WALTER S  46 M </a:t>
            </a:r>
            <a:br>
              <a:rPr lang="en-US" altLang="en-US" sz="1100" b="1">
                <a:latin typeface="Arial Unicode MS"/>
              </a:rPr>
            </a:br>
            <a:r>
              <a:rPr lang="en-US" altLang="en-US" sz="1100" b="1">
                <a:latin typeface="Arial Unicode MS"/>
              </a:rPr>
              <a:t>P ALICE A   42 F </a:t>
            </a:r>
            <a:br>
              <a:rPr lang="en-US" altLang="en-US" sz="1100" b="1">
                <a:latin typeface="Arial Unicode MS"/>
              </a:rPr>
            </a:br>
            <a:r>
              <a:rPr lang="en-US" altLang="en-US" sz="1100" b="1">
                <a:latin typeface="Arial Unicode MS"/>
              </a:rPr>
              <a:t>P MARYANN A 20 F </a:t>
            </a:r>
            <a:br>
              <a:rPr lang="en-US" altLang="en-US" sz="1100" b="1">
                <a:latin typeface="Arial Unicode MS"/>
              </a:rPr>
            </a:br>
            <a:r>
              <a:rPr lang="en-US" altLang="en-US" sz="1100" b="1">
                <a:latin typeface="Arial Unicode MS"/>
              </a:rPr>
              <a:t>P JOHN S    16 M </a:t>
            </a:r>
          </a:p>
          <a:p>
            <a:pPr eaLnBrk="1" hangingPunct="1"/>
            <a:r>
              <a:rPr lang="en-US" altLang="en-US" sz="1100" b="1">
                <a:latin typeface="Arial Unicode MS"/>
              </a:rPr>
              <a:t>H 325A S. MAIN ST</a:t>
            </a:r>
          </a:p>
          <a:p>
            <a:pPr eaLnBrk="1" hangingPunct="1"/>
            <a:r>
              <a:rPr lang="en-US" altLang="en-US" sz="1100" b="1">
                <a:latin typeface="Arial Unicode MS"/>
              </a:rPr>
              <a:t>P JAMES L 34 M</a:t>
            </a:r>
            <a:br>
              <a:rPr lang="en-US" altLang="en-US" sz="1100" b="1">
                <a:latin typeface="Arial Unicode MS"/>
              </a:rPr>
            </a:br>
            <a:r>
              <a:rPr lang="en-US" altLang="en-US" sz="1100" b="1">
                <a:latin typeface="Arial Unicode MS"/>
              </a:rPr>
              <a:t>P LIZA A 31 F</a:t>
            </a:r>
          </a:p>
          <a:p>
            <a:pPr eaLnBrk="1" hangingPunct="1"/>
            <a:r>
              <a:rPr lang="en-US" altLang="en-US" sz="1100" b="1">
                <a:latin typeface="Arial Unicode MS"/>
              </a:rPr>
              <a:t>H 325B S. MAIN ST</a:t>
            </a:r>
          </a:p>
          <a:p>
            <a:pPr eaLnBrk="1" hangingPunct="1"/>
            <a:r>
              <a:rPr lang="en-US" altLang="en-US" sz="1100" b="1">
                <a:latin typeface="Arial Unicode MS"/>
              </a:rPr>
              <a:t>P MARGO K 27 F P  </a:t>
            </a:r>
            <a:br>
              <a:rPr lang="en-US" altLang="en-US" sz="1100" b="1">
                <a:latin typeface="Arial Unicode MS"/>
              </a:rPr>
            </a:br>
            <a:r>
              <a:rPr lang="en-US" altLang="en-US" sz="1100" b="1">
                <a:latin typeface="Arial Unicode MS"/>
              </a:rPr>
              <a:t>P WILLIAM R 27 M </a:t>
            </a:r>
            <a:br>
              <a:rPr lang="en-US" altLang="en-US" sz="1100" b="1">
                <a:latin typeface="Arial Unicode MS"/>
              </a:rPr>
            </a:br>
            <a:r>
              <a:rPr lang="en-US" altLang="en-US" sz="1100" b="1">
                <a:latin typeface="Arial Unicode MS"/>
              </a:rPr>
              <a:t>P ROBERT W 1 M</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7C2182D7-A9C6-B28E-0A24-99173DE6486F}"/>
              </a:ext>
            </a:extLst>
          </p:cNvPr>
          <p:cNvSpPr>
            <a:spLocks noGrp="1"/>
          </p:cNvSpPr>
          <p:nvPr>
            <p:ph type="title"/>
          </p:nvPr>
        </p:nvSpPr>
        <p:spPr/>
        <p:txBody>
          <a:bodyPr/>
          <a:lstStyle/>
          <a:p>
            <a:pPr eaLnBrk="1" hangingPunct="1"/>
            <a:r>
              <a:rPr lang="en-US" altLang="en-US"/>
              <a:t>Reading Raw data - Line Hold Specifiers</a:t>
            </a:r>
          </a:p>
        </p:txBody>
      </p:sp>
      <p:sp>
        <p:nvSpPr>
          <p:cNvPr id="314371" name="Rectangle 3">
            <a:extLst>
              <a:ext uri="{FF2B5EF4-FFF2-40B4-BE49-F238E27FC236}">
                <a16:creationId xmlns:a16="http://schemas.microsoft.com/office/drawing/2014/main" id="{C0A08E5C-5F4D-519E-A747-58ECBC6DA645}"/>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a:t>In order to create one observation for each header record the program may be modified as follows:</a:t>
            </a:r>
          </a:p>
          <a:p>
            <a:pPr lvl="1" eaLnBrk="1" fontAlgn="auto" hangingPunct="1">
              <a:spcAft>
                <a:spcPts val="0"/>
              </a:spcAft>
              <a:buFont typeface="Tahoma" panose="020B0604030504040204" pitchFamily="34" charset="0"/>
              <a:buNone/>
              <a:defRPr/>
            </a:pPr>
            <a:endParaRPr lang="en-US" altLang="en-US" sz="2400">
              <a:solidFill>
                <a:srgbClr val="008080"/>
              </a:solidFill>
              <a:latin typeface="Arial Unicode MS"/>
            </a:endParaRP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data perm.residnts (drop=type);</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infile census </a:t>
            </a:r>
            <a:r>
              <a:rPr lang="en-US" altLang="en-US" sz="2400">
                <a:solidFill>
                  <a:srgbClr val="FF3300"/>
                </a:solidFill>
                <a:latin typeface="Arial Unicode MS"/>
              </a:rPr>
              <a:t>end=last</a:t>
            </a:r>
            <a:r>
              <a:rPr lang="en-US" altLang="en-US" sz="2400">
                <a:solidFill>
                  <a:srgbClr val="008080"/>
                </a:solidFill>
                <a:latin typeface="Arial Unicode MS"/>
              </a:rPr>
              <a:t>;</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retain Address;</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input type $1. </a:t>
            </a:r>
            <a:r>
              <a:rPr lang="en-US" altLang="en-US" sz="2400">
                <a:solidFill>
                  <a:srgbClr val="FF3300"/>
                </a:solidFill>
                <a:latin typeface="Arial Unicode MS"/>
              </a:rPr>
              <a:t>@</a:t>
            </a:r>
            <a:r>
              <a:rPr lang="en-US" altLang="en-US" sz="2400">
                <a:solidFill>
                  <a:srgbClr val="008080"/>
                </a:solidFill>
                <a:latin typeface="Arial Unicode MS"/>
              </a:rPr>
              <a:t>;</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if type='H' then do;</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if _n_ &gt; 1 then output;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Total=0;</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input Address $ 3-17;</a:t>
            </a:r>
            <a:r>
              <a:rPr lang="en-US" altLang="en-US" sz="2400">
                <a:latin typeface="Arial Unicode MS"/>
              </a:rPr>
              <a:t> </a:t>
            </a:r>
            <a:r>
              <a:rPr lang="en-US" altLang="en-US" sz="2400">
                <a:solidFill>
                  <a:srgbClr val="008080"/>
                </a:solidFill>
                <a:latin typeface="Arial Unicode MS"/>
              </a:rPr>
              <a:t>end;</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else if type='P' then total+1;</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if last then output;</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run;</a:t>
            </a:r>
            <a:r>
              <a:rPr lang="en-US" altLang="en-US" sz="2400"/>
              <a:t> </a:t>
            </a:r>
          </a:p>
          <a:p>
            <a:pPr lvl="1" eaLnBrk="1" fontAlgn="auto" hangingPunct="1">
              <a:spcAft>
                <a:spcPts val="0"/>
              </a:spcAft>
              <a:defRPr/>
            </a:pPr>
            <a:endParaRPr lang="en-US" altLang="en-US" sz="2400"/>
          </a:p>
        </p:txBody>
      </p:sp>
      <p:sp>
        <p:nvSpPr>
          <p:cNvPr id="124932" name="Slide Number Placeholder 5">
            <a:extLst>
              <a:ext uri="{FF2B5EF4-FFF2-40B4-BE49-F238E27FC236}">
                <a16:creationId xmlns:a16="http://schemas.microsoft.com/office/drawing/2014/main" id="{A597F800-BD7E-3F84-9B8A-B581BCF1C7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9FDE927-3E0A-4D18-9522-EED826036853}" type="slidenum">
              <a:rPr lang="en-US" altLang="en-US" smtClean="0">
                <a:solidFill>
                  <a:srgbClr val="898989"/>
                </a:solidFill>
              </a:rPr>
              <a:pPr/>
              <a:t>128</a:t>
            </a:fld>
            <a:endParaRPr lang="en-US" altLang="en-US">
              <a:solidFill>
                <a:srgbClr val="898989"/>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B450446F-6555-B237-0308-5893EF6867E1}"/>
              </a:ext>
            </a:extLst>
          </p:cNvPr>
          <p:cNvSpPr>
            <a:spLocks noGrp="1"/>
          </p:cNvSpPr>
          <p:nvPr>
            <p:ph type="title"/>
          </p:nvPr>
        </p:nvSpPr>
        <p:spPr/>
        <p:txBody>
          <a:bodyPr/>
          <a:lstStyle/>
          <a:p>
            <a:pPr eaLnBrk="1" hangingPunct="1"/>
            <a:r>
              <a:rPr lang="en-US" altLang="en-US"/>
              <a:t>Reading Raw data - Line Hold Specifiers</a:t>
            </a:r>
          </a:p>
        </p:txBody>
      </p:sp>
      <p:sp>
        <p:nvSpPr>
          <p:cNvPr id="125955" name="Rectangle 3">
            <a:extLst>
              <a:ext uri="{FF2B5EF4-FFF2-40B4-BE49-F238E27FC236}">
                <a16:creationId xmlns:a16="http://schemas.microsoft.com/office/drawing/2014/main" id="{37B95300-5F3C-6A9B-79CA-2B9F5AE245C9}"/>
              </a:ext>
            </a:extLst>
          </p:cNvPr>
          <p:cNvSpPr>
            <a:spLocks noGrp="1" noChangeArrowheads="1"/>
          </p:cNvSpPr>
          <p:nvPr>
            <p:ph idx="1"/>
          </p:nvPr>
        </p:nvSpPr>
        <p:spPr/>
        <p:txBody>
          <a:bodyPr/>
          <a:lstStyle/>
          <a:p>
            <a:pPr eaLnBrk="1" hangingPunct="1"/>
            <a:r>
              <a:rPr lang="en-US" altLang="en-US"/>
              <a:t>SAS provides two line-hold specifiers.</a:t>
            </a:r>
          </a:p>
          <a:p>
            <a:pPr lvl="1" eaLnBrk="1" hangingPunct="1"/>
            <a:endParaRPr lang="en-US" altLang="en-US"/>
          </a:p>
          <a:p>
            <a:pPr lvl="1" eaLnBrk="1" hangingPunct="1"/>
            <a:r>
              <a:rPr lang="en-US" altLang="en-US"/>
              <a:t>The trailing at sign (@) enables the next INPUT statement to read from the current record in the same iteration of the DATA step.</a:t>
            </a:r>
          </a:p>
          <a:p>
            <a:pPr lvl="1" eaLnBrk="1" hangingPunct="1"/>
            <a:endParaRPr lang="en-US" altLang="en-US"/>
          </a:p>
          <a:p>
            <a:pPr lvl="1" eaLnBrk="1" hangingPunct="1"/>
            <a:r>
              <a:rPr lang="en-US" altLang="en-US"/>
              <a:t>The double trailing at sign (@@) enables the next INPUT statement to read from the current record across further iterations of the DATA step. </a:t>
            </a:r>
          </a:p>
          <a:p>
            <a:pPr lvl="2" eaLnBrk="1" hangingPunct="1">
              <a:buFontTx/>
              <a:buNone/>
            </a:pPr>
            <a:r>
              <a:rPr lang="en-US" altLang="en-US" sz="2000">
                <a:solidFill>
                  <a:srgbClr val="008080"/>
                </a:solidFill>
                <a:latin typeface="Arial Unicode MS"/>
              </a:rPr>
              <a:t>input name $20. @; or input name $20. @@;</a:t>
            </a:r>
            <a:r>
              <a:rPr lang="en-US" altLang="en-US"/>
              <a:t> </a:t>
            </a:r>
          </a:p>
          <a:p>
            <a:pPr lvl="2" eaLnBrk="1" hangingPunct="1"/>
            <a:endParaRPr lang="en-US" altLang="en-US"/>
          </a:p>
          <a:p>
            <a:pPr eaLnBrk="1" hangingPunct="1"/>
            <a:endParaRPr lang="en-US" altLang="en-US"/>
          </a:p>
          <a:p>
            <a:pPr lvl="1" eaLnBrk="1" hangingPunct="1"/>
            <a:endParaRPr lang="en-US" altLang="en-US"/>
          </a:p>
        </p:txBody>
      </p:sp>
      <p:sp>
        <p:nvSpPr>
          <p:cNvPr id="125956" name="Slide Number Placeholder 5">
            <a:extLst>
              <a:ext uri="{FF2B5EF4-FFF2-40B4-BE49-F238E27FC236}">
                <a16:creationId xmlns:a16="http://schemas.microsoft.com/office/drawing/2014/main" id="{562CE1BF-96FB-E9DA-DF98-C414BE2F3F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DA6B807-43E9-464C-BE8B-3807E6D2436E}" type="slidenum">
              <a:rPr lang="en-US" altLang="en-US" smtClean="0">
                <a:solidFill>
                  <a:srgbClr val="898989"/>
                </a:solidFill>
              </a:rPr>
              <a:pPr/>
              <a:t>129</a:t>
            </a:fld>
            <a:endParaRPr lang="en-US" altLang="en-US">
              <a:solidFill>
                <a:srgbClr val="89898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a:extLst>
              <a:ext uri="{FF2B5EF4-FFF2-40B4-BE49-F238E27FC236}">
                <a16:creationId xmlns:a16="http://schemas.microsoft.com/office/drawing/2014/main" id="{C7770C30-C2D1-5C75-86A9-BEB7165931AF}"/>
              </a:ext>
            </a:extLst>
          </p:cNvPr>
          <p:cNvSpPr>
            <a:spLocks noGrp="1" noChangeArrowheads="1"/>
          </p:cNvSpPr>
          <p:nvPr>
            <p:ph idx="1"/>
          </p:nvPr>
        </p:nvSpPr>
        <p:spPr>
          <a:xfrm>
            <a:off x="762000" y="3124200"/>
            <a:ext cx="7886700" cy="765175"/>
          </a:xfrm>
        </p:spPr>
        <p:txBody>
          <a:bodyPr rtlCol="0">
            <a:normAutofit/>
          </a:bodyPr>
          <a:lstStyle/>
          <a:p>
            <a:pPr marL="0" indent="0" algn="ctr" eaLnBrk="1" fontAlgn="auto" hangingPunct="1">
              <a:spcAft>
                <a:spcPts val="0"/>
              </a:spcAft>
              <a:buNone/>
              <a:defRPr/>
            </a:pPr>
            <a:r>
              <a:rPr lang="en-US" altLang="en-US" sz="4000" dirty="0"/>
              <a:t>BRINGING DATA INTO SAS </a:t>
            </a:r>
            <a:endParaRPr lang="en-US" altLang="en-US" dirty="0"/>
          </a:p>
          <a:p>
            <a:pPr eaLnBrk="1" fontAlgn="auto" hangingPunct="1">
              <a:spcAft>
                <a:spcPts val="0"/>
              </a:spcAft>
              <a:defRPr/>
            </a:pPr>
            <a:endParaRPr lang="en-US" altLang="en-US" dirty="0"/>
          </a:p>
        </p:txBody>
      </p:sp>
      <p:sp>
        <p:nvSpPr>
          <p:cNvPr id="10244" name="Slide Number Placeholder 5">
            <a:extLst>
              <a:ext uri="{FF2B5EF4-FFF2-40B4-BE49-F238E27FC236}">
                <a16:creationId xmlns:a16="http://schemas.microsoft.com/office/drawing/2014/main" id="{B110D3D3-C6E4-4072-D97F-4D58A65553B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362EAEE-EC0D-4496-8F6A-846BDCA40F7D}" type="slidenum">
              <a:rPr lang="en-US" altLang="en-US" smtClean="0">
                <a:solidFill>
                  <a:srgbClr val="898989"/>
                </a:solidFill>
              </a:rPr>
              <a:pPr/>
              <a:t>13</a:t>
            </a:fld>
            <a:endParaRPr lang="en-US" altLang="en-US">
              <a:solidFill>
                <a:srgbClr val="898989"/>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93421C35-29C2-B70C-447B-4E8D54392356}"/>
              </a:ext>
            </a:extLst>
          </p:cNvPr>
          <p:cNvSpPr>
            <a:spLocks noGrp="1"/>
          </p:cNvSpPr>
          <p:nvPr>
            <p:ph type="title"/>
          </p:nvPr>
        </p:nvSpPr>
        <p:spPr/>
        <p:txBody>
          <a:bodyPr/>
          <a:lstStyle/>
          <a:p>
            <a:pPr eaLnBrk="1" hangingPunct="1"/>
            <a:r>
              <a:rPr lang="en-US" altLang="en-US"/>
              <a:t>Reading Raw data - Line Hold Specifiers</a:t>
            </a:r>
          </a:p>
        </p:txBody>
      </p:sp>
      <p:sp>
        <p:nvSpPr>
          <p:cNvPr id="126979" name="Rectangle 3">
            <a:extLst>
              <a:ext uri="{FF2B5EF4-FFF2-40B4-BE49-F238E27FC236}">
                <a16:creationId xmlns:a16="http://schemas.microsoft.com/office/drawing/2014/main" id="{1C39CF6C-42B8-EC28-DD3C-CEFC7F2F8E69}"/>
              </a:ext>
            </a:extLst>
          </p:cNvPr>
          <p:cNvSpPr>
            <a:spLocks noGrp="1" noChangeArrowheads="1"/>
          </p:cNvSpPr>
          <p:nvPr>
            <p:ph idx="1"/>
          </p:nvPr>
        </p:nvSpPr>
        <p:spPr/>
        <p:txBody>
          <a:bodyPr/>
          <a:lstStyle/>
          <a:p>
            <a:pPr eaLnBrk="1" hangingPunct="1"/>
            <a:r>
              <a:rPr lang="en-US" altLang="en-US" b="1">
                <a:solidFill>
                  <a:schemeClr val="accent2"/>
                </a:solidFill>
              </a:rPr>
              <a:t>Trailing @ sign</a:t>
            </a:r>
            <a:endParaRPr lang="en-US" altLang="en-US"/>
          </a:p>
          <a:p>
            <a:pPr lvl="1" eaLnBrk="1" hangingPunct="1"/>
            <a:r>
              <a:rPr lang="en-US" altLang="en-US"/>
              <a:t>Normally, each INPUT statement in a DATA step reads from a new record. But when the trailing @ is used, the following occurs: </a:t>
            </a:r>
          </a:p>
          <a:p>
            <a:pPr lvl="2" eaLnBrk="1" hangingPunct="1"/>
            <a:r>
              <a:rPr lang="en-US" altLang="en-US"/>
              <a:t>the input pointer remains at the same line, rather than moving down to the next record. </a:t>
            </a:r>
          </a:p>
          <a:p>
            <a:pPr lvl="2" eaLnBrk="1" hangingPunct="1"/>
            <a:r>
              <a:rPr lang="en-US" altLang="en-US"/>
              <a:t>the next INPUT statement (in the same iteration of the DATA step) continues reading the same record, rather than the new one</a:t>
            </a:r>
          </a:p>
          <a:p>
            <a:pPr lvl="1" eaLnBrk="1" hangingPunct="1"/>
            <a:r>
              <a:rPr lang="en-US" altLang="en-US"/>
              <a:t>A record held by the trailing @ is automatically released when:</a:t>
            </a:r>
          </a:p>
          <a:p>
            <a:pPr lvl="2" eaLnBrk="1" hangingPunct="1"/>
            <a:r>
              <a:rPr lang="en-US" altLang="en-US"/>
              <a:t>a subsequent INPUT statement without a line-hold specifier executes</a:t>
            </a:r>
          </a:p>
          <a:p>
            <a:pPr lvl="2" eaLnBrk="1" hangingPunct="1"/>
            <a:r>
              <a:rPr lang="en-US" altLang="en-US"/>
              <a:t>control returns to the top of the DATA step to begin the next iteration. </a:t>
            </a:r>
          </a:p>
          <a:p>
            <a:pPr lvl="2" eaLnBrk="1" hangingPunct="1"/>
            <a:endParaRPr lang="en-US" altLang="en-US"/>
          </a:p>
        </p:txBody>
      </p:sp>
      <p:sp>
        <p:nvSpPr>
          <p:cNvPr id="126980" name="Slide Number Placeholder 5">
            <a:extLst>
              <a:ext uri="{FF2B5EF4-FFF2-40B4-BE49-F238E27FC236}">
                <a16:creationId xmlns:a16="http://schemas.microsoft.com/office/drawing/2014/main" id="{AED0C7B3-3EA7-758A-EC82-480B37A2380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D42FDBC-AFFA-4054-876D-A8B5FE786F65}" type="slidenum">
              <a:rPr lang="en-US" altLang="en-US" smtClean="0">
                <a:solidFill>
                  <a:srgbClr val="898989"/>
                </a:solidFill>
              </a:rPr>
              <a:pPr/>
              <a:t>130</a:t>
            </a:fld>
            <a:endParaRPr lang="en-US" altLang="en-US">
              <a:solidFill>
                <a:srgbClr val="898989"/>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2FE08C8C-6EC4-91B7-A062-5C06752BEE14}"/>
              </a:ext>
            </a:extLst>
          </p:cNvPr>
          <p:cNvSpPr>
            <a:spLocks noGrp="1"/>
          </p:cNvSpPr>
          <p:nvPr>
            <p:ph type="title"/>
          </p:nvPr>
        </p:nvSpPr>
        <p:spPr/>
        <p:txBody>
          <a:bodyPr/>
          <a:lstStyle/>
          <a:p>
            <a:pPr eaLnBrk="1" hangingPunct="1"/>
            <a:r>
              <a:rPr lang="en-US" altLang="en-US"/>
              <a:t>Reading Raw data - Line Hold Specifiers</a:t>
            </a:r>
          </a:p>
        </p:txBody>
      </p:sp>
      <p:sp>
        <p:nvSpPr>
          <p:cNvPr id="128003" name="Rectangle 3">
            <a:extLst>
              <a:ext uri="{FF2B5EF4-FFF2-40B4-BE49-F238E27FC236}">
                <a16:creationId xmlns:a16="http://schemas.microsoft.com/office/drawing/2014/main" id="{CB99BA04-47F6-D76C-5C57-9CE972AF5225}"/>
              </a:ext>
            </a:extLst>
          </p:cNvPr>
          <p:cNvSpPr>
            <a:spLocks noGrp="1" noChangeArrowheads="1"/>
          </p:cNvSpPr>
          <p:nvPr>
            <p:ph idx="1"/>
          </p:nvPr>
        </p:nvSpPr>
        <p:spPr/>
        <p:txBody>
          <a:bodyPr/>
          <a:lstStyle/>
          <a:p>
            <a:pPr eaLnBrk="1" hangingPunct="1"/>
            <a:r>
              <a:rPr lang="en-US" altLang="en-US"/>
              <a:t>When the double trailing @@ is used , the INPUT statement holds the current record and reds the next value.</a:t>
            </a:r>
          </a:p>
          <a:p>
            <a:pPr eaLnBrk="1" hangingPunct="1"/>
            <a:r>
              <a:rPr lang="en-US" altLang="en-US"/>
              <a:t>A record held by @@ is not released until </a:t>
            </a:r>
          </a:p>
          <a:p>
            <a:pPr lvl="1" eaLnBrk="1" hangingPunct="1"/>
            <a:r>
              <a:rPr lang="en-US" altLang="en-US"/>
              <a:t>the input pointer moves past the end of the record. </a:t>
            </a:r>
          </a:p>
          <a:p>
            <a:pPr lvl="1" eaLnBrk="1" hangingPunct="1"/>
            <a:r>
              <a:rPr lang="en-US" altLang="en-US"/>
              <a:t>an INPUT statement without a line-hold specifier executes </a:t>
            </a:r>
          </a:p>
          <a:p>
            <a:pPr lvl="1" eaLnBrk="1" hangingPunct="1"/>
            <a:endParaRPr lang="en-US" altLang="en-US"/>
          </a:p>
          <a:p>
            <a:pPr lvl="2" eaLnBrk="1" hangingPunct="1"/>
            <a:r>
              <a:rPr lang="en-US" altLang="en-US" sz="2000">
                <a:solidFill>
                  <a:srgbClr val="008080"/>
                </a:solidFill>
                <a:latin typeface="Arial Unicode MS"/>
              </a:rPr>
              <a:t>Input Score1 Score2 @;</a:t>
            </a:r>
          </a:p>
          <a:p>
            <a:pPr lvl="2" eaLnBrk="1" hangingPunct="1">
              <a:buFontTx/>
              <a:buNone/>
            </a:pPr>
            <a:r>
              <a:rPr lang="en-US" altLang="en-US" sz="2000">
                <a:solidFill>
                  <a:srgbClr val="008080"/>
                </a:solidFill>
                <a:latin typeface="Arial Unicode MS"/>
              </a:rPr>
              <a:t>    Input Score;</a:t>
            </a:r>
          </a:p>
          <a:p>
            <a:pPr lvl="2" eaLnBrk="1" hangingPunct="1">
              <a:buFontTx/>
              <a:buNone/>
            </a:pPr>
            <a:endParaRPr lang="en-US" altLang="en-US" sz="2000">
              <a:solidFill>
                <a:srgbClr val="008080"/>
              </a:solidFill>
              <a:latin typeface="Arial Unicode MS"/>
            </a:endParaRPr>
          </a:p>
          <a:p>
            <a:pPr lvl="2" eaLnBrk="1" hangingPunct="1"/>
            <a:r>
              <a:rPr lang="en-US" altLang="en-US" sz="2000">
                <a:solidFill>
                  <a:srgbClr val="008080"/>
                </a:solidFill>
                <a:latin typeface="Arial Unicode MS"/>
              </a:rPr>
              <a:t> Input Score1 Score2 @@;</a:t>
            </a:r>
          </a:p>
          <a:p>
            <a:pPr lvl="1" eaLnBrk="1" hangingPunct="1">
              <a:buFont typeface="Tahoma" panose="020B0604030504040204" pitchFamily="34" charset="0"/>
              <a:buNone/>
            </a:pPr>
            <a:endParaRPr lang="en-US" altLang="en-US" sz="2400">
              <a:solidFill>
                <a:srgbClr val="008080"/>
              </a:solidFill>
              <a:latin typeface="Arial Unicode MS"/>
            </a:endParaRPr>
          </a:p>
        </p:txBody>
      </p:sp>
      <p:sp>
        <p:nvSpPr>
          <p:cNvPr id="128004" name="Slide Number Placeholder 5">
            <a:extLst>
              <a:ext uri="{FF2B5EF4-FFF2-40B4-BE49-F238E27FC236}">
                <a16:creationId xmlns:a16="http://schemas.microsoft.com/office/drawing/2014/main" id="{F655CBBF-1154-F916-8ADD-CA30AF48FD2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6DAF5EE-8741-4A0B-8251-4BF9FC37A73D}" type="slidenum">
              <a:rPr lang="en-US" altLang="en-US" smtClean="0">
                <a:solidFill>
                  <a:srgbClr val="898989"/>
                </a:solidFill>
              </a:rPr>
              <a:pPr/>
              <a:t>131</a:t>
            </a:fld>
            <a:endParaRPr lang="en-US" altLang="en-US">
              <a:solidFill>
                <a:srgbClr val="898989"/>
              </a:solidFill>
            </a:endParaRPr>
          </a:p>
        </p:txBody>
      </p:sp>
      <p:sp>
        <p:nvSpPr>
          <p:cNvPr id="128005" name="Text Box 4">
            <a:extLst>
              <a:ext uri="{FF2B5EF4-FFF2-40B4-BE49-F238E27FC236}">
                <a16:creationId xmlns:a16="http://schemas.microsoft.com/office/drawing/2014/main" id="{B7308AE7-1A94-E5B0-D6B2-9DDB6F5BB1D2}"/>
              </a:ext>
            </a:extLst>
          </p:cNvPr>
          <p:cNvSpPr txBox="1">
            <a:spLocks noChangeArrowheads="1"/>
          </p:cNvSpPr>
          <p:nvPr/>
        </p:nvSpPr>
        <p:spPr bwMode="auto">
          <a:xfrm>
            <a:off x="4953000" y="4038600"/>
            <a:ext cx="1524000" cy="703263"/>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600" b="1">
                <a:latin typeface="Arial Unicode MS"/>
              </a:rPr>
              <a:t>102 92 78 103</a:t>
            </a:r>
          </a:p>
          <a:p>
            <a:pPr eaLnBrk="1" hangingPunct="1">
              <a:spcBef>
                <a:spcPct val="50000"/>
              </a:spcBef>
            </a:pPr>
            <a:r>
              <a:rPr lang="en-US" altLang="en-US" sz="1600" b="1">
                <a:latin typeface="Arial Unicode MS"/>
              </a:rPr>
              <a:t> 84 23 36 75</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2E0C3DF5-73FF-DA4C-C826-26562BAE86B7}"/>
              </a:ext>
            </a:extLst>
          </p:cNvPr>
          <p:cNvSpPr>
            <a:spLocks noGrp="1"/>
          </p:cNvSpPr>
          <p:nvPr>
            <p:ph type="title"/>
          </p:nvPr>
        </p:nvSpPr>
        <p:spPr/>
        <p:txBody>
          <a:bodyPr/>
          <a:lstStyle/>
          <a:p>
            <a:pPr eaLnBrk="1" hangingPunct="1"/>
            <a:r>
              <a:rPr lang="en-US" altLang="en-US"/>
              <a:t>Reading data from Dataset</a:t>
            </a:r>
          </a:p>
        </p:txBody>
      </p:sp>
      <p:sp>
        <p:nvSpPr>
          <p:cNvPr id="129027" name="Rectangle 3">
            <a:extLst>
              <a:ext uri="{FF2B5EF4-FFF2-40B4-BE49-F238E27FC236}">
                <a16:creationId xmlns:a16="http://schemas.microsoft.com/office/drawing/2014/main" id="{78B4B33C-B4BB-09C3-1991-95444BE13698}"/>
              </a:ext>
            </a:extLst>
          </p:cNvPr>
          <p:cNvSpPr>
            <a:spLocks noGrp="1" noChangeArrowheads="1"/>
          </p:cNvSpPr>
          <p:nvPr>
            <p:ph idx="1"/>
          </p:nvPr>
        </p:nvSpPr>
        <p:spPr/>
        <p:txBody>
          <a:bodyPr/>
          <a:lstStyle/>
          <a:p>
            <a:pPr eaLnBrk="1" hangingPunct="1"/>
            <a:r>
              <a:rPr lang="en-US" altLang="en-US" b="1">
                <a:solidFill>
                  <a:schemeClr val="accent2"/>
                </a:solidFill>
              </a:rPr>
              <a:t>SET statement</a:t>
            </a:r>
            <a:endParaRPr lang="en-US" altLang="en-US"/>
          </a:p>
          <a:p>
            <a:pPr lvl="1" eaLnBrk="1" hangingPunct="1"/>
            <a:r>
              <a:rPr lang="en-US" altLang="en-US"/>
              <a:t>Is used to read observations from one or more SAS datasets.</a:t>
            </a:r>
          </a:p>
          <a:p>
            <a:pPr lvl="1" eaLnBrk="1" hangingPunct="1"/>
            <a:r>
              <a:rPr lang="en-US" altLang="en-US"/>
              <a:t>To create the new data set, one can </a:t>
            </a:r>
            <a:r>
              <a:rPr lang="en-US" altLang="en-US" b="1"/>
              <a:t>read</a:t>
            </a:r>
            <a:r>
              <a:rPr lang="en-US" altLang="en-US"/>
              <a:t> a single data set, or one can </a:t>
            </a:r>
            <a:r>
              <a:rPr lang="en-US" altLang="en-US" b="1"/>
              <a:t>concatenate </a:t>
            </a:r>
            <a:r>
              <a:rPr lang="en-US" altLang="en-US"/>
              <a:t>two or more data sets. Concatenating appends the observations from one data set to another data set.</a:t>
            </a:r>
          </a:p>
          <a:p>
            <a:pPr lvl="1" eaLnBrk="1" hangingPunct="1"/>
            <a:endParaRPr lang="en-US" altLang="en-US"/>
          </a:p>
          <a:p>
            <a:pPr lvl="1" eaLnBrk="1" hangingPunct="1"/>
            <a:r>
              <a:rPr lang="en-US" altLang="en-US"/>
              <a:t>Specifying a single dataset name in the SET statement causes all the observations and the variables from that dataset to be read.</a:t>
            </a:r>
          </a:p>
          <a:p>
            <a:pPr lvl="1" eaLnBrk="1" hangingPunct="1"/>
            <a:r>
              <a:rPr lang="en-US" altLang="en-US"/>
              <a:t>In order to limit observations to be read a subsetting IF, or a Where statement or a conditional statement can be used.</a:t>
            </a:r>
          </a:p>
          <a:p>
            <a:pPr lvl="1" eaLnBrk="1" hangingPunct="1"/>
            <a:r>
              <a:rPr lang="en-US" altLang="en-US"/>
              <a:t>In order to select or drop variables KEEP or DROP dataset options or statements can be used.</a:t>
            </a:r>
          </a:p>
          <a:p>
            <a:pPr lvl="1" eaLnBrk="1" hangingPunct="1"/>
            <a:endParaRPr lang="en-US" altLang="en-US"/>
          </a:p>
          <a:p>
            <a:pPr lvl="1" eaLnBrk="1" hangingPunct="1"/>
            <a:endParaRPr lang="en-US" altLang="en-US"/>
          </a:p>
        </p:txBody>
      </p:sp>
      <p:sp>
        <p:nvSpPr>
          <p:cNvPr id="129028" name="Slide Number Placeholder 5">
            <a:extLst>
              <a:ext uri="{FF2B5EF4-FFF2-40B4-BE49-F238E27FC236}">
                <a16:creationId xmlns:a16="http://schemas.microsoft.com/office/drawing/2014/main" id="{D47715E3-DF04-15E9-20B2-7102F851D2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08AF449-5E3A-4B75-8C46-7218BD80C642}" type="slidenum">
              <a:rPr lang="en-US" altLang="en-US" smtClean="0">
                <a:solidFill>
                  <a:srgbClr val="898989"/>
                </a:solidFill>
              </a:rPr>
              <a:pPr/>
              <a:t>132</a:t>
            </a:fld>
            <a:endParaRPr lang="en-US" altLang="en-US">
              <a:solidFill>
                <a:srgbClr val="898989"/>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B8EEC156-2F73-03CD-48B2-04BE22D2F930}"/>
              </a:ext>
            </a:extLst>
          </p:cNvPr>
          <p:cNvSpPr>
            <a:spLocks noGrp="1"/>
          </p:cNvSpPr>
          <p:nvPr>
            <p:ph type="title"/>
          </p:nvPr>
        </p:nvSpPr>
        <p:spPr/>
        <p:txBody>
          <a:bodyPr/>
          <a:lstStyle/>
          <a:p>
            <a:pPr eaLnBrk="1" hangingPunct="1"/>
            <a:r>
              <a:rPr lang="en-US" altLang="en-US"/>
              <a:t>Reading data from Dataset</a:t>
            </a:r>
          </a:p>
        </p:txBody>
      </p:sp>
      <p:sp>
        <p:nvSpPr>
          <p:cNvPr id="319491" name="Rectangle 3">
            <a:extLst>
              <a:ext uri="{FF2B5EF4-FFF2-40B4-BE49-F238E27FC236}">
                <a16:creationId xmlns:a16="http://schemas.microsoft.com/office/drawing/2014/main" id="{50F10CF0-0774-5FA3-78B9-A5AB2B56F158}"/>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a:solidFill>
                  <a:schemeClr val="accent2"/>
                </a:solidFill>
              </a:rPr>
              <a:t>Concatenating Datasets</a:t>
            </a:r>
          </a:p>
          <a:p>
            <a:pPr lvl="1" eaLnBrk="1" fontAlgn="auto" hangingPunct="1">
              <a:spcAft>
                <a:spcPts val="0"/>
              </a:spcAft>
              <a:defRPr/>
            </a:pPr>
            <a:r>
              <a:rPr lang="en-US" altLang="en-US" sz="2400"/>
              <a:t>To concatenate SAS data sets, you specify a list of data set names in the SET statement.</a:t>
            </a:r>
          </a:p>
          <a:p>
            <a:pPr lvl="2" eaLnBrk="1" fontAlgn="auto" hangingPunct="1">
              <a:spcAft>
                <a:spcPts val="0"/>
              </a:spcAft>
              <a:buFontTx/>
              <a:buNone/>
              <a:defRPr/>
            </a:pPr>
            <a:r>
              <a:rPr lang="en-US" altLang="en-US" sz="2000" b="1">
                <a:solidFill>
                  <a:srgbClr val="008080"/>
                </a:solidFill>
              </a:rPr>
              <a:t>DATA </a:t>
            </a:r>
            <a:r>
              <a:rPr lang="en-US" altLang="en-US" sz="2000" i="1">
                <a:solidFill>
                  <a:srgbClr val="008080"/>
                </a:solidFill>
              </a:rPr>
              <a:t>output-SAS-data-set</a:t>
            </a:r>
            <a:r>
              <a:rPr lang="en-US" altLang="en-US" sz="2000" b="1">
                <a:solidFill>
                  <a:srgbClr val="008080"/>
                </a:solidFill>
              </a:rPr>
              <a:t>; </a:t>
            </a:r>
            <a:br>
              <a:rPr lang="en-US" altLang="en-US" sz="2000" b="1">
                <a:solidFill>
                  <a:srgbClr val="008080"/>
                </a:solidFill>
              </a:rPr>
            </a:br>
            <a:r>
              <a:rPr lang="en-US" altLang="en-US" sz="2000" b="1">
                <a:solidFill>
                  <a:srgbClr val="008080"/>
                </a:solidFill>
              </a:rPr>
              <a:t>        SET </a:t>
            </a:r>
            <a:r>
              <a:rPr lang="en-US" altLang="en-US" sz="2000" i="1">
                <a:solidFill>
                  <a:srgbClr val="008080"/>
                </a:solidFill>
              </a:rPr>
              <a:t>SAS-data-set-1 SAS-data-set-2</a:t>
            </a:r>
            <a:r>
              <a:rPr lang="en-US" altLang="en-US" sz="2000" b="1">
                <a:solidFill>
                  <a:srgbClr val="008080"/>
                </a:solidFill>
              </a:rPr>
              <a:t>;       </a:t>
            </a:r>
            <a:br>
              <a:rPr lang="en-US" altLang="en-US" sz="2000" b="1">
                <a:solidFill>
                  <a:srgbClr val="008080"/>
                </a:solidFill>
              </a:rPr>
            </a:br>
            <a:r>
              <a:rPr lang="en-US" altLang="en-US" sz="2000" b="1">
                <a:solidFill>
                  <a:srgbClr val="008080"/>
                </a:solidFill>
              </a:rPr>
              <a:t>RUN; </a:t>
            </a:r>
          </a:p>
          <a:p>
            <a:pPr lvl="2" eaLnBrk="1" fontAlgn="auto" hangingPunct="1">
              <a:spcAft>
                <a:spcPts val="0"/>
              </a:spcAft>
              <a:buFontTx/>
              <a:buNone/>
              <a:defRPr/>
            </a:pPr>
            <a:r>
              <a:rPr lang="en-US" altLang="en-US" sz="2000"/>
              <a:t>You can specify any number of data sets in the SET statement.</a:t>
            </a:r>
          </a:p>
          <a:p>
            <a:pPr lvl="2" eaLnBrk="1" fontAlgn="auto" hangingPunct="1">
              <a:spcAft>
                <a:spcPts val="0"/>
              </a:spcAft>
              <a:buFontTx/>
              <a:buNone/>
              <a:defRPr/>
            </a:pPr>
            <a:endParaRPr lang="en-US" altLang="en-US" sz="2000"/>
          </a:p>
          <a:p>
            <a:pPr lvl="1" eaLnBrk="1" fontAlgn="auto" hangingPunct="1">
              <a:spcAft>
                <a:spcPts val="0"/>
              </a:spcAft>
              <a:defRPr/>
            </a:pPr>
            <a:r>
              <a:rPr lang="en-US" altLang="en-US" sz="2400"/>
              <a:t>In </a:t>
            </a:r>
            <a:r>
              <a:rPr lang="en-US" altLang="en-US" sz="2400" b="1"/>
              <a:t>concatenating</a:t>
            </a:r>
            <a:r>
              <a:rPr lang="en-US" altLang="en-US" sz="2400"/>
              <a:t>, data sets in the SET statement are read </a:t>
            </a:r>
            <a:r>
              <a:rPr lang="en-US" altLang="en-US" sz="2400">
                <a:solidFill>
                  <a:srgbClr val="FF3300"/>
                </a:solidFill>
              </a:rPr>
              <a:t>sequentially</a:t>
            </a:r>
            <a:r>
              <a:rPr lang="en-US" altLang="en-US" sz="2400"/>
              <a:t>, in the order in which they are listed, until all observations have been processed. The new data set contains all the variables from all the input data sets and the total number of records from all input data sets. </a:t>
            </a:r>
          </a:p>
          <a:p>
            <a:pPr lvl="2" eaLnBrk="1" fontAlgn="auto" hangingPunct="1">
              <a:spcAft>
                <a:spcPts val="0"/>
              </a:spcAft>
              <a:buFontTx/>
              <a:buNone/>
              <a:defRPr/>
            </a:pPr>
            <a:r>
              <a:rPr lang="en-US" altLang="en-US" sz="2000">
                <a:solidFill>
                  <a:srgbClr val="008080"/>
                </a:solidFill>
                <a:latin typeface="Arial Unicode MS"/>
              </a:rPr>
              <a:t>data concatenated;</a:t>
            </a:r>
            <a:r>
              <a:rPr lang="en-US" altLang="en-US" sz="2000">
                <a:latin typeface="Arial Unicode MS"/>
              </a:rPr>
              <a:t> </a:t>
            </a:r>
          </a:p>
          <a:p>
            <a:pPr lvl="2" eaLnBrk="1" fontAlgn="auto" hangingPunct="1">
              <a:spcAft>
                <a:spcPts val="0"/>
              </a:spcAft>
              <a:buFontTx/>
              <a:buNone/>
              <a:defRPr/>
            </a:pPr>
            <a:r>
              <a:rPr lang="en-US" altLang="en-US" sz="2000">
                <a:solidFill>
                  <a:srgbClr val="008080"/>
                </a:solidFill>
                <a:latin typeface="Arial Unicode MS"/>
              </a:rPr>
              <a:t>set a b;</a:t>
            </a:r>
            <a:r>
              <a:rPr lang="en-US" altLang="en-US" sz="2000">
                <a:latin typeface="Arial Unicode MS"/>
              </a:rPr>
              <a:t> </a:t>
            </a:r>
          </a:p>
          <a:p>
            <a:pPr lvl="2" eaLnBrk="1" fontAlgn="auto" hangingPunct="1">
              <a:spcAft>
                <a:spcPts val="0"/>
              </a:spcAft>
              <a:buFontTx/>
              <a:buNone/>
              <a:defRPr/>
            </a:pPr>
            <a:r>
              <a:rPr lang="en-US" altLang="en-US" sz="2000">
                <a:solidFill>
                  <a:srgbClr val="008080"/>
                </a:solidFill>
                <a:latin typeface="Arial Unicode MS"/>
              </a:rPr>
              <a:t>run;</a:t>
            </a:r>
            <a:r>
              <a:rPr lang="en-US" altLang="en-US" sz="2000">
                <a:latin typeface="Arial Unicode MS"/>
              </a:rPr>
              <a:t> </a:t>
            </a:r>
          </a:p>
        </p:txBody>
      </p:sp>
      <p:sp>
        <p:nvSpPr>
          <p:cNvPr id="130052" name="Slide Number Placeholder 5">
            <a:extLst>
              <a:ext uri="{FF2B5EF4-FFF2-40B4-BE49-F238E27FC236}">
                <a16:creationId xmlns:a16="http://schemas.microsoft.com/office/drawing/2014/main" id="{9FEB3780-ED04-BDCE-9ED3-FBD3364BFAC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7C8980A-FC0A-4F6E-8735-D667CDFA3019}" type="slidenum">
              <a:rPr lang="en-US" altLang="en-US" smtClean="0">
                <a:solidFill>
                  <a:srgbClr val="898989"/>
                </a:solidFill>
              </a:rPr>
              <a:pPr/>
              <a:t>133</a:t>
            </a:fld>
            <a:endParaRPr lang="en-US" altLang="en-US">
              <a:solidFill>
                <a:srgbClr val="898989"/>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4DC36-6CE7-6504-E8DE-423364282418}"/>
            </a:ext>
          </a:extLst>
        </p:cNvPr>
        <p:cNvGrpSpPr/>
        <p:nvPr/>
      </p:nvGrpSpPr>
      <p:grpSpPr>
        <a:xfrm>
          <a:off x="0" y="0"/>
          <a:ext cx="0" cy="0"/>
          <a:chOff x="0" y="0"/>
          <a:chExt cx="0" cy="0"/>
        </a:xfrm>
      </p:grpSpPr>
      <p:sp>
        <p:nvSpPr>
          <p:cNvPr id="130050" name="Rectangle 2">
            <a:extLst>
              <a:ext uri="{FF2B5EF4-FFF2-40B4-BE49-F238E27FC236}">
                <a16:creationId xmlns:a16="http://schemas.microsoft.com/office/drawing/2014/main" id="{70E08DCA-9D42-3240-C88D-216AE3FBBC4A}"/>
              </a:ext>
            </a:extLst>
          </p:cNvPr>
          <p:cNvSpPr>
            <a:spLocks noGrp="1"/>
          </p:cNvSpPr>
          <p:nvPr>
            <p:ph type="title"/>
          </p:nvPr>
        </p:nvSpPr>
        <p:spPr/>
        <p:txBody>
          <a:bodyPr/>
          <a:lstStyle/>
          <a:p>
            <a:pPr eaLnBrk="1" hangingPunct="1"/>
            <a:r>
              <a:rPr lang="en-US" altLang="en-US" b="1" dirty="0"/>
              <a:t>How do we create permanent dataset here in SAS Studio</a:t>
            </a:r>
          </a:p>
        </p:txBody>
      </p:sp>
      <p:sp>
        <p:nvSpPr>
          <p:cNvPr id="319491" name="Rectangle 3">
            <a:extLst>
              <a:ext uri="{FF2B5EF4-FFF2-40B4-BE49-F238E27FC236}">
                <a16:creationId xmlns:a16="http://schemas.microsoft.com/office/drawing/2014/main" id="{BFD66CEB-D8B1-75DE-E3AD-4576428878C1}"/>
              </a:ext>
            </a:extLst>
          </p:cNvPr>
          <p:cNvSpPr>
            <a:spLocks noGrp="1" noChangeArrowheads="1"/>
          </p:cNvSpPr>
          <p:nvPr>
            <p:ph idx="1"/>
          </p:nvPr>
        </p:nvSpPr>
        <p:spPr/>
        <p:txBody>
          <a:bodyPr rtlCol="0">
            <a:normAutofit/>
          </a:bodyPr>
          <a:lstStyle/>
          <a:p>
            <a:pPr eaLnBrk="1" fontAlgn="auto" hangingPunct="1">
              <a:spcAft>
                <a:spcPts val="0"/>
              </a:spcAft>
              <a:defRPr/>
            </a:pPr>
            <a:r>
              <a:rPr lang="en-US" altLang="en-US" sz="2800" dirty="0"/>
              <a:t>If you see closely, you will see a path in the properties of each file under SAS Home</a:t>
            </a:r>
          </a:p>
          <a:p>
            <a:pPr eaLnBrk="1" fontAlgn="auto" hangingPunct="1">
              <a:spcAft>
                <a:spcPts val="0"/>
              </a:spcAft>
              <a:defRPr/>
            </a:pPr>
            <a:r>
              <a:rPr lang="en-US" altLang="en-US" sz="2800" dirty="0">
                <a:latin typeface="Arial Unicode MS"/>
              </a:rPr>
              <a:t>That is user specific and persists through session timeouts as well </a:t>
            </a:r>
          </a:p>
          <a:p>
            <a:pPr eaLnBrk="1" fontAlgn="auto" hangingPunct="1">
              <a:spcAft>
                <a:spcPts val="0"/>
              </a:spcAft>
              <a:defRPr/>
            </a:pPr>
            <a:endParaRPr lang="en-US" altLang="en-US" sz="2800" dirty="0">
              <a:latin typeface="Arial Unicode MS"/>
            </a:endParaRPr>
          </a:p>
          <a:p>
            <a:pPr eaLnBrk="1" fontAlgn="auto" hangingPunct="1">
              <a:spcAft>
                <a:spcPts val="0"/>
              </a:spcAft>
              <a:defRPr/>
            </a:pPr>
            <a:r>
              <a:rPr lang="en-US" altLang="en-US" sz="2800" dirty="0">
                <a:latin typeface="Arial Unicode MS"/>
              </a:rPr>
              <a:t>This is the path or </a:t>
            </a:r>
            <a:r>
              <a:rPr lang="en-US" altLang="en-US" sz="2800" dirty="0" err="1">
                <a:latin typeface="Arial Unicode MS"/>
              </a:rPr>
              <a:t>libname</a:t>
            </a:r>
            <a:r>
              <a:rPr lang="en-US" altLang="en-US" sz="2800" dirty="0">
                <a:latin typeface="Arial Unicode MS"/>
              </a:rPr>
              <a:t> </a:t>
            </a:r>
            <a:r>
              <a:rPr lang="en-US" altLang="en-US" sz="2800" dirty="0" err="1">
                <a:latin typeface="Arial Unicode MS"/>
              </a:rPr>
              <a:t>wewill</a:t>
            </a:r>
            <a:r>
              <a:rPr lang="en-US" altLang="en-US" sz="2800" dirty="0">
                <a:latin typeface="Arial Unicode MS"/>
              </a:rPr>
              <a:t> use to persists our code, datasets and files.</a:t>
            </a:r>
            <a:endParaRPr lang="en-US" altLang="en-US" sz="2000" dirty="0">
              <a:latin typeface="Arial Unicode MS"/>
            </a:endParaRPr>
          </a:p>
        </p:txBody>
      </p:sp>
      <p:sp>
        <p:nvSpPr>
          <p:cNvPr id="130052" name="Slide Number Placeholder 5">
            <a:extLst>
              <a:ext uri="{FF2B5EF4-FFF2-40B4-BE49-F238E27FC236}">
                <a16:creationId xmlns:a16="http://schemas.microsoft.com/office/drawing/2014/main" id="{D70C579D-F6AA-AE74-FA76-40B9A32D4B3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7C8980A-FC0A-4F6E-8735-D667CDFA3019}" type="slidenum">
              <a:rPr lang="en-US" altLang="en-US" smtClean="0">
                <a:solidFill>
                  <a:srgbClr val="898989"/>
                </a:solidFill>
              </a:rPr>
              <a:pPr/>
              <a:t>134</a:t>
            </a:fld>
            <a:endParaRPr lang="en-US" altLang="en-US">
              <a:solidFill>
                <a:srgbClr val="898989"/>
              </a:solidFill>
            </a:endParaRPr>
          </a:p>
        </p:txBody>
      </p:sp>
    </p:spTree>
    <p:extLst>
      <p:ext uri="{BB962C8B-B14F-4D97-AF65-F5344CB8AC3E}">
        <p14:creationId xmlns:p14="http://schemas.microsoft.com/office/powerpoint/2010/main" val="11864248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6CE39-4BEA-029C-8D03-1BA25C08C612}"/>
            </a:ext>
          </a:extLst>
        </p:cNvPr>
        <p:cNvGrpSpPr/>
        <p:nvPr/>
      </p:nvGrpSpPr>
      <p:grpSpPr>
        <a:xfrm>
          <a:off x="0" y="0"/>
          <a:ext cx="0" cy="0"/>
          <a:chOff x="0" y="0"/>
          <a:chExt cx="0" cy="0"/>
        </a:xfrm>
      </p:grpSpPr>
      <p:sp>
        <p:nvSpPr>
          <p:cNvPr id="130050" name="Rectangle 2">
            <a:extLst>
              <a:ext uri="{FF2B5EF4-FFF2-40B4-BE49-F238E27FC236}">
                <a16:creationId xmlns:a16="http://schemas.microsoft.com/office/drawing/2014/main" id="{89FA34A4-66F5-734B-D80A-85B4D07CF974}"/>
              </a:ext>
            </a:extLst>
          </p:cNvPr>
          <p:cNvSpPr>
            <a:spLocks noGrp="1"/>
          </p:cNvSpPr>
          <p:nvPr>
            <p:ph type="title"/>
          </p:nvPr>
        </p:nvSpPr>
        <p:spPr/>
        <p:txBody>
          <a:bodyPr/>
          <a:lstStyle/>
          <a:p>
            <a:pPr eaLnBrk="1" hangingPunct="1"/>
            <a:r>
              <a:rPr lang="en-US" altLang="en-US" b="1" dirty="0"/>
              <a:t>How do we create permanent dataset here in SAS Studio</a:t>
            </a:r>
          </a:p>
        </p:txBody>
      </p:sp>
      <p:sp>
        <p:nvSpPr>
          <p:cNvPr id="130052" name="Slide Number Placeholder 5">
            <a:extLst>
              <a:ext uri="{FF2B5EF4-FFF2-40B4-BE49-F238E27FC236}">
                <a16:creationId xmlns:a16="http://schemas.microsoft.com/office/drawing/2014/main" id="{8C699D8A-6FAD-FE96-874B-BB863D16623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7C8980A-FC0A-4F6E-8735-D667CDFA3019}" type="slidenum">
              <a:rPr lang="en-US" altLang="en-US" smtClean="0">
                <a:solidFill>
                  <a:srgbClr val="898989"/>
                </a:solidFill>
              </a:rPr>
              <a:pPr/>
              <a:t>135</a:t>
            </a:fld>
            <a:endParaRPr lang="en-US" altLang="en-US">
              <a:solidFill>
                <a:srgbClr val="898989"/>
              </a:solidFill>
            </a:endParaRPr>
          </a:p>
        </p:txBody>
      </p:sp>
      <p:pic>
        <p:nvPicPr>
          <p:cNvPr id="4" name="Picture 3">
            <a:extLst>
              <a:ext uri="{FF2B5EF4-FFF2-40B4-BE49-F238E27FC236}">
                <a16:creationId xmlns:a16="http://schemas.microsoft.com/office/drawing/2014/main" id="{4E266656-B8AF-932E-A87B-E434BFDFC67A}"/>
              </a:ext>
            </a:extLst>
          </p:cNvPr>
          <p:cNvPicPr>
            <a:picLocks noChangeAspect="1"/>
          </p:cNvPicPr>
          <p:nvPr/>
        </p:nvPicPr>
        <p:blipFill>
          <a:blip r:embed="rId2"/>
          <a:stretch>
            <a:fillRect/>
          </a:stretch>
        </p:blipFill>
        <p:spPr>
          <a:xfrm>
            <a:off x="612383" y="1905000"/>
            <a:ext cx="7920000" cy="4086889"/>
          </a:xfrm>
          <a:prstGeom prst="rect">
            <a:avLst/>
          </a:prstGeom>
        </p:spPr>
      </p:pic>
    </p:spTree>
    <p:extLst>
      <p:ext uri="{BB962C8B-B14F-4D97-AF65-F5344CB8AC3E}">
        <p14:creationId xmlns:p14="http://schemas.microsoft.com/office/powerpoint/2010/main" val="34373901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5EB3C-AAD5-607A-5664-1FBB83F1C96C}"/>
            </a:ext>
          </a:extLst>
        </p:cNvPr>
        <p:cNvGrpSpPr/>
        <p:nvPr/>
      </p:nvGrpSpPr>
      <p:grpSpPr>
        <a:xfrm>
          <a:off x="0" y="0"/>
          <a:ext cx="0" cy="0"/>
          <a:chOff x="0" y="0"/>
          <a:chExt cx="0" cy="0"/>
        </a:xfrm>
      </p:grpSpPr>
      <p:sp>
        <p:nvSpPr>
          <p:cNvPr id="130050" name="Rectangle 2">
            <a:extLst>
              <a:ext uri="{FF2B5EF4-FFF2-40B4-BE49-F238E27FC236}">
                <a16:creationId xmlns:a16="http://schemas.microsoft.com/office/drawing/2014/main" id="{A493334B-1B76-ADED-9B16-D5184B75CAA9}"/>
              </a:ext>
            </a:extLst>
          </p:cNvPr>
          <p:cNvSpPr>
            <a:spLocks noGrp="1"/>
          </p:cNvSpPr>
          <p:nvPr>
            <p:ph type="title"/>
          </p:nvPr>
        </p:nvSpPr>
        <p:spPr/>
        <p:txBody>
          <a:bodyPr/>
          <a:lstStyle/>
          <a:p>
            <a:pPr eaLnBrk="1" hangingPunct="1"/>
            <a:r>
              <a:rPr lang="en-US" altLang="en-US" b="1" dirty="0"/>
              <a:t>We can create code snippets that can be called later anywhere using @ invocation</a:t>
            </a:r>
          </a:p>
        </p:txBody>
      </p:sp>
      <p:sp>
        <p:nvSpPr>
          <p:cNvPr id="130052" name="Slide Number Placeholder 5">
            <a:extLst>
              <a:ext uri="{FF2B5EF4-FFF2-40B4-BE49-F238E27FC236}">
                <a16:creationId xmlns:a16="http://schemas.microsoft.com/office/drawing/2014/main" id="{EA04EC22-AA8C-B422-D41B-60B7C42033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7C8980A-FC0A-4F6E-8735-D667CDFA3019}" type="slidenum">
              <a:rPr lang="en-US" altLang="en-US" smtClean="0">
                <a:solidFill>
                  <a:srgbClr val="898989"/>
                </a:solidFill>
              </a:rPr>
              <a:pPr/>
              <a:t>136</a:t>
            </a:fld>
            <a:endParaRPr lang="en-US" altLang="en-US">
              <a:solidFill>
                <a:srgbClr val="898989"/>
              </a:solidFill>
            </a:endParaRPr>
          </a:p>
        </p:txBody>
      </p:sp>
      <p:pic>
        <p:nvPicPr>
          <p:cNvPr id="3" name="Picture 2">
            <a:extLst>
              <a:ext uri="{FF2B5EF4-FFF2-40B4-BE49-F238E27FC236}">
                <a16:creationId xmlns:a16="http://schemas.microsoft.com/office/drawing/2014/main" id="{0BAF1561-81CD-7F95-E871-58DC50F83A4E}"/>
              </a:ext>
            </a:extLst>
          </p:cNvPr>
          <p:cNvPicPr>
            <a:picLocks noChangeAspect="1"/>
          </p:cNvPicPr>
          <p:nvPr/>
        </p:nvPicPr>
        <p:blipFill>
          <a:blip r:embed="rId2"/>
          <a:stretch>
            <a:fillRect/>
          </a:stretch>
        </p:blipFill>
        <p:spPr>
          <a:xfrm>
            <a:off x="762000" y="1686601"/>
            <a:ext cx="7920000" cy="4673837"/>
          </a:xfrm>
          <a:prstGeom prst="rect">
            <a:avLst/>
          </a:prstGeom>
        </p:spPr>
      </p:pic>
    </p:spTree>
    <p:extLst>
      <p:ext uri="{BB962C8B-B14F-4D97-AF65-F5344CB8AC3E}">
        <p14:creationId xmlns:p14="http://schemas.microsoft.com/office/powerpoint/2010/main" val="28271915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9CC55-FB59-3C66-7871-8031105A4377}"/>
            </a:ext>
          </a:extLst>
        </p:cNvPr>
        <p:cNvGrpSpPr/>
        <p:nvPr/>
      </p:nvGrpSpPr>
      <p:grpSpPr>
        <a:xfrm>
          <a:off x="0" y="0"/>
          <a:ext cx="0" cy="0"/>
          <a:chOff x="0" y="0"/>
          <a:chExt cx="0" cy="0"/>
        </a:xfrm>
      </p:grpSpPr>
      <p:sp>
        <p:nvSpPr>
          <p:cNvPr id="130050" name="Rectangle 2">
            <a:extLst>
              <a:ext uri="{FF2B5EF4-FFF2-40B4-BE49-F238E27FC236}">
                <a16:creationId xmlns:a16="http://schemas.microsoft.com/office/drawing/2014/main" id="{50AECAEC-1E1F-ABB8-092D-07D12700BB11}"/>
              </a:ext>
            </a:extLst>
          </p:cNvPr>
          <p:cNvSpPr>
            <a:spLocks noGrp="1"/>
          </p:cNvSpPr>
          <p:nvPr>
            <p:ph type="title"/>
          </p:nvPr>
        </p:nvSpPr>
        <p:spPr/>
        <p:txBody>
          <a:bodyPr/>
          <a:lstStyle/>
          <a:p>
            <a:pPr eaLnBrk="1" hangingPunct="1"/>
            <a:r>
              <a:rPr lang="en-US" altLang="en-US" b="1" dirty="0"/>
              <a:t>Calling the snippet in another code using @</a:t>
            </a:r>
          </a:p>
        </p:txBody>
      </p:sp>
      <p:sp>
        <p:nvSpPr>
          <p:cNvPr id="130052" name="Slide Number Placeholder 5">
            <a:extLst>
              <a:ext uri="{FF2B5EF4-FFF2-40B4-BE49-F238E27FC236}">
                <a16:creationId xmlns:a16="http://schemas.microsoft.com/office/drawing/2014/main" id="{48E140CE-C104-E002-26BB-C6A927B144F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7C8980A-FC0A-4F6E-8735-D667CDFA3019}" type="slidenum">
              <a:rPr lang="en-US" altLang="en-US" smtClean="0">
                <a:solidFill>
                  <a:srgbClr val="898989"/>
                </a:solidFill>
              </a:rPr>
              <a:pPr/>
              <a:t>137</a:t>
            </a:fld>
            <a:endParaRPr lang="en-US" altLang="en-US">
              <a:solidFill>
                <a:srgbClr val="898989"/>
              </a:solidFill>
            </a:endParaRPr>
          </a:p>
        </p:txBody>
      </p:sp>
      <p:pic>
        <p:nvPicPr>
          <p:cNvPr id="4" name="Picture 3">
            <a:extLst>
              <a:ext uri="{FF2B5EF4-FFF2-40B4-BE49-F238E27FC236}">
                <a16:creationId xmlns:a16="http://schemas.microsoft.com/office/drawing/2014/main" id="{0F9E38D8-DD56-8565-6D65-6DA81D16C114}"/>
              </a:ext>
            </a:extLst>
          </p:cNvPr>
          <p:cNvPicPr>
            <a:picLocks noChangeAspect="1"/>
          </p:cNvPicPr>
          <p:nvPr/>
        </p:nvPicPr>
        <p:blipFill>
          <a:blip r:embed="rId2"/>
          <a:stretch>
            <a:fillRect/>
          </a:stretch>
        </p:blipFill>
        <p:spPr>
          <a:xfrm>
            <a:off x="653751" y="1903933"/>
            <a:ext cx="7920000" cy="4239171"/>
          </a:xfrm>
          <a:prstGeom prst="rect">
            <a:avLst/>
          </a:prstGeom>
        </p:spPr>
      </p:pic>
    </p:spTree>
    <p:extLst>
      <p:ext uri="{BB962C8B-B14F-4D97-AF65-F5344CB8AC3E}">
        <p14:creationId xmlns:p14="http://schemas.microsoft.com/office/powerpoint/2010/main" val="31208280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CBB8C-7967-8E5A-B7C0-B168FD65BA2C}"/>
            </a:ext>
          </a:extLst>
        </p:cNvPr>
        <p:cNvGrpSpPr/>
        <p:nvPr/>
      </p:nvGrpSpPr>
      <p:grpSpPr>
        <a:xfrm>
          <a:off x="0" y="0"/>
          <a:ext cx="0" cy="0"/>
          <a:chOff x="0" y="0"/>
          <a:chExt cx="0" cy="0"/>
        </a:xfrm>
      </p:grpSpPr>
      <p:sp>
        <p:nvSpPr>
          <p:cNvPr id="130050" name="Rectangle 2">
            <a:extLst>
              <a:ext uri="{FF2B5EF4-FFF2-40B4-BE49-F238E27FC236}">
                <a16:creationId xmlns:a16="http://schemas.microsoft.com/office/drawing/2014/main" id="{9DECF710-2A06-522E-0A23-DE9B071EA537}"/>
              </a:ext>
            </a:extLst>
          </p:cNvPr>
          <p:cNvSpPr>
            <a:spLocks noGrp="1"/>
          </p:cNvSpPr>
          <p:nvPr>
            <p:ph type="title"/>
          </p:nvPr>
        </p:nvSpPr>
        <p:spPr/>
        <p:txBody>
          <a:bodyPr/>
          <a:lstStyle/>
          <a:p>
            <a:pPr eaLnBrk="1" hangingPunct="1"/>
            <a:r>
              <a:rPr lang="en-US" altLang="en-US" b="1" dirty="0"/>
              <a:t>Using this snippet import the geo-socioeconomic csv file</a:t>
            </a:r>
          </a:p>
        </p:txBody>
      </p:sp>
      <p:sp>
        <p:nvSpPr>
          <p:cNvPr id="130052" name="Slide Number Placeholder 5">
            <a:extLst>
              <a:ext uri="{FF2B5EF4-FFF2-40B4-BE49-F238E27FC236}">
                <a16:creationId xmlns:a16="http://schemas.microsoft.com/office/drawing/2014/main" id="{ABC9EC36-0D44-F163-AA0F-EF8683F5FC0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7C8980A-FC0A-4F6E-8735-D667CDFA3019}" type="slidenum">
              <a:rPr lang="en-US" altLang="en-US" smtClean="0">
                <a:solidFill>
                  <a:srgbClr val="898989"/>
                </a:solidFill>
              </a:rPr>
              <a:pPr/>
              <a:t>138</a:t>
            </a:fld>
            <a:endParaRPr lang="en-US" altLang="en-US">
              <a:solidFill>
                <a:srgbClr val="898989"/>
              </a:solidFill>
            </a:endParaRPr>
          </a:p>
        </p:txBody>
      </p:sp>
      <p:pic>
        <p:nvPicPr>
          <p:cNvPr id="3" name="Picture 2">
            <a:extLst>
              <a:ext uri="{FF2B5EF4-FFF2-40B4-BE49-F238E27FC236}">
                <a16:creationId xmlns:a16="http://schemas.microsoft.com/office/drawing/2014/main" id="{BD8945B1-0A1C-8C47-20C5-686618620551}"/>
              </a:ext>
            </a:extLst>
          </p:cNvPr>
          <p:cNvPicPr>
            <a:picLocks noChangeAspect="1"/>
          </p:cNvPicPr>
          <p:nvPr/>
        </p:nvPicPr>
        <p:blipFill>
          <a:blip r:embed="rId2"/>
          <a:stretch>
            <a:fillRect/>
          </a:stretch>
        </p:blipFill>
        <p:spPr>
          <a:xfrm>
            <a:off x="628650" y="1828800"/>
            <a:ext cx="7920000" cy="4176490"/>
          </a:xfrm>
          <a:prstGeom prst="rect">
            <a:avLst/>
          </a:prstGeom>
        </p:spPr>
      </p:pic>
    </p:spTree>
    <p:extLst>
      <p:ext uri="{BB962C8B-B14F-4D97-AF65-F5344CB8AC3E}">
        <p14:creationId xmlns:p14="http://schemas.microsoft.com/office/powerpoint/2010/main" val="41041087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C5FD637A-485E-BF30-877D-2EA779A31AE7}"/>
              </a:ext>
            </a:extLst>
          </p:cNvPr>
          <p:cNvSpPr>
            <a:spLocks noGrp="1"/>
          </p:cNvSpPr>
          <p:nvPr>
            <p:ph type="title"/>
          </p:nvPr>
        </p:nvSpPr>
        <p:spPr/>
        <p:txBody>
          <a:bodyPr/>
          <a:lstStyle/>
          <a:p>
            <a:pPr eaLnBrk="1" hangingPunct="1"/>
            <a:r>
              <a:rPr lang="en-US" altLang="en-US"/>
              <a:t>Reading data from Dataset</a:t>
            </a:r>
          </a:p>
        </p:txBody>
      </p:sp>
      <p:sp>
        <p:nvSpPr>
          <p:cNvPr id="131075" name="Rectangle 3">
            <a:extLst>
              <a:ext uri="{FF2B5EF4-FFF2-40B4-BE49-F238E27FC236}">
                <a16:creationId xmlns:a16="http://schemas.microsoft.com/office/drawing/2014/main" id="{30C6250F-7B0B-AD3A-A5AE-5BD233F869D1}"/>
              </a:ext>
            </a:extLst>
          </p:cNvPr>
          <p:cNvSpPr>
            <a:spLocks noGrp="1" noChangeArrowheads="1"/>
          </p:cNvSpPr>
          <p:nvPr>
            <p:ph idx="1"/>
          </p:nvPr>
        </p:nvSpPr>
        <p:spPr/>
        <p:txBody>
          <a:bodyPr/>
          <a:lstStyle/>
          <a:p>
            <a:pPr eaLnBrk="1" hangingPunct="1"/>
            <a:r>
              <a:rPr lang="en-US" altLang="en-US"/>
              <a:t>The concatenation of the datasets ‘a’ and ‘b’ will result in the data in the output data set as follows:</a:t>
            </a:r>
          </a:p>
          <a:p>
            <a:pPr eaLnBrk="1" hangingPunct="1"/>
            <a:endParaRPr lang="en-US" altLang="en-US"/>
          </a:p>
        </p:txBody>
      </p:sp>
      <p:sp>
        <p:nvSpPr>
          <p:cNvPr id="131076" name="Slide Number Placeholder 5">
            <a:extLst>
              <a:ext uri="{FF2B5EF4-FFF2-40B4-BE49-F238E27FC236}">
                <a16:creationId xmlns:a16="http://schemas.microsoft.com/office/drawing/2014/main" id="{1BBB7EC7-A8F9-75EB-7C62-6761FEEFFA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AEBA0F8-C5CC-4467-81C9-8F8631A703EE}" type="slidenum">
              <a:rPr lang="en-US" altLang="en-US" smtClean="0">
                <a:solidFill>
                  <a:srgbClr val="898989"/>
                </a:solidFill>
              </a:rPr>
              <a:pPr/>
              <a:t>139</a:t>
            </a:fld>
            <a:endParaRPr lang="en-US" altLang="en-US">
              <a:solidFill>
                <a:srgbClr val="898989"/>
              </a:solidFill>
            </a:endParaRPr>
          </a:p>
        </p:txBody>
      </p:sp>
      <p:sp>
        <p:nvSpPr>
          <p:cNvPr id="131077" name="Text Box 4">
            <a:extLst>
              <a:ext uri="{FF2B5EF4-FFF2-40B4-BE49-F238E27FC236}">
                <a16:creationId xmlns:a16="http://schemas.microsoft.com/office/drawing/2014/main" id="{1CE0CA8A-0EC9-7ADD-E148-57EA2A1D30ED}"/>
              </a:ext>
            </a:extLst>
          </p:cNvPr>
          <p:cNvSpPr txBox="1">
            <a:spLocks noChangeArrowheads="1"/>
          </p:cNvSpPr>
          <p:nvPr/>
        </p:nvSpPr>
        <p:spPr bwMode="auto">
          <a:xfrm>
            <a:off x="1143000" y="281940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endParaRPr lang="en-US" altLang="en-US" sz="2400" b="1">
              <a:latin typeface="Arial Unicode MS"/>
            </a:endParaRPr>
          </a:p>
        </p:txBody>
      </p:sp>
      <p:graphicFrame>
        <p:nvGraphicFramePr>
          <p:cNvPr id="321739" name="Group 203">
            <a:extLst>
              <a:ext uri="{FF2B5EF4-FFF2-40B4-BE49-F238E27FC236}">
                <a16:creationId xmlns:a16="http://schemas.microsoft.com/office/drawing/2014/main" id="{E914BC94-744D-8CE9-8C7B-8CDDBE5B29B3}"/>
              </a:ext>
            </a:extLst>
          </p:cNvPr>
          <p:cNvGraphicFramePr>
            <a:graphicFrameLocks noGrp="1"/>
          </p:cNvGraphicFramePr>
          <p:nvPr/>
        </p:nvGraphicFramePr>
        <p:xfrm>
          <a:off x="1219200" y="2743200"/>
          <a:ext cx="2133600" cy="1528774"/>
        </p:xfrm>
        <a:graphic>
          <a:graphicData uri="http://schemas.openxmlformats.org/drawingml/2006/table">
            <a:tbl>
              <a:tblPr/>
              <a:tblGrid>
                <a:gridCol w="717550">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893762">
                  <a:extLst>
                    <a:ext uri="{9D8B030D-6E8A-4147-A177-3AD203B41FA5}">
                      <a16:colId xmlns:a16="http://schemas.microsoft.com/office/drawing/2014/main" val="20002"/>
                    </a:ext>
                  </a:extLst>
                </a:gridCol>
              </a:tblGrid>
              <a:tr h="274258">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A</a:t>
                      </a:r>
                    </a:p>
                  </a:txBody>
                  <a:tcPr marT="45691" marB="4569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5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09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489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Tracy</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7425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graphicFrame>
        <p:nvGraphicFramePr>
          <p:cNvPr id="321744" name="Group 208">
            <a:extLst>
              <a:ext uri="{FF2B5EF4-FFF2-40B4-BE49-F238E27FC236}">
                <a16:creationId xmlns:a16="http://schemas.microsoft.com/office/drawing/2014/main" id="{37D98FFC-FCAA-C6F6-F0A3-0585A24D2294}"/>
              </a:ext>
            </a:extLst>
          </p:cNvPr>
          <p:cNvGraphicFramePr>
            <a:graphicFrameLocks noGrp="1"/>
          </p:cNvGraphicFramePr>
          <p:nvPr/>
        </p:nvGraphicFramePr>
        <p:xfrm>
          <a:off x="5003800" y="2438400"/>
          <a:ext cx="2836863" cy="1165225"/>
        </p:xfrm>
        <a:graphic>
          <a:graphicData uri="http://schemas.openxmlformats.org/drawingml/2006/table">
            <a:tbl>
              <a:tblPr/>
              <a:tblGrid>
                <a:gridCol w="692150">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839787">
                  <a:extLst>
                    <a:ext uri="{9D8B030D-6E8A-4147-A177-3AD203B41FA5}">
                      <a16:colId xmlns:a16="http://schemas.microsoft.com/office/drawing/2014/main" val="20002"/>
                    </a:ext>
                  </a:extLst>
                </a:gridCol>
                <a:gridCol w="782638">
                  <a:extLst>
                    <a:ext uri="{9D8B030D-6E8A-4147-A177-3AD203B41FA5}">
                      <a16:colId xmlns:a16="http://schemas.microsoft.com/office/drawing/2014/main" val="20003"/>
                    </a:ext>
                  </a:extLst>
                </a:gridCol>
              </a:tblGrid>
              <a:tr h="274469">
                <a:tc gridSpan="4">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B</a:t>
                      </a:r>
                    </a:p>
                  </a:txBody>
                  <a:tcPr marT="45745" marB="4574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78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Height</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49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41</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160</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7446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Tom</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170</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bl>
          </a:graphicData>
        </a:graphic>
      </p:graphicFrame>
      <p:graphicFrame>
        <p:nvGraphicFramePr>
          <p:cNvPr id="321746" name="Group 210">
            <a:extLst>
              <a:ext uri="{FF2B5EF4-FFF2-40B4-BE49-F238E27FC236}">
                <a16:creationId xmlns:a16="http://schemas.microsoft.com/office/drawing/2014/main" id="{BA40B3F2-D5DA-50C1-9B94-FB925E7F71A5}"/>
              </a:ext>
            </a:extLst>
          </p:cNvPr>
          <p:cNvGraphicFramePr>
            <a:graphicFrameLocks noGrp="1"/>
          </p:cNvGraphicFramePr>
          <p:nvPr/>
        </p:nvGraphicFramePr>
        <p:xfrm>
          <a:off x="4216400" y="4051300"/>
          <a:ext cx="2862263" cy="2198690"/>
        </p:xfrm>
        <a:graphic>
          <a:graphicData uri="http://schemas.openxmlformats.org/drawingml/2006/table">
            <a:tbl>
              <a:tblPr/>
              <a:tblGrid>
                <a:gridCol w="717550">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839787">
                  <a:extLst>
                    <a:ext uri="{9D8B030D-6E8A-4147-A177-3AD203B41FA5}">
                      <a16:colId xmlns:a16="http://schemas.microsoft.com/office/drawing/2014/main" val="20002"/>
                    </a:ext>
                  </a:extLst>
                </a:gridCol>
                <a:gridCol w="782638">
                  <a:extLst>
                    <a:ext uri="{9D8B030D-6E8A-4147-A177-3AD203B41FA5}">
                      <a16:colId xmlns:a16="http://schemas.microsoft.com/office/drawing/2014/main" val="20003"/>
                    </a:ext>
                  </a:extLst>
                </a:gridCol>
              </a:tblGrid>
              <a:tr h="274285">
                <a:tc gridSpan="4">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Concatenated</a:t>
                      </a:r>
                    </a:p>
                  </a:txBody>
                  <a:tcPr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8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Height</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18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498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Tracy</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3483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3483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41</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160</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r h="27428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Tom</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170</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F2A85-1E7F-CE9E-5C5F-DE68491D01A0}"/>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94F16BD4-DA2F-F790-5195-7E56E31505E9}"/>
              </a:ext>
            </a:extLst>
          </p:cNvPr>
          <p:cNvSpPr>
            <a:spLocks noGrp="1"/>
          </p:cNvSpPr>
          <p:nvPr>
            <p:ph type="title"/>
          </p:nvPr>
        </p:nvSpPr>
        <p:spPr/>
        <p:txBody>
          <a:bodyPr/>
          <a:lstStyle/>
          <a:p>
            <a:pPr eaLnBrk="1" hangingPunct="1"/>
            <a:r>
              <a:rPr lang="en-US" altLang="en-US"/>
              <a:t>SAS Basic Concepts</a:t>
            </a:r>
          </a:p>
        </p:txBody>
      </p:sp>
      <p:sp>
        <p:nvSpPr>
          <p:cNvPr id="196611" name="Rectangle 3">
            <a:extLst>
              <a:ext uri="{FF2B5EF4-FFF2-40B4-BE49-F238E27FC236}">
                <a16:creationId xmlns:a16="http://schemas.microsoft.com/office/drawing/2014/main" id="{33A23DD5-9E64-4E4A-6A9C-027D5A488F94}"/>
              </a:ext>
            </a:extLst>
          </p:cNvPr>
          <p:cNvSpPr>
            <a:spLocks noGrp="1" noChangeArrowheads="1"/>
          </p:cNvSpPr>
          <p:nvPr>
            <p:ph idx="1"/>
          </p:nvPr>
        </p:nvSpPr>
        <p:spPr/>
        <p:txBody>
          <a:bodyPr rtlCol="0">
            <a:normAutofit/>
          </a:bodyPr>
          <a:lstStyle/>
          <a:p>
            <a:pPr eaLnBrk="1" fontAlgn="auto" hangingPunct="1">
              <a:spcAft>
                <a:spcPts val="0"/>
              </a:spcAft>
              <a:defRPr/>
            </a:pPr>
            <a:r>
              <a:rPr lang="en-US" altLang="en-US" dirty="0"/>
              <a:t>SAS System understand only two kinds of data – </a:t>
            </a:r>
          </a:p>
          <a:p>
            <a:pPr eaLnBrk="1" fontAlgn="auto" hangingPunct="1">
              <a:spcAft>
                <a:spcPts val="0"/>
              </a:spcAft>
              <a:defRPr/>
            </a:pPr>
            <a:endParaRPr lang="en-US" altLang="en-US" dirty="0"/>
          </a:p>
          <a:p>
            <a:pPr lvl="2" eaLnBrk="1" fontAlgn="auto" hangingPunct="1">
              <a:spcAft>
                <a:spcPts val="0"/>
              </a:spcAft>
              <a:defRPr/>
            </a:pPr>
            <a:r>
              <a:rPr lang="en-US" altLang="en-US" sz="2000" dirty="0"/>
              <a:t>CHARACTER </a:t>
            </a:r>
          </a:p>
          <a:p>
            <a:pPr lvl="2" eaLnBrk="1" fontAlgn="auto" hangingPunct="1">
              <a:spcAft>
                <a:spcPts val="0"/>
              </a:spcAft>
              <a:defRPr/>
            </a:pPr>
            <a:endParaRPr lang="en-US" altLang="en-US" sz="2000" dirty="0"/>
          </a:p>
          <a:p>
            <a:pPr lvl="2" eaLnBrk="1" fontAlgn="auto" hangingPunct="1">
              <a:spcAft>
                <a:spcPts val="0"/>
              </a:spcAft>
              <a:defRPr/>
            </a:pPr>
            <a:r>
              <a:rPr lang="en-US" altLang="en-US" sz="2000" dirty="0"/>
              <a:t>NUMERIC</a:t>
            </a:r>
          </a:p>
          <a:p>
            <a:pPr eaLnBrk="1" fontAlgn="auto" hangingPunct="1">
              <a:spcAft>
                <a:spcPts val="0"/>
              </a:spcAft>
              <a:defRPr/>
            </a:pPr>
            <a:endParaRPr lang="en-US" altLang="en-US" dirty="0"/>
          </a:p>
          <a:p>
            <a:pPr eaLnBrk="1" fontAlgn="auto" hangingPunct="1">
              <a:spcAft>
                <a:spcPts val="0"/>
              </a:spcAft>
              <a:defRPr/>
            </a:pPr>
            <a:endParaRPr lang="en-US" altLang="en-US" dirty="0"/>
          </a:p>
          <a:p>
            <a:pPr eaLnBrk="1" fontAlgn="auto" hangingPunct="1">
              <a:spcAft>
                <a:spcPts val="0"/>
              </a:spcAft>
              <a:defRPr/>
            </a:pPr>
            <a:r>
              <a:rPr lang="en-US" altLang="en-US" dirty="0"/>
              <a:t>So the question is how are other types of values like dates , formatted values interpreted and stored in SAS</a:t>
            </a:r>
          </a:p>
          <a:p>
            <a:pPr eaLnBrk="1" fontAlgn="auto" hangingPunct="1">
              <a:spcAft>
                <a:spcPts val="0"/>
              </a:spcAft>
              <a:defRPr/>
            </a:pPr>
            <a:endParaRPr lang="en-US" altLang="en-US" dirty="0"/>
          </a:p>
          <a:p>
            <a:pPr eaLnBrk="1" fontAlgn="auto" hangingPunct="1">
              <a:spcAft>
                <a:spcPts val="0"/>
              </a:spcAft>
              <a:defRPr/>
            </a:pPr>
            <a:r>
              <a:rPr lang="en-US" altLang="en-US" dirty="0"/>
              <a:t>And that’s what we are going to learn today </a:t>
            </a:r>
          </a:p>
        </p:txBody>
      </p:sp>
      <p:sp>
        <p:nvSpPr>
          <p:cNvPr id="10244" name="Slide Number Placeholder 5">
            <a:extLst>
              <a:ext uri="{FF2B5EF4-FFF2-40B4-BE49-F238E27FC236}">
                <a16:creationId xmlns:a16="http://schemas.microsoft.com/office/drawing/2014/main" id="{E61BEBF5-C949-2831-EE68-3AD0F26B2A6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362EAEE-EC0D-4496-8F6A-846BDCA40F7D}" type="slidenum">
              <a:rPr lang="en-US" altLang="en-US" smtClean="0">
                <a:solidFill>
                  <a:srgbClr val="898989"/>
                </a:solidFill>
              </a:rPr>
              <a:pPr/>
              <a:t>14</a:t>
            </a:fld>
            <a:endParaRPr lang="en-US" altLang="en-US">
              <a:solidFill>
                <a:srgbClr val="898989"/>
              </a:solidFill>
            </a:endParaRPr>
          </a:p>
        </p:txBody>
      </p:sp>
    </p:spTree>
    <p:extLst>
      <p:ext uri="{BB962C8B-B14F-4D97-AF65-F5344CB8AC3E}">
        <p14:creationId xmlns:p14="http://schemas.microsoft.com/office/powerpoint/2010/main" val="27919230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3097B9F8-533C-E349-DE71-CDE58C881A23}"/>
              </a:ext>
            </a:extLst>
          </p:cNvPr>
          <p:cNvSpPr>
            <a:spLocks noGrp="1"/>
          </p:cNvSpPr>
          <p:nvPr>
            <p:ph type="title"/>
          </p:nvPr>
        </p:nvSpPr>
        <p:spPr/>
        <p:txBody>
          <a:bodyPr/>
          <a:lstStyle/>
          <a:p>
            <a:pPr eaLnBrk="1" hangingPunct="1"/>
            <a:r>
              <a:rPr lang="en-US" altLang="en-US"/>
              <a:t>Reading data from Dataset</a:t>
            </a:r>
          </a:p>
        </p:txBody>
      </p:sp>
      <p:sp>
        <p:nvSpPr>
          <p:cNvPr id="132099" name="Rectangle 3">
            <a:extLst>
              <a:ext uri="{FF2B5EF4-FFF2-40B4-BE49-F238E27FC236}">
                <a16:creationId xmlns:a16="http://schemas.microsoft.com/office/drawing/2014/main" id="{FA802446-3EAF-872D-BD5B-029E48286E3F}"/>
              </a:ext>
            </a:extLst>
          </p:cNvPr>
          <p:cNvSpPr>
            <a:spLocks noGrp="1" noChangeArrowheads="1"/>
          </p:cNvSpPr>
          <p:nvPr>
            <p:ph idx="1"/>
          </p:nvPr>
        </p:nvSpPr>
        <p:spPr/>
        <p:txBody>
          <a:bodyPr/>
          <a:lstStyle/>
          <a:p>
            <a:pPr eaLnBrk="1" hangingPunct="1"/>
            <a:r>
              <a:rPr lang="en-US" altLang="en-US" dirty="0"/>
              <a:t>In concatenation, the number of observations in the new data set is the sum of the number of observations in the original data sets, and the order is all the observations from the first data set followed by all observations from the second data set, and so on. </a:t>
            </a:r>
          </a:p>
          <a:p>
            <a:pPr eaLnBrk="1" hangingPunct="1"/>
            <a:endParaRPr lang="en-US" altLang="en-US" dirty="0"/>
          </a:p>
          <a:p>
            <a:pPr eaLnBrk="1" hangingPunct="1"/>
            <a:r>
              <a:rPr lang="en-US" altLang="en-US" dirty="0"/>
              <a:t>The attributes of the variables, like the length and the format of the variables are determined from the dataset listed in the SET statement in which they occur first.</a:t>
            </a:r>
          </a:p>
          <a:p>
            <a:pPr lvl="1" eaLnBrk="1" hangingPunct="1"/>
            <a:r>
              <a:rPr lang="en-US" altLang="en-US" dirty="0"/>
              <a:t>For example in the previous example, the attributes of the variables Name, Age, Gender come from the dataset A while that of variable Height come from dataset B.</a:t>
            </a:r>
          </a:p>
        </p:txBody>
      </p:sp>
      <p:sp>
        <p:nvSpPr>
          <p:cNvPr id="132100" name="Slide Number Placeholder 5">
            <a:extLst>
              <a:ext uri="{FF2B5EF4-FFF2-40B4-BE49-F238E27FC236}">
                <a16:creationId xmlns:a16="http://schemas.microsoft.com/office/drawing/2014/main" id="{AF7A1A6D-C05A-5986-162E-0608BDE3CDB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C1BBE8E-F8BE-48BC-9564-C55E131D918C}" type="slidenum">
              <a:rPr lang="en-US" altLang="en-US" smtClean="0">
                <a:solidFill>
                  <a:srgbClr val="898989"/>
                </a:solidFill>
              </a:rPr>
              <a:pPr/>
              <a:t>140</a:t>
            </a:fld>
            <a:endParaRPr lang="en-US" altLang="en-US">
              <a:solidFill>
                <a:srgbClr val="898989"/>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5159F855-E810-2BED-0392-4E1056C92B8F}"/>
              </a:ext>
            </a:extLst>
          </p:cNvPr>
          <p:cNvSpPr>
            <a:spLocks noGrp="1"/>
          </p:cNvSpPr>
          <p:nvPr>
            <p:ph type="title"/>
          </p:nvPr>
        </p:nvSpPr>
        <p:spPr/>
        <p:txBody>
          <a:bodyPr/>
          <a:lstStyle/>
          <a:p>
            <a:pPr eaLnBrk="1" hangingPunct="1"/>
            <a:r>
              <a:rPr lang="en-US" altLang="en-US"/>
              <a:t>Reading data from Dataset</a:t>
            </a:r>
          </a:p>
        </p:txBody>
      </p:sp>
      <p:sp>
        <p:nvSpPr>
          <p:cNvPr id="322563" name="Rectangle 3">
            <a:extLst>
              <a:ext uri="{FF2B5EF4-FFF2-40B4-BE49-F238E27FC236}">
                <a16:creationId xmlns:a16="http://schemas.microsoft.com/office/drawing/2014/main" id="{9DBC14D8-94F8-BD50-A1DD-526DFB85BFC6}"/>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r>
              <a:rPr lang="en-US" altLang="en-US" sz="2800" b="1">
                <a:solidFill>
                  <a:schemeClr val="accent2"/>
                </a:solidFill>
              </a:rPr>
              <a:t>One-to-One matching</a:t>
            </a:r>
            <a:endParaRPr lang="en-US" altLang="en-US" sz="2800"/>
          </a:p>
          <a:p>
            <a:pPr lvl="1" eaLnBrk="1" fontAlgn="auto" hangingPunct="1">
              <a:spcAft>
                <a:spcPts val="0"/>
              </a:spcAft>
              <a:defRPr/>
            </a:pPr>
            <a:endParaRPr lang="en-US" altLang="en-US" sz="2400"/>
          </a:p>
          <a:p>
            <a:pPr lvl="1" eaLnBrk="1" fontAlgn="auto" hangingPunct="1">
              <a:spcAft>
                <a:spcPts val="0"/>
              </a:spcAft>
              <a:defRPr/>
            </a:pPr>
            <a:r>
              <a:rPr lang="en-US" altLang="en-US" sz="2400"/>
              <a:t>Use multiple SET statements to perform one-to-one reading (also called one-to-one matching) of the specified data sets</a:t>
            </a:r>
          </a:p>
          <a:p>
            <a:pPr lvl="1" eaLnBrk="1" fontAlgn="auto" hangingPunct="1">
              <a:spcAft>
                <a:spcPts val="0"/>
              </a:spcAft>
              <a:defRPr/>
            </a:pPr>
            <a:endParaRPr lang="en-US" altLang="en-US" sz="2400"/>
          </a:p>
          <a:p>
            <a:pPr lvl="1" eaLnBrk="1" fontAlgn="auto" hangingPunct="1">
              <a:spcAft>
                <a:spcPts val="0"/>
              </a:spcAft>
              <a:defRPr/>
            </a:pPr>
            <a:r>
              <a:rPr lang="en-US" altLang="en-US" sz="2400"/>
              <a:t>The new data set contains all the variables from all the input data sets.</a:t>
            </a:r>
          </a:p>
          <a:p>
            <a:pPr lvl="1" eaLnBrk="1" fontAlgn="auto" hangingPunct="1">
              <a:spcAft>
                <a:spcPts val="0"/>
              </a:spcAft>
              <a:defRPr/>
            </a:pPr>
            <a:endParaRPr lang="en-US" altLang="en-US" sz="2400"/>
          </a:p>
          <a:p>
            <a:pPr lvl="1" eaLnBrk="1" fontAlgn="auto" hangingPunct="1">
              <a:spcAft>
                <a:spcPts val="0"/>
              </a:spcAft>
              <a:defRPr/>
            </a:pPr>
            <a:r>
              <a:rPr lang="en-US" altLang="en-US" sz="2400"/>
              <a:t>The number of observations in the new data set is the number of observations in the smallest original data set.</a:t>
            </a:r>
          </a:p>
          <a:p>
            <a:pPr lvl="1" eaLnBrk="1" fontAlgn="auto" hangingPunct="1">
              <a:spcAft>
                <a:spcPts val="0"/>
              </a:spcAft>
              <a:defRPr/>
            </a:pPr>
            <a:endParaRPr lang="en-US" altLang="en-US" sz="2400"/>
          </a:p>
          <a:p>
            <a:pPr lvl="1" eaLnBrk="1" fontAlgn="auto" hangingPunct="1">
              <a:spcAft>
                <a:spcPts val="0"/>
              </a:spcAft>
              <a:defRPr/>
            </a:pPr>
            <a:r>
              <a:rPr lang="en-US" altLang="en-US" sz="2400"/>
              <a:t>If the data sets contain common variables, the values that are read in from the last data set replace those read in from earlier ones</a:t>
            </a:r>
          </a:p>
          <a:p>
            <a:pPr lvl="2" eaLnBrk="1" fontAlgn="auto" hangingPunct="1">
              <a:spcAft>
                <a:spcPts val="0"/>
              </a:spcAft>
              <a:defRPr/>
            </a:pPr>
            <a:endParaRPr lang="en-US" altLang="en-US" sz="2000"/>
          </a:p>
          <a:p>
            <a:pPr eaLnBrk="1" fontAlgn="auto" hangingPunct="1">
              <a:spcAft>
                <a:spcPts val="0"/>
              </a:spcAft>
              <a:defRPr/>
            </a:pPr>
            <a:endParaRPr lang="en-US" altLang="en-US" sz="2800"/>
          </a:p>
        </p:txBody>
      </p:sp>
      <p:sp>
        <p:nvSpPr>
          <p:cNvPr id="133124" name="Slide Number Placeholder 5">
            <a:extLst>
              <a:ext uri="{FF2B5EF4-FFF2-40B4-BE49-F238E27FC236}">
                <a16:creationId xmlns:a16="http://schemas.microsoft.com/office/drawing/2014/main" id="{A7C5B2B2-BF7F-84C4-1883-7038E7489B4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27693FA-DFBB-4BCF-864A-657FC5563ADE}" type="slidenum">
              <a:rPr lang="en-US" altLang="en-US" smtClean="0">
                <a:solidFill>
                  <a:srgbClr val="898989"/>
                </a:solidFill>
              </a:rPr>
              <a:pPr/>
              <a:t>141</a:t>
            </a:fld>
            <a:endParaRPr lang="en-US" altLang="en-US">
              <a:solidFill>
                <a:srgbClr val="898989"/>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6945FF98-B99B-587E-21EB-E3A572DBF49D}"/>
              </a:ext>
            </a:extLst>
          </p:cNvPr>
          <p:cNvSpPr>
            <a:spLocks noGrp="1"/>
          </p:cNvSpPr>
          <p:nvPr>
            <p:ph type="title"/>
          </p:nvPr>
        </p:nvSpPr>
        <p:spPr/>
        <p:txBody>
          <a:bodyPr/>
          <a:lstStyle/>
          <a:p>
            <a:pPr eaLnBrk="1" hangingPunct="1"/>
            <a:r>
              <a:rPr lang="en-US" altLang="en-US"/>
              <a:t>Reading data from Dataset</a:t>
            </a:r>
          </a:p>
        </p:txBody>
      </p:sp>
      <p:sp>
        <p:nvSpPr>
          <p:cNvPr id="134147" name="Rectangle 3">
            <a:extLst>
              <a:ext uri="{FF2B5EF4-FFF2-40B4-BE49-F238E27FC236}">
                <a16:creationId xmlns:a16="http://schemas.microsoft.com/office/drawing/2014/main" id="{1E97FB0C-DF58-14A1-95A8-15560F113099}"/>
              </a:ext>
            </a:extLst>
          </p:cNvPr>
          <p:cNvSpPr>
            <a:spLocks noGrp="1" noChangeArrowheads="1"/>
          </p:cNvSpPr>
          <p:nvPr>
            <p:ph idx="1"/>
          </p:nvPr>
        </p:nvSpPr>
        <p:spPr/>
        <p:txBody>
          <a:bodyPr/>
          <a:lstStyle/>
          <a:p>
            <a:pPr eaLnBrk="1" hangingPunct="1"/>
            <a:r>
              <a:rPr lang="en-US" altLang="en-US"/>
              <a:t>Consider the following example:</a:t>
            </a:r>
          </a:p>
          <a:p>
            <a:pPr lvl="2" eaLnBrk="1" hangingPunct="1">
              <a:spcBef>
                <a:spcPct val="0"/>
              </a:spcBef>
              <a:buFontTx/>
              <a:buNone/>
            </a:pPr>
            <a:r>
              <a:rPr lang="en-US" altLang="en-US" sz="2000" b="1">
                <a:solidFill>
                  <a:srgbClr val="008080"/>
                </a:solidFill>
              </a:rPr>
              <a:t>Data OnetoOne; </a:t>
            </a:r>
          </a:p>
          <a:p>
            <a:pPr lvl="2" eaLnBrk="1" hangingPunct="1">
              <a:spcBef>
                <a:spcPct val="0"/>
              </a:spcBef>
              <a:buFontTx/>
              <a:buNone/>
            </a:pPr>
            <a:r>
              <a:rPr lang="en-US" altLang="en-US" sz="2000" b="1">
                <a:solidFill>
                  <a:srgbClr val="008080"/>
                </a:solidFill>
              </a:rPr>
              <a:t>Set A;  Set B;</a:t>
            </a:r>
          </a:p>
          <a:p>
            <a:pPr lvl="2" eaLnBrk="1" hangingPunct="1">
              <a:spcBef>
                <a:spcPct val="0"/>
              </a:spcBef>
              <a:buFontTx/>
              <a:buNone/>
            </a:pPr>
            <a:r>
              <a:rPr lang="en-US" altLang="en-US" sz="2000" b="1">
                <a:solidFill>
                  <a:srgbClr val="008080"/>
                </a:solidFill>
              </a:rPr>
              <a:t>Run;</a:t>
            </a:r>
          </a:p>
          <a:p>
            <a:pPr eaLnBrk="1" hangingPunct="1"/>
            <a:endParaRPr lang="en-US" altLang="en-US" sz="2800" b="1">
              <a:solidFill>
                <a:srgbClr val="008080"/>
              </a:solidFill>
            </a:endParaRPr>
          </a:p>
        </p:txBody>
      </p:sp>
      <p:sp>
        <p:nvSpPr>
          <p:cNvPr id="134148" name="Slide Number Placeholder 5">
            <a:extLst>
              <a:ext uri="{FF2B5EF4-FFF2-40B4-BE49-F238E27FC236}">
                <a16:creationId xmlns:a16="http://schemas.microsoft.com/office/drawing/2014/main" id="{45A49069-C10B-B2A3-937B-43B20474D7B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441839A-5F98-4AF9-AD0E-5A9D530CAADC}" type="slidenum">
              <a:rPr lang="en-US" altLang="en-US" smtClean="0">
                <a:solidFill>
                  <a:srgbClr val="898989"/>
                </a:solidFill>
              </a:rPr>
              <a:pPr/>
              <a:t>142</a:t>
            </a:fld>
            <a:endParaRPr lang="en-US" altLang="en-US">
              <a:solidFill>
                <a:srgbClr val="898989"/>
              </a:solidFill>
            </a:endParaRPr>
          </a:p>
        </p:txBody>
      </p:sp>
      <p:graphicFrame>
        <p:nvGraphicFramePr>
          <p:cNvPr id="323689" name="Group 105">
            <a:extLst>
              <a:ext uri="{FF2B5EF4-FFF2-40B4-BE49-F238E27FC236}">
                <a16:creationId xmlns:a16="http://schemas.microsoft.com/office/drawing/2014/main" id="{581287E3-7F6F-7217-37CE-CD31A352DCC4}"/>
              </a:ext>
            </a:extLst>
          </p:cNvPr>
          <p:cNvGraphicFramePr>
            <a:graphicFrameLocks noGrp="1"/>
          </p:cNvGraphicFramePr>
          <p:nvPr/>
        </p:nvGraphicFramePr>
        <p:xfrm>
          <a:off x="3784600" y="2438400"/>
          <a:ext cx="2133600" cy="1528774"/>
        </p:xfrm>
        <a:graphic>
          <a:graphicData uri="http://schemas.openxmlformats.org/drawingml/2006/table">
            <a:tbl>
              <a:tblPr/>
              <a:tblGrid>
                <a:gridCol w="717550">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893762">
                  <a:extLst>
                    <a:ext uri="{9D8B030D-6E8A-4147-A177-3AD203B41FA5}">
                      <a16:colId xmlns:a16="http://schemas.microsoft.com/office/drawing/2014/main" val="20002"/>
                    </a:ext>
                  </a:extLst>
                </a:gridCol>
              </a:tblGrid>
              <a:tr h="274258">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A</a:t>
                      </a:r>
                    </a:p>
                  </a:txBody>
                  <a:tcPr marT="45691" marB="4569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5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09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489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Tracy</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7425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graphicFrame>
        <p:nvGraphicFramePr>
          <p:cNvPr id="323690" name="Group 106">
            <a:extLst>
              <a:ext uri="{FF2B5EF4-FFF2-40B4-BE49-F238E27FC236}">
                <a16:creationId xmlns:a16="http://schemas.microsoft.com/office/drawing/2014/main" id="{9E2EC5C5-D216-2BA3-9D27-209D48A60AC7}"/>
              </a:ext>
            </a:extLst>
          </p:cNvPr>
          <p:cNvGraphicFramePr>
            <a:graphicFrameLocks noGrp="1"/>
          </p:cNvGraphicFramePr>
          <p:nvPr/>
        </p:nvGraphicFramePr>
        <p:xfrm>
          <a:off x="6308725" y="2819400"/>
          <a:ext cx="1997075" cy="1165225"/>
        </p:xfrm>
        <a:graphic>
          <a:graphicData uri="http://schemas.openxmlformats.org/drawingml/2006/table">
            <a:tbl>
              <a:tblPr/>
              <a:tblGrid>
                <a:gridCol w="692150">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782637">
                  <a:extLst>
                    <a:ext uri="{9D8B030D-6E8A-4147-A177-3AD203B41FA5}">
                      <a16:colId xmlns:a16="http://schemas.microsoft.com/office/drawing/2014/main" val="20002"/>
                    </a:ext>
                  </a:extLst>
                </a:gridCol>
              </a:tblGrid>
              <a:tr h="274469">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B</a:t>
                      </a:r>
                    </a:p>
                  </a:txBody>
                  <a:tcPr marT="45745" marB="4574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78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Height</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49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41</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160</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7446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Tom</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170</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bl>
          </a:graphicData>
        </a:graphic>
      </p:graphicFrame>
      <p:graphicFrame>
        <p:nvGraphicFramePr>
          <p:cNvPr id="323677" name="Group 93">
            <a:extLst>
              <a:ext uri="{FF2B5EF4-FFF2-40B4-BE49-F238E27FC236}">
                <a16:creationId xmlns:a16="http://schemas.microsoft.com/office/drawing/2014/main" id="{29F5386D-B2D5-D6FF-32DF-9DF34526F7F9}"/>
              </a:ext>
            </a:extLst>
          </p:cNvPr>
          <p:cNvGraphicFramePr>
            <a:graphicFrameLocks noGrp="1"/>
          </p:cNvGraphicFramePr>
          <p:nvPr/>
        </p:nvGraphicFramePr>
        <p:xfrm>
          <a:off x="1371600" y="4800600"/>
          <a:ext cx="2862263" cy="1255714"/>
        </p:xfrm>
        <a:graphic>
          <a:graphicData uri="http://schemas.openxmlformats.org/drawingml/2006/table">
            <a:tbl>
              <a:tblPr/>
              <a:tblGrid>
                <a:gridCol w="717550">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839787">
                  <a:extLst>
                    <a:ext uri="{9D8B030D-6E8A-4147-A177-3AD203B41FA5}">
                      <a16:colId xmlns:a16="http://schemas.microsoft.com/office/drawing/2014/main" val="20002"/>
                    </a:ext>
                  </a:extLst>
                </a:gridCol>
                <a:gridCol w="782638">
                  <a:extLst>
                    <a:ext uri="{9D8B030D-6E8A-4147-A177-3AD203B41FA5}">
                      <a16:colId xmlns:a16="http://schemas.microsoft.com/office/drawing/2014/main" val="20003"/>
                    </a:ext>
                  </a:extLst>
                </a:gridCol>
              </a:tblGrid>
              <a:tr h="274459">
                <a:tc gridSpan="4">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OnetoOne</a:t>
                      </a:r>
                    </a:p>
                  </a:txBody>
                  <a:tcPr marT="45743" marB="4574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45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43" marB="457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Height</a:t>
                      </a:r>
                    </a:p>
                  </a:txBody>
                  <a:tcPr marT="45743" marB="457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48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743" marB="457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41</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160</a:t>
                      </a:r>
                    </a:p>
                  </a:txBody>
                  <a:tcPr marT="45743" marB="457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531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Tom</a:t>
                      </a:r>
                    </a:p>
                  </a:txBody>
                  <a:tcPr marT="45743" marB="457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170</a:t>
                      </a:r>
                    </a:p>
                  </a:txBody>
                  <a:tcPr marT="45743" marB="457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080F7740-69E3-1726-CB35-AED8FFA10B23}"/>
              </a:ext>
            </a:extLst>
          </p:cNvPr>
          <p:cNvSpPr>
            <a:spLocks noGrp="1"/>
          </p:cNvSpPr>
          <p:nvPr>
            <p:ph type="title"/>
          </p:nvPr>
        </p:nvSpPr>
        <p:spPr/>
        <p:txBody>
          <a:bodyPr/>
          <a:lstStyle/>
          <a:p>
            <a:pPr eaLnBrk="1" hangingPunct="1"/>
            <a:r>
              <a:rPr lang="en-US" altLang="en-US"/>
              <a:t>Reading data from Dataset</a:t>
            </a:r>
          </a:p>
        </p:txBody>
      </p:sp>
      <p:sp>
        <p:nvSpPr>
          <p:cNvPr id="324611" name="Rectangle 3">
            <a:extLst>
              <a:ext uri="{FF2B5EF4-FFF2-40B4-BE49-F238E27FC236}">
                <a16:creationId xmlns:a16="http://schemas.microsoft.com/office/drawing/2014/main" id="{60E309C7-F666-8B45-1470-180B0158D248}"/>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dirty="0">
                <a:solidFill>
                  <a:schemeClr val="accent2"/>
                </a:solidFill>
              </a:rPr>
              <a:t>Interleaving Datasets</a:t>
            </a:r>
          </a:p>
          <a:p>
            <a:pPr lvl="1" eaLnBrk="1" fontAlgn="auto" hangingPunct="1">
              <a:spcAft>
                <a:spcPts val="0"/>
              </a:spcAft>
              <a:defRPr/>
            </a:pPr>
            <a:r>
              <a:rPr lang="en-US" altLang="en-US" sz="2400" dirty="0"/>
              <a:t>Use a single SET statement with a BY statement to interleave the specified data sets.</a:t>
            </a:r>
          </a:p>
          <a:p>
            <a:pPr lvl="2" eaLnBrk="1" fontAlgn="auto" hangingPunct="1">
              <a:spcBef>
                <a:spcPct val="0"/>
              </a:spcBef>
              <a:spcAft>
                <a:spcPts val="0"/>
              </a:spcAft>
              <a:buFontTx/>
              <a:buNone/>
              <a:defRPr/>
            </a:pPr>
            <a:r>
              <a:rPr lang="en-US" altLang="en-US" sz="2000" b="1" dirty="0">
                <a:solidFill>
                  <a:srgbClr val="008080"/>
                </a:solidFill>
              </a:rPr>
              <a:t>Data Interleave; Set A B;</a:t>
            </a:r>
          </a:p>
          <a:p>
            <a:pPr lvl="2" eaLnBrk="1" fontAlgn="auto" hangingPunct="1">
              <a:spcBef>
                <a:spcPct val="0"/>
              </a:spcBef>
              <a:spcAft>
                <a:spcPts val="0"/>
              </a:spcAft>
              <a:buFontTx/>
              <a:buNone/>
              <a:defRPr/>
            </a:pPr>
            <a:r>
              <a:rPr lang="en-US" altLang="en-US" sz="2000" b="1" dirty="0">
                <a:solidFill>
                  <a:srgbClr val="008080"/>
                </a:solidFill>
              </a:rPr>
              <a:t>By Age; Run;</a:t>
            </a:r>
          </a:p>
          <a:p>
            <a:pPr lvl="1" eaLnBrk="1" fontAlgn="auto" hangingPunct="1">
              <a:spcAft>
                <a:spcPts val="0"/>
              </a:spcAft>
              <a:defRPr/>
            </a:pPr>
            <a:r>
              <a:rPr lang="en-US" altLang="en-US" sz="2400" dirty="0"/>
              <a:t>The observations in the new data set are arranged by the values of the BY variable or variables, and within each BY group, by the order of the data sets in which they occur.</a:t>
            </a:r>
          </a:p>
          <a:p>
            <a:pPr lvl="1" eaLnBrk="1" fontAlgn="auto" hangingPunct="1">
              <a:spcAft>
                <a:spcPts val="0"/>
              </a:spcAft>
              <a:defRPr/>
            </a:pPr>
            <a:r>
              <a:rPr lang="en-US" altLang="en-US" sz="2400" dirty="0"/>
              <a:t>In order to understand the Interleaving of Datasets, it is imperative that the BY group processing is understood first.</a:t>
            </a:r>
          </a:p>
          <a:p>
            <a:pPr eaLnBrk="1" fontAlgn="auto" hangingPunct="1">
              <a:spcAft>
                <a:spcPts val="0"/>
              </a:spcAft>
              <a:defRPr/>
            </a:pPr>
            <a:r>
              <a:rPr lang="en-US" altLang="en-US" sz="2800" b="1" dirty="0">
                <a:solidFill>
                  <a:schemeClr val="accent2"/>
                </a:solidFill>
              </a:rPr>
              <a:t>BY Group processing</a:t>
            </a:r>
          </a:p>
          <a:p>
            <a:pPr lvl="2" eaLnBrk="1" fontAlgn="auto" hangingPunct="1">
              <a:spcAft>
                <a:spcPts val="0"/>
              </a:spcAft>
              <a:buClr>
                <a:schemeClr val="tx1"/>
              </a:buClr>
              <a:buFont typeface="Wingdings" panose="05000000000000000000" pitchFamily="2" charset="2"/>
              <a:buChar char="Ø"/>
              <a:defRPr/>
            </a:pPr>
            <a:r>
              <a:rPr lang="en-US" altLang="en-US" sz="2000" dirty="0"/>
              <a:t>is a method of processing observations from one or more SAS data sets that are grouped or ordered by values of one or more common variables</a:t>
            </a:r>
          </a:p>
          <a:p>
            <a:pPr lvl="2" eaLnBrk="1" fontAlgn="auto" hangingPunct="1">
              <a:spcAft>
                <a:spcPts val="0"/>
              </a:spcAft>
              <a:buClr>
                <a:schemeClr val="tx1"/>
              </a:buClr>
              <a:buFont typeface="Wingdings" panose="05000000000000000000" pitchFamily="2" charset="2"/>
              <a:buChar char="Ø"/>
              <a:defRPr/>
            </a:pPr>
            <a:r>
              <a:rPr lang="en-US" altLang="en-US" sz="2000" dirty="0"/>
              <a:t>The most common use of BY-group processing in the DATA step is to combine two or more SAS data sets by using the BY statement with a SET, MERGE, MODIFY, or UPDATE statement.</a:t>
            </a:r>
          </a:p>
          <a:p>
            <a:pPr lvl="1" eaLnBrk="1" fontAlgn="auto" hangingPunct="1">
              <a:spcAft>
                <a:spcPts val="0"/>
              </a:spcAft>
              <a:defRPr/>
            </a:pPr>
            <a:endParaRPr lang="en-US" altLang="en-US" sz="2400" dirty="0"/>
          </a:p>
          <a:p>
            <a:pPr lvl="2" eaLnBrk="1" fontAlgn="auto" hangingPunct="1">
              <a:spcAft>
                <a:spcPts val="0"/>
              </a:spcAft>
              <a:defRPr/>
            </a:pPr>
            <a:endParaRPr lang="en-US" altLang="en-US" sz="2000" dirty="0"/>
          </a:p>
          <a:p>
            <a:pPr eaLnBrk="1" fontAlgn="auto" hangingPunct="1">
              <a:spcAft>
                <a:spcPts val="0"/>
              </a:spcAft>
              <a:defRPr/>
            </a:pPr>
            <a:endParaRPr lang="en-US" altLang="en-US" sz="2800" dirty="0"/>
          </a:p>
          <a:p>
            <a:pPr eaLnBrk="1" fontAlgn="auto" hangingPunct="1">
              <a:spcAft>
                <a:spcPts val="0"/>
              </a:spcAft>
              <a:defRPr/>
            </a:pPr>
            <a:endParaRPr lang="en-US" altLang="en-US" sz="2800" dirty="0"/>
          </a:p>
        </p:txBody>
      </p:sp>
      <p:sp>
        <p:nvSpPr>
          <p:cNvPr id="135172" name="Slide Number Placeholder 5">
            <a:extLst>
              <a:ext uri="{FF2B5EF4-FFF2-40B4-BE49-F238E27FC236}">
                <a16:creationId xmlns:a16="http://schemas.microsoft.com/office/drawing/2014/main" id="{D193955A-63D6-7206-5D10-7B60087BA5C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31B7763-9F76-474E-854D-1B24AC00767D}" type="slidenum">
              <a:rPr lang="en-US" altLang="en-US" smtClean="0">
                <a:solidFill>
                  <a:srgbClr val="898989"/>
                </a:solidFill>
              </a:rPr>
              <a:pPr/>
              <a:t>143</a:t>
            </a:fld>
            <a:endParaRPr lang="en-US" altLang="en-US">
              <a:solidFill>
                <a:srgbClr val="898989"/>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5E7C42A5-B216-C27A-C165-52A996A40216}"/>
              </a:ext>
            </a:extLst>
          </p:cNvPr>
          <p:cNvSpPr>
            <a:spLocks noGrp="1"/>
          </p:cNvSpPr>
          <p:nvPr>
            <p:ph type="title"/>
          </p:nvPr>
        </p:nvSpPr>
        <p:spPr/>
        <p:txBody>
          <a:bodyPr/>
          <a:lstStyle/>
          <a:p>
            <a:pPr eaLnBrk="1" hangingPunct="1"/>
            <a:r>
              <a:rPr lang="en-US" altLang="en-US"/>
              <a:t>Reading data from Dataset</a:t>
            </a:r>
          </a:p>
        </p:txBody>
      </p:sp>
      <p:sp>
        <p:nvSpPr>
          <p:cNvPr id="325635" name="Rectangle 3">
            <a:extLst>
              <a:ext uri="{FF2B5EF4-FFF2-40B4-BE49-F238E27FC236}">
                <a16:creationId xmlns:a16="http://schemas.microsoft.com/office/drawing/2014/main" id="{0DAA0232-DF29-42D0-1415-529862723A9B}"/>
              </a:ext>
            </a:extLst>
          </p:cNvPr>
          <p:cNvSpPr>
            <a:spLocks noGrp="1" noChangeArrowheads="1"/>
          </p:cNvSpPr>
          <p:nvPr>
            <p:ph idx="1"/>
          </p:nvPr>
        </p:nvSpPr>
        <p:spPr/>
        <p:txBody>
          <a:bodyPr rtlCol="0">
            <a:normAutofit fontScale="85000" lnSpcReduction="20000"/>
          </a:bodyPr>
          <a:lstStyle/>
          <a:p>
            <a:pPr eaLnBrk="1" fontAlgn="auto" hangingPunct="1">
              <a:spcAft>
                <a:spcPts val="0"/>
              </a:spcAft>
              <a:defRPr/>
            </a:pPr>
            <a:r>
              <a:rPr lang="en-US" altLang="en-US" sz="2800" b="1" dirty="0">
                <a:solidFill>
                  <a:schemeClr val="accent2"/>
                </a:solidFill>
              </a:rPr>
              <a:t>BY group processing (contd.)</a:t>
            </a:r>
          </a:p>
          <a:p>
            <a:pPr lvl="1" eaLnBrk="1" fontAlgn="auto" hangingPunct="1">
              <a:spcBef>
                <a:spcPct val="35000"/>
              </a:spcBef>
              <a:spcAft>
                <a:spcPts val="0"/>
              </a:spcAft>
              <a:defRPr/>
            </a:pPr>
            <a:r>
              <a:rPr lang="en-US" altLang="en-US" sz="2400" dirty="0"/>
              <a:t>BY variable names a variable or variables by which the data set is sorted or indexed. All data sets must be ordered or indexed on the values of the BY variable if you use the SET, MERGE, or UPDATE statements.</a:t>
            </a:r>
          </a:p>
          <a:p>
            <a:pPr lvl="1" eaLnBrk="1" fontAlgn="auto" hangingPunct="1">
              <a:spcBef>
                <a:spcPct val="35000"/>
              </a:spcBef>
              <a:spcAft>
                <a:spcPts val="0"/>
              </a:spcAft>
              <a:defRPr/>
            </a:pPr>
            <a:r>
              <a:rPr lang="en-US" altLang="en-US" sz="2400" dirty="0"/>
              <a:t>BY value is the value or formatted value of the BY variable. </a:t>
            </a:r>
          </a:p>
          <a:p>
            <a:pPr lvl="1" eaLnBrk="1" fontAlgn="auto" hangingPunct="1">
              <a:spcBef>
                <a:spcPct val="35000"/>
              </a:spcBef>
              <a:spcAft>
                <a:spcPts val="0"/>
              </a:spcAft>
              <a:defRPr/>
            </a:pPr>
            <a:r>
              <a:rPr lang="en-US" altLang="en-US" sz="2400" dirty="0">
                <a:solidFill>
                  <a:srgbClr val="FF3300"/>
                </a:solidFill>
              </a:rPr>
              <a:t>BY group includes all observations with the same BY value. If you use more than one variable in a BY statement, a BY group is a group of observations with the same combination of values for these variables. Each BY group has a unique combination of values for the variables.</a:t>
            </a:r>
          </a:p>
          <a:p>
            <a:pPr lvl="1" eaLnBrk="1" fontAlgn="auto" hangingPunct="1">
              <a:spcBef>
                <a:spcPct val="35000"/>
              </a:spcBef>
              <a:spcAft>
                <a:spcPts val="0"/>
              </a:spcAft>
              <a:defRPr/>
            </a:pPr>
            <a:r>
              <a:rPr lang="en-US" altLang="en-US" sz="2400" b="1" dirty="0" err="1">
                <a:solidFill>
                  <a:srgbClr val="008080"/>
                </a:solidFill>
              </a:rPr>
              <a:t>FIRST.</a:t>
            </a:r>
            <a:r>
              <a:rPr lang="en-US" altLang="en-US" sz="2400" i="1" dirty="0" err="1">
                <a:solidFill>
                  <a:srgbClr val="008080"/>
                </a:solidFill>
              </a:rPr>
              <a:t>Variable</a:t>
            </a:r>
            <a:r>
              <a:rPr lang="en-US" altLang="en-US" sz="2400" b="1" dirty="0">
                <a:solidFill>
                  <a:srgbClr val="008080"/>
                </a:solidFill>
              </a:rPr>
              <a:t> </a:t>
            </a:r>
            <a:r>
              <a:rPr lang="en-US" altLang="en-US" sz="2400" dirty="0"/>
              <a:t>and</a:t>
            </a:r>
            <a:r>
              <a:rPr lang="en-US" altLang="en-US" sz="2400" b="1" dirty="0">
                <a:solidFill>
                  <a:srgbClr val="008080"/>
                </a:solidFill>
              </a:rPr>
              <a:t> </a:t>
            </a:r>
            <a:r>
              <a:rPr lang="en-US" altLang="en-US" sz="2400" b="1" dirty="0" err="1">
                <a:solidFill>
                  <a:srgbClr val="008080"/>
                </a:solidFill>
              </a:rPr>
              <a:t>LAST.</a:t>
            </a:r>
            <a:r>
              <a:rPr lang="en-US" altLang="en-US" sz="2400" i="1" dirty="0" err="1">
                <a:solidFill>
                  <a:srgbClr val="008080"/>
                </a:solidFill>
              </a:rPr>
              <a:t>Variable</a:t>
            </a:r>
            <a:r>
              <a:rPr lang="en-US" altLang="en-US" sz="2400" i="1" dirty="0"/>
              <a:t> </a:t>
            </a:r>
            <a:r>
              <a:rPr lang="en-US" altLang="en-US" sz="2400" dirty="0"/>
              <a:t>are variables that SAS creates for each BY variable. SAS sets </a:t>
            </a:r>
            <a:r>
              <a:rPr lang="en-US" altLang="en-US" sz="2400" dirty="0" err="1"/>
              <a:t>FIRST.variable</a:t>
            </a:r>
            <a:r>
              <a:rPr lang="en-US" altLang="en-US" sz="2400" dirty="0"/>
              <a:t> when it is processing the first observation in a BY group, and sets </a:t>
            </a:r>
            <a:r>
              <a:rPr lang="en-US" altLang="en-US" sz="2400" dirty="0" err="1"/>
              <a:t>LAST.variable</a:t>
            </a:r>
            <a:r>
              <a:rPr lang="en-US" altLang="en-US" sz="2400" dirty="0"/>
              <a:t> when it is processing the last observation in a BY group. This allows you to take different actions, based on whether processing is starting for a new BY group or ending for a BY group</a:t>
            </a:r>
          </a:p>
          <a:p>
            <a:pPr lvl="1" eaLnBrk="1" fontAlgn="auto" hangingPunct="1">
              <a:spcAft>
                <a:spcPts val="0"/>
              </a:spcAft>
              <a:defRPr/>
            </a:pPr>
            <a:endParaRPr lang="en-US" altLang="en-US" sz="2400" dirty="0"/>
          </a:p>
          <a:p>
            <a:pPr lvl="1" eaLnBrk="1" fontAlgn="auto" hangingPunct="1">
              <a:spcAft>
                <a:spcPts val="0"/>
              </a:spcAft>
              <a:defRPr/>
            </a:pPr>
            <a:endParaRPr lang="en-US" altLang="en-US" sz="2400" dirty="0"/>
          </a:p>
          <a:p>
            <a:pPr lvl="1" eaLnBrk="1" fontAlgn="auto" hangingPunct="1">
              <a:spcAft>
                <a:spcPts val="0"/>
              </a:spcAft>
              <a:defRPr/>
            </a:pPr>
            <a:endParaRPr lang="en-US" altLang="en-US" sz="2400" dirty="0"/>
          </a:p>
        </p:txBody>
      </p:sp>
      <p:sp>
        <p:nvSpPr>
          <p:cNvPr id="136196" name="Slide Number Placeholder 5">
            <a:extLst>
              <a:ext uri="{FF2B5EF4-FFF2-40B4-BE49-F238E27FC236}">
                <a16:creationId xmlns:a16="http://schemas.microsoft.com/office/drawing/2014/main" id="{F9BE86B6-2181-F7BD-03CD-BA35507D80D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75C195B-0A4D-4EF5-A098-68A6F734CF12}" type="slidenum">
              <a:rPr lang="en-US" altLang="en-US" smtClean="0">
                <a:solidFill>
                  <a:srgbClr val="898989"/>
                </a:solidFill>
              </a:rPr>
              <a:pPr/>
              <a:t>144</a:t>
            </a:fld>
            <a:endParaRPr lang="en-US" altLang="en-US">
              <a:solidFill>
                <a:srgbClr val="898989"/>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B81CAFBF-A475-FE6E-223C-E3E3B19B0501}"/>
              </a:ext>
            </a:extLst>
          </p:cNvPr>
          <p:cNvSpPr>
            <a:spLocks noGrp="1"/>
          </p:cNvSpPr>
          <p:nvPr>
            <p:ph type="title"/>
          </p:nvPr>
        </p:nvSpPr>
        <p:spPr/>
        <p:txBody>
          <a:bodyPr/>
          <a:lstStyle/>
          <a:p>
            <a:pPr eaLnBrk="1" hangingPunct="1"/>
            <a:r>
              <a:rPr lang="en-US" altLang="en-US"/>
              <a:t>Reading data from Dataset</a:t>
            </a:r>
          </a:p>
        </p:txBody>
      </p:sp>
      <p:sp>
        <p:nvSpPr>
          <p:cNvPr id="137219" name="Rectangle 3">
            <a:extLst>
              <a:ext uri="{FF2B5EF4-FFF2-40B4-BE49-F238E27FC236}">
                <a16:creationId xmlns:a16="http://schemas.microsoft.com/office/drawing/2014/main" id="{9FEF2F38-3341-0825-F43F-10C880108C57}"/>
              </a:ext>
            </a:extLst>
          </p:cNvPr>
          <p:cNvSpPr>
            <a:spLocks noGrp="1" noChangeArrowheads="1"/>
          </p:cNvSpPr>
          <p:nvPr>
            <p:ph idx="1"/>
          </p:nvPr>
        </p:nvSpPr>
        <p:spPr/>
        <p:txBody>
          <a:bodyPr/>
          <a:lstStyle/>
          <a:p>
            <a:pPr eaLnBrk="1" hangingPunct="1"/>
            <a:r>
              <a:rPr lang="en-US" altLang="en-US" sz="2800"/>
              <a:t>General form of BY statement :</a:t>
            </a:r>
          </a:p>
          <a:p>
            <a:pPr lvl="1" eaLnBrk="1" hangingPunct="1">
              <a:spcBef>
                <a:spcPct val="0"/>
              </a:spcBef>
              <a:buFontTx/>
              <a:buNone/>
            </a:pPr>
            <a:r>
              <a:rPr lang="en-US" altLang="en-US" sz="2400" b="1">
                <a:solidFill>
                  <a:srgbClr val="008080"/>
                </a:solidFill>
              </a:rPr>
              <a:t>	BY variable(s);</a:t>
            </a:r>
          </a:p>
          <a:p>
            <a:pPr lvl="1" eaLnBrk="1" hangingPunct="1">
              <a:buFont typeface="Tahoma" panose="020B0604030504040204" pitchFamily="34" charset="0"/>
              <a:buNone/>
            </a:pPr>
            <a:r>
              <a:rPr lang="en-US" altLang="en-US" sz="2400"/>
              <a:t>The following figure represents </a:t>
            </a:r>
          </a:p>
          <a:p>
            <a:pPr lvl="1" eaLnBrk="1" hangingPunct="1">
              <a:buFont typeface="Tahoma" panose="020B0604030504040204" pitchFamily="34" charset="0"/>
              <a:buNone/>
            </a:pPr>
            <a:r>
              <a:rPr lang="en-US" altLang="en-US" sz="2400"/>
              <a:t>the results of processing your </a:t>
            </a:r>
          </a:p>
          <a:p>
            <a:pPr lvl="1" eaLnBrk="1" hangingPunct="1">
              <a:buFont typeface="Tahoma" panose="020B0604030504040204" pitchFamily="34" charset="0"/>
              <a:buNone/>
            </a:pPr>
            <a:r>
              <a:rPr lang="en-US" altLang="en-US" sz="2400"/>
              <a:t>data with two BY variables, </a:t>
            </a:r>
          </a:p>
          <a:p>
            <a:pPr lvl="1" eaLnBrk="1" hangingPunct="1">
              <a:buFont typeface="Tahoma" panose="020B0604030504040204" pitchFamily="34" charset="0"/>
              <a:buNone/>
            </a:pPr>
            <a:r>
              <a:rPr lang="en-US" altLang="en-US" sz="2400"/>
              <a:t>State and City</a:t>
            </a:r>
          </a:p>
          <a:p>
            <a:pPr lvl="1" eaLnBrk="1" hangingPunct="1">
              <a:buFont typeface="Tahoma" panose="020B0604030504040204" pitchFamily="34" charset="0"/>
              <a:buNone/>
            </a:pPr>
            <a:endParaRPr lang="en-US" altLang="en-US" sz="2400"/>
          </a:p>
          <a:p>
            <a:pPr lvl="1" eaLnBrk="1" hangingPunct="1">
              <a:buFont typeface="Tahoma" panose="020B0604030504040204" pitchFamily="34" charset="0"/>
              <a:buNone/>
            </a:pPr>
            <a:r>
              <a:rPr lang="en-US" altLang="en-US" b="1" i="1">
                <a:solidFill>
                  <a:schemeClr val="accent2"/>
                </a:solidFill>
                <a:latin typeface="Arial Unicode MS"/>
              </a:rPr>
              <a:t>by State City;</a:t>
            </a:r>
            <a:r>
              <a:rPr lang="en-US" altLang="en-US">
                <a:solidFill>
                  <a:schemeClr val="accent2"/>
                </a:solidFill>
                <a:latin typeface="Arial Unicode MS"/>
              </a:rPr>
              <a:t> </a:t>
            </a:r>
            <a:endParaRPr lang="en-US" altLang="en-US">
              <a:solidFill>
                <a:schemeClr val="accent2"/>
              </a:solidFill>
            </a:endParaRPr>
          </a:p>
          <a:p>
            <a:pPr eaLnBrk="1" hangingPunct="1"/>
            <a:endParaRPr lang="en-US" altLang="en-US"/>
          </a:p>
        </p:txBody>
      </p:sp>
      <p:sp>
        <p:nvSpPr>
          <p:cNvPr id="137220" name="Slide Number Placeholder 5">
            <a:extLst>
              <a:ext uri="{FF2B5EF4-FFF2-40B4-BE49-F238E27FC236}">
                <a16:creationId xmlns:a16="http://schemas.microsoft.com/office/drawing/2014/main" id="{BECC543F-41C3-28C7-75AD-EDA1771CD6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F71C767-BC5A-4A85-8C31-6B9A64895A50}" type="slidenum">
              <a:rPr lang="en-US" altLang="en-US" smtClean="0">
                <a:solidFill>
                  <a:srgbClr val="898989"/>
                </a:solidFill>
              </a:rPr>
              <a:pPr/>
              <a:t>145</a:t>
            </a:fld>
            <a:endParaRPr lang="en-US" altLang="en-US">
              <a:solidFill>
                <a:srgbClr val="898989"/>
              </a:solidFill>
            </a:endParaRPr>
          </a:p>
        </p:txBody>
      </p:sp>
      <p:pic>
        <p:nvPicPr>
          <p:cNvPr id="137221" name="Picture 4" descr="By Group Processing 2">
            <a:extLst>
              <a:ext uri="{FF2B5EF4-FFF2-40B4-BE49-F238E27FC236}">
                <a16:creationId xmlns:a16="http://schemas.microsoft.com/office/drawing/2014/main" id="{200E2B9C-D90C-F597-07FA-C4A92E303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133600"/>
            <a:ext cx="4572000" cy="3810000"/>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8651277C-F323-6AAB-31E5-A44A707D6F8D}"/>
              </a:ext>
            </a:extLst>
          </p:cNvPr>
          <p:cNvSpPr>
            <a:spLocks noGrp="1"/>
          </p:cNvSpPr>
          <p:nvPr>
            <p:ph type="title"/>
          </p:nvPr>
        </p:nvSpPr>
        <p:spPr/>
        <p:txBody>
          <a:bodyPr/>
          <a:lstStyle/>
          <a:p>
            <a:pPr eaLnBrk="1" hangingPunct="1"/>
            <a:r>
              <a:rPr lang="en-US" altLang="en-US"/>
              <a:t>Reading data from Dataset</a:t>
            </a:r>
          </a:p>
        </p:txBody>
      </p:sp>
      <p:sp>
        <p:nvSpPr>
          <p:cNvPr id="327683" name="Rectangle 3">
            <a:extLst>
              <a:ext uri="{FF2B5EF4-FFF2-40B4-BE49-F238E27FC236}">
                <a16:creationId xmlns:a16="http://schemas.microsoft.com/office/drawing/2014/main" id="{BFA2BA7E-6B35-F1E6-4964-3F857D4C686C}"/>
              </a:ext>
            </a:extLst>
          </p:cNvPr>
          <p:cNvSpPr>
            <a:spLocks noGrp="1" noChangeArrowheads="1"/>
          </p:cNvSpPr>
          <p:nvPr>
            <p:ph idx="1"/>
          </p:nvPr>
        </p:nvSpPr>
        <p:spPr/>
        <p:txBody>
          <a:bodyPr rtlCol="0">
            <a:normAutofit fontScale="77500" lnSpcReduction="20000"/>
          </a:bodyPr>
          <a:lstStyle/>
          <a:p>
            <a:pPr eaLnBrk="1" fontAlgn="auto" hangingPunct="1">
              <a:spcAft>
                <a:spcPts val="0"/>
              </a:spcAft>
              <a:defRPr/>
            </a:pPr>
            <a:r>
              <a:rPr lang="en-US" altLang="en-US" sz="2800"/>
              <a:t>The observations are arranged so that the observations for Arizona occur first. The observations within each value of State are arranged in order of the value of City. Each BY group has a unique combination of values for the variables State and City. For example, the BY value of the first BY group is </a:t>
            </a:r>
            <a:r>
              <a:rPr lang="en-US" altLang="en-US" sz="2800" b="1">
                <a:latin typeface="Arial Unicode MS"/>
              </a:rPr>
              <a:t>AZ Tucson</a:t>
            </a:r>
            <a:r>
              <a:rPr lang="en-US" altLang="en-US" sz="2800"/>
              <a:t>, and the BY value of the second BY group is </a:t>
            </a:r>
            <a:r>
              <a:rPr lang="en-US" altLang="en-US" sz="2800" b="1">
                <a:latin typeface="Arial Unicode MS"/>
              </a:rPr>
              <a:t>FL Lakeland</a:t>
            </a:r>
            <a:r>
              <a:rPr lang="en-US" altLang="en-US" sz="2800"/>
              <a:t>. </a:t>
            </a:r>
          </a:p>
          <a:p>
            <a:pPr eaLnBrk="1" fontAlgn="auto" hangingPunct="1">
              <a:spcAft>
                <a:spcPts val="0"/>
              </a:spcAft>
              <a:defRPr/>
            </a:pPr>
            <a:r>
              <a:rPr lang="en-US" altLang="en-US" sz="2800"/>
              <a:t>You can invoke BY-group processing in both DATA steps and PROC steps by using a BY statement.</a:t>
            </a:r>
          </a:p>
          <a:p>
            <a:pPr eaLnBrk="1" fontAlgn="auto" hangingPunct="1">
              <a:spcAft>
                <a:spcPts val="0"/>
              </a:spcAft>
              <a:defRPr/>
            </a:pPr>
            <a:r>
              <a:rPr lang="en-US" altLang="en-US" sz="2800"/>
              <a:t>For example, the following DATA step program uses the SET statement to combine observations from three SAS data sets by interleaving the files </a:t>
            </a:r>
          </a:p>
          <a:p>
            <a:pPr lvl="1" eaLnBrk="1" fontAlgn="auto" hangingPunct="1">
              <a:spcAft>
                <a:spcPts val="0"/>
              </a:spcAft>
              <a:buFont typeface="Tahoma" panose="020B0604030504040204" pitchFamily="34" charset="0"/>
              <a:buNone/>
              <a:defRPr/>
            </a:pPr>
            <a:r>
              <a:rPr lang="en-US" altLang="en-US" sz="2400">
                <a:solidFill>
                  <a:schemeClr val="accent2"/>
                </a:solidFill>
                <a:latin typeface="Arial Unicode MS"/>
              </a:rPr>
              <a:t>data all_sales; </a:t>
            </a:r>
          </a:p>
          <a:p>
            <a:pPr lvl="1" eaLnBrk="1" fontAlgn="auto" hangingPunct="1">
              <a:spcAft>
                <a:spcPts val="0"/>
              </a:spcAft>
              <a:buFont typeface="Tahoma" panose="020B0604030504040204" pitchFamily="34" charset="0"/>
              <a:buNone/>
              <a:defRPr/>
            </a:pPr>
            <a:r>
              <a:rPr lang="en-US" altLang="en-US" sz="2400">
                <a:solidFill>
                  <a:schemeClr val="accent2"/>
                </a:solidFill>
                <a:latin typeface="Arial Unicode MS"/>
              </a:rPr>
              <a:t>set region1 region2 region3; </a:t>
            </a:r>
          </a:p>
          <a:p>
            <a:pPr lvl="1" eaLnBrk="1" fontAlgn="auto" hangingPunct="1">
              <a:spcAft>
                <a:spcPts val="0"/>
              </a:spcAft>
              <a:buFont typeface="Tahoma" panose="020B0604030504040204" pitchFamily="34" charset="0"/>
              <a:buNone/>
              <a:defRPr/>
            </a:pPr>
            <a:r>
              <a:rPr lang="en-US" altLang="en-US" sz="2400" b="1">
                <a:solidFill>
                  <a:srgbClr val="008080"/>
                </a:solidFill>
              </a:rPr>
              <a:t>by State City Zip;</a:t>
            </a:r>
            <a:r>
              <a:rPr lang="en-US" altLang="en-US" sz="2400">
                <a:solidFill>
                  <a:schemeClr val="accent2"/>
                </a:solidFill>
                <a:latin typeface="Arial Unicode MS"/>
              </a:rPr>
              <a:t> </a:t>
            </a:r>
          </a:p>
          <a:p>
            <a:pPr lvl="1" eaLnBrk="1" fontAlgn="auto" hangingPunct="1">
              <a:spcAft>
                <a:spcPts val="0"/>
              </a:spcAft>
              <a:buFont typeface="Tahoma" panose="020B0604030504040204" pitchFamily="34" charset="0"/>
              <a:buNone/>
              <a:defRPr/>
            </a:pPr>
            <a:r>
              <a:rPr lang="en-US" altLang="en-US" sz="2400">
                <a:solidFill>
                  <a:schemeClr val="accent2"/>
                </a:solidFill>
                <a:latin typeface="Arial Unicode MS"/>
              </a:rPr>
              <a:t>... </a:t>
            </a:r>
            <a:r>
              <a:rPr lang="en-US" altLang="en-US" sz="2400" i="1">
                <a:solidFill>
                  <a:schemeClr val="accent2"/>
                </a:solidFill>
                <a:latin typeface="Arial Unicode MS"/>
              </a:rPr>
              <a:t>more SAS statements</a:t>
            </a:r>
            <a:r>
              <a:rPr lang="en-US" altLang="en-US" sz="2400">
                <a:solidFill>
                  <a:schemeClr val="accent2"/>
                </a:solidFill>
                <a:latin typeface="Arial Unicode MS"/>
              </a:rPr>
              <a:t> ... </a:t>
            </a:r>
          </a:p>
          <a:p>
            <a:pPr lvl="1" eaLnBrk="1" fontAlgn="auto" hangingPunct="1">
              <a:spcAft>
                <a:spcPts val="0"/>
              </a:spcAft>
              <a:buFont typeface="Tahoma" panose="020B0604030504040204" pitchFamily="34" charset="0"/>
              <a:buNone/>
              <a:defRPr/>
            </a:pPr>
            <a:r>
              <a:rPr lang="en-US" altLang="en-US" sz="2400">
                <a:solidFill>
                  <a:schemeClr val="accent2"/>
                </a:solidFill>
                <a:latin typeface="Arial Unicode MS"/>
              </a:rPr>
              <a:t>run;</a:t>
            </a:r>
          </a:p>
        </p:txBody>
      </p:sp>
      <p:sp>
        <p:nvSpPr>
          <p:cNvPr id="138244" name="Slide Number Placeholder 5">
            <a:extLst>
              <a:ext uri="{FF2B5EF4-FFF2-40B4-BE49-F238E27FC236}">
                <a16:creationId xmlns:a16="http://schemas.microsoft.com/office/drawing/2014/main" id="{904E67A6-C8D4-C5EE-D921-F6A437C716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DB3D211-E98E-4653-86C5-CB2CD85AE736}" type="slidenum">
              <a:rPr lang="en-US" altLang="en-US" smtClean="0">
                <a:solidFill>
                  <a:srgbClr val="898989"/>
                </a:solidFill>
              </a:rPr>
              <a:pPr/>
              <a:t>146</a:t>
            </a:fld>
            <a:endParaRPr lang="en-US" altLang="en-US">
              <a:solidFill>
                <a:srgbClr val="898989"/>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BC7C39C9-811E-E57C-FE66-D85B8E423094}"/>
              </a:ext>
            </a:extLst>
          </p:cNvPr>
          <p:cNvSpPr>
            <a:spLocks noGrp="1"/>
          </p:cNvSpPr>
          <p:nvPr>
            <p:ph type="title"/>
          </p:nvPr>
        </p:nvSpPr>
        <p:spPr/>
        <p:txBody>
          <a:bodyPr/>
          <a:lstStyle/>
          <a:p>
            <a:pPr eaLnBrk="1" hangingPunct="1"/>
            <a:r>
              <a:rPr lang="en-US" altLang="en-US"/>
              <a:t>Reading data from Dataset</a:t>
            </a:r>
          </a:p>
        </p:txBody>
      </p:sp>
      <p:sp>
        <p:nvSpPr>
          <p:cNvPr id="328707" name="Rectangle 3">
            <a:extLst>
              <a:ext uri="{FF2B5EF4-FFF2-40B4-BE49-F238E27FC236}">
                <a16:creationId xmlns:a16="http://schemas.microsoft.com/office/drawing/2014/main" id="{9BB91511-D71E-8A54-3C27-ECC451CA9668}"/>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a:solidFill>
                  <a:schemeClr val="accent2"/>
                </a:solidFill>
              </a:rPr>
              <a:t>FIRST.</a:t>
            </a:r>
            <a:r>
              <a:rPr lang="en-US" altLang="en-US" sz="2800" b="1" i="1">
                <a:solidFill>
                  <a:schemeClr val="accent2"/>
                </a:solidFill>
              </a:rPr>
              <a:t>Variable</a:t>
            </a:r>
            <a:r>
              <a:rPr lang="en-US" altLang="en-US" sz="2800" b="1">
                <a:solidFill>
                  <a:schemeClr val="accent2"/>
                </a:solidFill>
              </a:rPr>
              <a:t> and LAST.</a:t>
            </a:r>
            <a:r>
              <a:rPr lang="en-US" altLang="en-US" sz="2800" b="1" i="1">
                <a:solidFill>
                  <a:schemeClr val="accent2"/>
                </a:solidFill>
              </a:rPr>
              <a:t>Variable</a:t>
            </a:r>
          </a:p>
          <a:p>
            <a:pPr lvl="1" eaLnBrk="1" fontAlgn="auto" hangingPunct="1">
              <a:spcAft>
                <a:spcPts val="0"/>
              </a:spcAft>
              <a:defRPr/>
            </a:pPr>
            <a:endParaRPr lang="en-US" altLang="en-US" sz="2400"/>
          </a:p>
          <a:p>
            <a:pPr lvl="1" eaLnBrk="1" fontAlgn="auto" hangingPunct="1">
              <a:spcAft>
                <a:spcPts val="0"/>
              </a:spcAft>
              <a:defRPr/>
            </a:pPr>
            <a:r>
              <a:rPr lang="en-US" altLang="en-US" sz="2400"/>
              <a:t>In the DATA step, SAS identifies the beginning and end of each BY group by creating two temporary variables for each BY variable: FIRST.</a:t>
            </a:r>
            <a:r>
              <a:rPr lang="en-US" altLang="en-US" sz="2400" b="1"/>
              <a:t>variable</a:t>
            </a:r>
            <a:r>
              <a:rPr lang="en-US" altLang="en-US" sz="2400"/>
              <a:t> and LAST.</a:t>
            </a:r>
            <a:r>
              <a:rPr lang="en-US" altLang="en-US" sz="2400" b="1"/>
              <a:t>variable</a:t>
            </a:r>
            <a:r>
              <a:rPr lang="en-US" altLang="en-US" sz="2400"/>
              <a:t>.</a:t>
            </a:r>
          </a:p>
          <a:p>
            <a:pPr lvl="1" eaLnBrk="1" fontAlgn="auto" hangingPunct="1">
              <a:spcAft>
                <a:spcPts val="0"/>
              </a:spcAft>
              <a:defRPr/>
            </a:pPr>
            <a:endParaRPr lang="en-US" altLang="en-US" sz="2400"/>
          </a:p>
          <a:p>
            <a:pPr lvl="1" eaLnBrk="1" fontAlgn="auto" hangingPunct="1">
              <a:spcAft>
                <a:spcPts val="0"/>
              </a:spcAft>
              <a:defRPr/>
            </a:pPr>
            <a:r>
              <a:rPr lang="en-US" altLang="en-US" sz="2400"/>
              <a:t>These temporary variables are available for DATA step programming but are not added to the output data set. </a:t>
            </a:r>
          </a:p>
          <a:p>
            <a:pPr lvl="1" eaLnBrk="1" fontAlgn="auto" hangingPunct="1">
              <a:spcAft>
                <a:spcPts val="0"/>
              </a:spcAft>
              <a:defRPr/>
            </a:pPr>
            <a:endParaRPr lang="en-US" altLang="en-US" sz="2400"/>
          </a:p>
          <a:p>
            <a:pPr lvl="1" eaLnBrk="1" fontAlgn="auto" hangingPunct="1">
              <a:spcAft>
                <a:spcPts val="0"/>
              </a:spcAft>
              <a:defRPr/>
            </a:pPr>
            <a:r>
              <a:rPr lang="en-US" altLang="en-US" sz="2400"/>
              <a:t>Their values indicate whether an observation is </a:t>
            </a:r>
          </a:p>
          <a:p>
            <a:pPr lvl="2" eaLnBrk="1" fontAlgn="auto" hangingPunct="1">
              <a:spcAft>
                <a:spcPts val="0"/>
              </a:spcAft>
              <a:defRPr/>
            </a:pPr>
            <a:r>
              <a:rPr lang="en-US" altLang="en-US" sz="2000"/>
              <a:t>the first one in a BY group</a:t>
            </a:r>
          </a:p>
          <a:p>
            <a:pPr lvl="2" eaLnBrk="1" fontAlgn="auto" hangingPunct="1">
              <a:spcAft>
                <a:spcPts val="0"/>
              </a:spcAft>
              <a:defRPr/>
            </a:pPr>
            <a:r>
              <a:rPr lang="en-US" altLang="en-US" sz="2000"/>
              <a:t>the last one in a BY group</a:t>
            </a:r>
          </a:p>
          <a:p>
            <a:pPr lvl="2" eaLnBrk="1" fontAlgn="auto" hangingPunct="1">
              <a:spcAft>
                <a:spcPts val="0"/>
              </a:spcAft>
              <a:defRPr/>
            </a:pPr>
            <a:r>
              <a:rPr lang="en-US" altLang="en-US" sz="2000"/>
              <a:t>neither the first nor the last one in a BY group</a:t>
            </a:r>
          </a:p>
          <a:p>
            <a:pPr lvl="2" eaLnBrk="1" fontAlgn="auto" hangingPunct="1">
              <a:spcAft>
                <a:spcPts val="0"/>
              </a:spcAft>
              <a:defRPr/>
            </a:pPr>
            <a:r>
              <a:rPr lang="en-US" altLang="en-US" sz="2000"/>
              <a:t>both first and last, as is the case when there is only one observation in a BY group</a:t>
            </a:r>
          </a:p>
          <a:p>
            <a:pPr lvl="2" eaLnBrk="1" fontAlgn="auto" hangingPunct="1">
              <a:spcAft>
                <a:spcPts val="0"/>
              </a:spcAft>
              <a:defRPr/>
            </a:pPr>
            <a:endParaRPr lang="en-US" altLang="en-US" sz="2000"/>
          </a:p>
          <a:p>
            <a:pPr lvl="1" eaLnBrk="1" fontAlgn="auto" hangingPunct="1">
              <a:spcAft>
                <a:spcPts val="0"/>
              </a:spcAft>
              <a:defRPr/>
            </a:pPr>
            <a:endParaRPr lang="en-US" altLang="en-US" sz="2400" i="1"/>
          </a:p>
        </p:txBody>
      </p:sp>
      <p:sp>
        <p:nvSpPr>
          <p:cNvPr id="139268" name="Slide Number Placeholder 5">
            <a:extLst>
              <a:ext uri="{FF2B5EF4-FFF2-40B4-BE49-F238E27FC236}">
                <a16:creationId xmlns:a16="http://schemas.microsoft.com/office/drawing/2014/main" id="{7E7A054B-D10E-1713-F4FE-60293CF0B6A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A83DE94-1DD3-4B34-8E35-4E81F70F777C}" type="slidenum">
              <a:rPr lang="en-US" altLang="en-US" smtClean="0">
                <a:solidFill>
                  <a:srgbClr val="898989"/>
                </a:solidFill>
              </a:rPr>
              <a:pPr/>
              <a:t>147</a:t>
            </a:fld>
            <a:endParaRPr lang="en-US" altLang="en-US">
              <a:solidFill>
                <a:srgbClr val="898989"/>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FB6B435A-61BE-FEA1-B0CC-788016A32896}"/>
              </a:ext>
            </a:extLst>
          </p:cNvPr>
          <p:cNvSpPr>
            <a:spLocks noGrp="1"/>
          </p:cNvSpPr>
          <p:nvPr>
            <p:ph type="title"/>
          </p:nvPr>
        </p:nvSpPr>
        <p:spPr/>
        <p:txBody>
          <a:bodyPr/>
          <a:lstStyle/>
          <a:p>
            <a:pPr eaLnBrk="1" hangingPunct="1"/>
            <a:r>
              <a:rPr lang="en-US" altLang="en-US"/>
              <a:t>Reading data from Dataset</a:t>
            </a:r>
          </a:p>
        </p:txBody>
      </p:sp>
      <p:sp>
        <p:nvSpPr>
          <p:cNvPr id="140291" name="Rectangle 3">
            <a:extLst>
              <a:ext uri="{FF2B5EF4-FFF2-40B4-BE49-F238E27FC236}">
                <a16:creationId xmlns:a16="http://schemas.microsoft.com/office/drawing/2014/main" id="{15C084B1-4008-1019-5A83-AFCCABD61506}"/>
              </a:ext>
            </a:extLst>
          </p:cNvPr>
          <p:cNvSpPr>
            <a:spLocks noGrp="1" noChangeArrowheads="1"/>
          </p:cNvSpPr>
          <p:nvPr>
            <p:ph idx="1"/>
          </p:nvPr>
        </p:nvSpPr>
        <p:spPr/>
        <p:txBody>
          <a:bodyPr/>
          <a:lstStyle/>
          <a:p>
            <a:pPr eaLnBrk="1" hangingPunct="1"/>
            <a:r>
              <a:rPr lang="en-US" altLang="en-US"/>
              <a:t>When an observation is the first in a BY group, SAS sets the value of the FIRST.</a:t>
            </a:r>
            <a:r>
              <a:rPr lang="en-US" altLang="en-US" b="1"/>
              <a:t>variable</a:t>
            </a:r>
            <a:r>
              <a:rPr lang="en-US" altLang="en-US"/>
              <a:t> to 1. For all other observations in the BY group, the value of the FIRST.</a:t>
            </a:r>
            <a:r>
              <a:rPr lang="en-US" altLang="en-US" b="1"/>
              <a:t>variable</a:t>
            </a:r>
            <a:r>
              <a:rPr lang="en-US" altLang="en-US"/>
              <a:t> is 0.</a:t>
            </a:r>
          </a:p>
          <a:p>
            <a:pPr eaLnBrk="1" hangingPunct="1"/>
            <a:endParaRPr lang="en-US" altLang="en-US"/>
          </a:p>
          <a:p>
            <a:pPr eaLnBrk="1" hangingPunct="1"/>
            <a:r>
              <a:rPr lang="en-US" altLang="en-US"/>
              <a:t>When an observation is the last in a BY group, SAS sets the value of LAST.</a:t>
            </a:r>
            <a:r>
              <a:rPr lang="en-US" altLang="en-US" b="1"/>
              <a:t>variable</a:t>
            </a:r>
            <a:r>
              <a:rPr lang="en-US" altLang="en-US"/>
              <a:t> to 1. For all other observations in the BY group, the value of LAST.</a:t>
            </a:r>
            <a:r>
              <a:rPr lang="en-US" altLang="en-US" b="1"/>
              <a:t>variable</a:t>
            </a:r>
            <a:r>
              <a:rPr lang="en-US" altLang="en-US"/>
              <a:t> is 0.</a:t>
            </a:r>
          </a:p>
          <a:p>
            <a:pPr eaLnBrk="1" hangingPunct="1"/>
            <a:endParaRPr lang="en-US" altLang="en-US"/>
          </a:p>
          <a:p>
            <a:pPr eaLnBrk="1" hangingPunct="1"/>
            <a:r>
              <a:rPr lang="en-US" altLang="en-US"/>
              <a:t>If the observations are sorted by more than one BY variable, the FIRST.</a:t>
            </a:r>
            <a:r>
              <a:rPr lang="en-US" altLang="en-US" b="1"/>
              <a:t>variable</a:t>
            </a:r>
            <a:r>
              <a:rPr lang="en-US" altLang="en-US"/>
              <a:t> for each variable in the BY statement is set to 1 at the first occurrence of a new value for the variable. </a:t>
            </a:r>
          </a:p>
          <a:p>
            <a:pPr eaLnBrk="1" hangingPunct="1"/>
            <a:endParaRPr lang="en-US" altLang="en-US"/>
          </a:p>
        </p:txBody>
      </p:sp>
      <p:sp>
        <p:nvSpPr>
          <p:cNvPr id="140292" name="Slide Number Placeholder 5">
            <a:extLst>
              <a:ext uri="{FF2B5EF4-FFF2-40B4-BE49-F238E27FC236}">
                <a16:creationId xmlns:a16="http://schemas.microsoft.com/office/drawing/2014/main" id="{A7D51347-99E6-A29B-57CB-841F6DE72C4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47AAD2A-DB46-433F-BD6D-383F5380A30A}" type="slidenum">
              <a:rPr lang="en-US" altLang="en-US" smtClean="0">
                <a:solidFill>
                  <a:srgbClr val="898989"/>
                </a:solidFill>
              </a:rPr>
              <a:pPr/>
              <a:t>148</a:t>
            </a:fld>
            <a:endParaRPr lang="en-US" altLang="en-US">
              <a:solidFill>
                <a:srgbClr val="898989"/>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B15BF1B4-BCF4-BD34-B1F1-4B48D2AD858F}"/>
              </a:ext>
            </a:extLst>
          </p:cNvPr>
          <p:cNvSpPr>
            <a:spLocks noGrp="1"/>
          </p:cNvSpPr>
          <p:nvPr>
            <p:ph type="title"/>
          </p:nvPr>
        </p:nvSpPr>
        <p:spPr/>
        <p:txBody>
          <a:bodyPr/>
          <a:lstStyle/>
          <a:p>
            <a:pPr eaLnBrk="1" hangingPunct="1"/>
            <a:r>
              <a:rPr lang="en-US" altLang="en-US"/>
              <a:t>Reading data from Dataset</a:t>
            </a:r>
          </a:p>
        </p:txBody>
      </p:sp>
      <p:sp>
        <p:nvSpPr>
          <p:cNvPr id="141315" name="Rectangle 3">
            <a:extLst>
              <a:ext uri="{FF2B5EF4-FFF2-40B4-BE49-F238E27FC236}">
                <a16:creationId xmlns:a16="http://schemas.microsoft.com/office/drawing/2014/main" id="{C203FB77-FF28-329E-6979-D11F83FCB588}"/>
              </a:ext>
            </a:extLst>
          </p:cNvPr>
          <p:cNvSpPr>
            <a:spLocks noGrp="1" noChangeArrowheads="1"/>
          </p:cNvSpPr>
          <p:nvPr>
            <p:ph idx="1"/>
          </p:nvPr>
        </p:nvSpPr>
        <p:spPr/>
        <p:txBody>
          <a:bodyPr/>
          <a:lstStyle/>
          <a:p>
            <a:pPr eaLnBrk="1" hangingPunct="1"/>
            <a:r>
              <a:rPr lang="en-US" altLang="en-US" sz="2800"/>
              <a:t>Consider the following BY statement: </a:t>
            </a:r>
            <a:r>
              <a:rPr lang="en-US" altLang="en-US" sz="2800">
                <a:latin typeface="Arial Unicode MS"/>
              </a:rPr>
              <a:t>by State City ZipCode;</a:t>
            </a:r>
            <a:r>
              <a:rPr lang="en-US" altLang="en-US" sz="2800"/>
              <a:t> </a:t>
            </a:r>
          </a:p>
          <a:p>
            <a:pPr eaLnBrk="1" hangingPunct="1"/>
            <a:r>
              <a:rPr lang="en-US" altLang="en-US" sz="2800"/>
              <a:t>SAS creates the following temporary variables: FIRST.State, LAST.State, FIRST.City, LAST.City, FIRST.ZipCode, and LAST.ZipCode.</a:t>
            </a:r>
            <a:r>
              <a:rPr lang="en-US" altLang="en-US"/>
              <a:t> </a:t>
            </a:r>
          </a:p>
          <a:p>
            <a:pPr eaLnBrk="1" hangingPunct="1"/>
            <a:endParaRPr lang="en-US" altLang="en-US"/>
          </a:p>
        </p:txBody>
      </p:sp>
      <p:sp>
        <p:nvSpPr>
          <p:cNvPr id="141316" name="Slide Number Placeholder 5">
            <a:extLst>
              <a:ext uri="{FF2B5EF4-FFF2-40B4-BE49-F238E27FC236}">
                <a16:creationId xmlns:a16="http://schemas.microsoft.com/office/drawing/2014/main" id="{8C0D10C7-5C2A-CC66-51A3-831E33DF6C2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5C3B209-5173-4B56-ACFE-EC5F7108608B}" type="slidenum">
              <a:rPr lang="en-US" altLang="en-US" smtClean="0">
                <a:solidFill>
                  <a:srgbClr val="898989"/>
                </a:solidFill>
              </a:rPr>
              <a:pPr/>
              <a:t>149</a:t>
            </a:fld>
            <a:endParaRPr lang="en-US" altLang="en-US">
              <a:solidFill>
                <a:srgbClr val="898989"/>
              </a:solidFill>
            </a:endParaRPr>
          </a:p>
        </p:txBody>
      </p:sp>
      <p:pic>
        <p:nvPicPr>
          <p:cNvPr id="141317" name="Picture 4" descr="First and Last dot variable">
            <a:extLst>
              <a:ext uri="{FF2B5EF4-FFF2-40B4-BE49-F238E27FC236}">
                <a16:creationId xmlns:a16="http://schemas.microsoft.com/office/drawing/2014/main" id="{6D57BF5A-D662-6D74-3595-D34ACF795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967629"/>
            <a:ext cx="5124450" cy="239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73A8-7F05-78F5-3B17-C780873DBE6F}"/>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5700ECE2-9638-6344-86AA-3CD5756E263B}"/>
              </a:ext>
            </a:extLst>
          </p:cNvPr>
          <p:cNvSpPr>
            <a:spLocks noGrp="1"/>
          </p:cNvSpPr>
          <p:nvPr>
            <p:ph type="title"/>
          </p:nvPr>
        </p:nvSpPr>
        <p:spPr/>
        <p:txBody>
          <a:bodyPr/>
          <a:lstStyle/>
          <a:p>
            <a:pPr eaLnBrk="1" hangingPunct="1"/>
            <a:r>
              <a:rPr lang="en-US" altLang="en-US"/>
              <a:t>SAS Basic Concepts</a:t>
            </a:r>
          </a:p>
        </p:txBody>
      </p:sp>
      <p:sp>
        <p:nvSpPr>
          <p:cNvPr id="196611" name="Rectangle 3">
            <a:extLst>
              <a:ext uri="{FF2B5EF4-FFF2-40B4-BE49-F238E27FC236}">
                <a16:creationId xmlns:a16="http://schemas.microsoft.com/office/drawing/2014/main" id="{76660179-12A0-1628-7C9E-2CD8F4FB4C12}"/>
              </a:ext>
            </a:extLst>
          </p:cNvPr>
          <p:cNvSpPr>
            <a:spLocks noGrp="1" noChangeArrowheads="1"/>
          </p:cNvSpPr>
          <p:nvPr>
            <p:ph idx="1"/>
          </p:nvPr>
        </p:nvSpPr>
        <p:spPr/>
        <p:txBody>
          <a:bodyPr rtlCol="0">
            <a:normAutofit/>
          </a:bodyPr>
          <a:lstStyle/>
          <a:p>
            <a:pPr eaLnBrk="1" fontAlgn="auto" hangingPunct="1">
              <a:spcAft>
                <a:spcPts val="0"/>
              </a:spcAft>
              <a:defRPr/>
            </a:pPr>
            <a:r>
              <a:rPr lang="en-US" altLang="en-US"/>
              <a:t>SAS Programs contains tow basic steps viz. “DATA” Step and “PROC” step. </a:t>
            </a:r>
          </a:p>
          <a:p>
            <a:pPr eaLnBrk="1" fontAlgn="auto" hangingPunct="1">
              <a:spcAft>
                <a:spcPts val="0"/>
              </a:spcAft>
              <a:defRPr/>
            </a:pPr>
            <a:r>
              <a:rPr lang="en-US" altLang="en-US"/>
              <a:t>A SAS program may contain a DATA step, a PROC STEP or any combination of DATA and PROC step						</a:t>
            </a:r>
          </a:p>
          <a:p>
            <a:pPr lvl="3" eaLnBrk="1" fontAlgn="auto" hangingPunct="1">
              <a:spcAft>
                <a:spcPts val="0"/>
              </a:spcAft>
              <a:buFont typeface="Tahoma" panose="020B0604030504040204" pitchFamily="34" charset="0"/>
              <a:buNone/>
              <a:defRPr/>
            </a:pPr>
            <a:r>
              <a:rPr lang="en-US" altLang="en-US" sz="1350">
                <a:solidFill>
                  <a:srgbClr val="008000"/>
                </a:solidFill>
              </a:rPr>
              <a:t>Data</a:t>
            </a:r>
            <a:r>
              <a:rPr lang="en-US" altLang="en-US" sz="1350">
                <a:solidFill>
                  <a:schemeClr val="accent1"/>
                </a:solidFill>
              </a:rPr>
              <a:t> </a:t>
            </a:r>
            <a:r>
              <a:rPr lang="en-US" altLang="en-US" sz="1350">
                <a:solidFill>
                  <a:srgbClr val="FF3300"/>
                </a:solidFill>
              </a:rPr>
              <a:t> Mylib.Test2;</a:t>
            </a:r>
          </a:p>
          <a:p>
            <a:pPr lvl="3" eaLnBrk="1" fontAlgn="auto" hangingPunct="1">
              <a:spcAft>
                <a:spcPts val="0"/>
              </a:spcAft>
              <a:buFont typeface="Tahoma" panose="020B0604030504040204" pitchFamily="34" charset="0"/>
              <a:buNone/>
              <a:defRPr/>
            </a:pPr>
            <a:r>
              <a:rPr lang="en-US" altLang="en-US" sz="1350">
                <a:solidFill>
                  <a:srgbClr val="FF3300"/>
                </a:solidFill>
              </a:rPr>
              <a:t>	Set Mylib.Test1;</a:t>
            </a:r>
          </a:p>
          <a:p>
            <a:pPr lvl="3" eaLnBrk="1" fontAlgn="auto" hangingPunct="1">
              <a:spcAft>
                <a:spcPts val="0"/>
              </a:spcAft>
              <a:buFont typeface="Tahoma" panose="020B0604030504040204" pitchFamily="34" charset="0"/>
              <a:buNone/>
              <a:defRPr/>
            </a:pPr>
            <a:r>
              <a:rPr lang="en-US" altLang="en-US" sz="1350">
                <a:solidFill>
                  <a:srgbClr val="FF3300"/>
                </a:solidFill>
              </a:rPr>
              <a:t>Run;</a:t>
            </a:r>
          </a:p>
          <a:p>
            <a:pPr lvl="3" eaLnBrk="1" fontAlgn="auto" hangingPunct="1">
              <a:spcAft>
                <a:spcPts val="0"/>
              </a:spcAft>
              <a:buFont typeface="Tahoma" panose="020B0604030504040204" pitchFamily="34" charset="0"/>
              <a:buNone/>
              <a:defRPr/>
            </a:pPr>
            <a:r>
              <a:rPr lang="en-US" altLang="en-US" sz="1350">
                <a:solidFill>
                  <a:srgbClr val="008000"/>
                </a:solidFill>
              </a:rPr>
              <a:t>Proc</a:t>
            </a:r>
            <a:r>
              <a:rPr lang="en-US" altLang="en-US" sz="1350">
                <a:solidFill>
                  <a:srgbClr val="FF3300"/>
                </a:solidFill>
              </a:rPr>
              <a:t> print Data = Mylib.Test2;</a:t>
            </a:r>
          </a:p>
          <a:p>
            <a:pPr lvl="3" eaLnBrk="1" fontAlgn="auto" hangingPunct="1">
              <a:spcAft>
                <a:spcPts val="0"/>
              </a:spcAft>
              <a:buFont typeface="Tahoma" panose="020B0604030504040204" pitchFamily="34" charset="0"/>
              <a:buNone/>
              <a:defRPr/>
            </a:pPr>
            <a:r>
              <a:rPr lang="en-US" altLang="en-US" sz="1350">
                <a:solidFill>
                  <a:srgbClr val="FF3300"/>
                </a:solidFill>
              </a:rPr>
              <a:t>Run;</a:t>
            </a:r>
          </a:p>
          <a:p>
            <a:pPr lvl="3" eaLnBrk="1" fontAlgn="auto" hangingPunct="1">
              <a:spcAft>
                <a:spcPts val="0"/>
              </a:spcAft>
              <a:buFont typeface="Tahoma" panose="020B0604030504040204" pitchFamily="34" charset="0"/>
              <a:buNone/>
              <a:defRPr/>
            </a:pPr>
            <a:endParaRPr lang="en-US" altLang="en-US" sz="1350">
              <a:solidFill>
                <a:srgbClr val="FF3300"/>
              </a:solidFill>
            </a:endParaRPr>
          </a:p>
          <a:p>
            <a:pPr eaLnBrk="1" fontAlgn="auto" hangingPunct="1">
              <a:spcAft>
                <a:spcPts val="0"/>
              </a:spcAft>
              <a:defRPr/>
            </a:pPr>
            <a:endParaRPr lang="en-US" altLang="en-US"/>
          </a:p>
          <a:p>
            <a:pPr eaLnBrk="1" fontAlgn="auto" hangingPunct="1">
              <a:spcAft>
                <a:spcPts val="0"/>
              </a:spcAft>
              <a:defRPr/>
            </a:pPr>
            <a:endParaRPr lang="en-US" altLang="en-US"/>
          </a:p>
        </p:txBody>
      </p:sp>
      <p:sp>
        <p:nvSpPr>
          <p:cNvPr id="10244" name="Slide Number Placeholder 5">
            <a:extLst>
              <a:ext uri="{FF2B5EF4-FFF2-40B4-BE49-F238E27FC236}">
                <a16:creationId xmlns:a16="http://schemas.microsoft.com/office/drawing/2014/main" id="{3D2FB1F2-E6B8-6AA7-02FB-6F39762D6A8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362EAEE-EC0D-4496-8F6A-846BDCA40F7D}" type="slidenum">
              <a:rPr lang="en-US" altLang="en-US" smtClean="0">
                <a:solidFill>
                  <a:srgbClr val="898989"/>
                </a:solidFill>
              </a:rPr>
              <a:pPr/>
              <a:t>15</a:t>
            </a:fld>
            <a:endParaRPr lang="en-US" altLang="en-US">
              <a:solidFill>
                <a:srgbClr val="898989"/>
              </a:solidFill>
            </a:endParaRPr>
          </a:p>
        </p:txBody>
      </p:sp>
    </p:spTree>
    <p:extLst>
      <p:ext uri="{BB962C8B-B14F-4D97-AF65-F5344CB8AC3E}">
        <p14:creationId xmlns:p14="http://schemas.microsoft.com/office/powerpoint/2010/main" val="15035047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F10BBC1D-DDD0-6F58-AD91-211B9746CA11}"/>
              </a:ext>
            </a:extLst>
          </p:cNvPr>
          <p:cNvSpPr>
            <a:spLocks noGrp="1"/>
          </p:cNvSpPr>
          <p:nvPr>
            <p:ph type="title"/>
          </p:nvPr>
        </p:nvSpPr>
        <p:spPr/>
        <p:txBody>
          <a:bodyPr/>
          <a:lstStyle/>
          <a:p>
            <a:pPr eaLnBrk="1" hangingPunct="1"/>
            <a:r>
              <a:rPr lang="en-US" altLang="en-US"/>
              <a:t>Reading data from Dataset</a:t>
            </a:r>
          </a:p>
        </p:txBody>
      </p:sp>
      <p:sp>
        <p:nvSpPr>
          <p:cNvPr id="142339" name="Rectangle 3">
            <a:extLst>
              <a:ext uri="{FF2B5EF4-FFF2-40B4-BE49-F238E27FC236}">
                <a16:creationId xmlns:a16="http://schemas.microsoft.com/office/drawing/2014/main" id="{1E11C32F-8547-1191-EC14-BB1ED7E1BD3C}"/>
              </a:ext>
            </a:extLst>
          </p:cNvPr>
          <p:cNvSpPr>
            <a:spLocks noGrp="1" noChangeArrowheads="1"/>
          </p:cNvSpPr>
          <p:nvPr>
            <p:ph idx="1"/>
          </p:nvPr>
        </p:nvSpPr>
        <p:spPr/>
        <p:txBody>
          <a:bodyPr/>
          <a:lstStyle/>
          <a:p>
            <a:pPr eaLnBrk="1" hangingPunct="1"/>
            <a:r>
              <a:rPr lang="en-US" altLang="en-US"/>
              <a:t>Returning back to Interleaving consider the following example.</a:t>
            </a:r>
          </a:p>
        </p:txBody>
      </p:sp>
      <p:sp>
        <p:nvSpPr>
          <p:cNvPr id="142340" name="Slide Number Placeholder 5">
            <a:extLst>
              <a:ext uri="{FF2B5EF4-FFF2-40B4-BE49-F238E27FC236}">
                <a16:creationId xmlns:a16="http://schemas.microsoft.com/office/drawing/2014/main" id="{E162FD2A-8D7F-0BA9-9BDF-952B4D2904C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E1E0AEA-FCB5-4544-9682-E4B5498C23AB}" type="slidenum">
              <a:rPr lang="en-US" altLang="en-US" smtClean="0">
                <a:solidFill>
                  <a:srgbClr val="898989"/>
                </a:solidFill>
              </a:rPr>
              <a:pPr/>
              <a:t>150</a:t>
            </a:fld>
            <a:endParaRPr lang="en-US" altLang="en-US">
              <a:solidFill>
                <a:srgbClr val="898989"/>
              </a:solidFill>
            </a:endParaRPr>
          </a:p>
        </p:txBody>
      </p:sp>
      <p:graphicFrame>
        <p:nvGraphicFramePr>
          <p:cNvPr id="331957" name="Group 181">
            <a:extLst>
              <a:ext uri="{FF2B5EF4-FFF2-40B4-BE49-F238E27FC236}">
                <a16:creationId xmlns:a16="http://schemas.microsoft.com/office/drawing/2014/main" id="{213C7386-0A8A-84E4-314B-03E67DB3E3E4}"/>
              </a:ext>
            </a:extLst>
          </p:cNvPr>
          <p:cNvGraphicFramePr>
            <a:graphicFrameLocks noGrp="1"/>
          </p:cNvGraphicFramePr>
          <p:nvPr/>
        </p:nvGraphicFramePr>
        <p:xfrm>
          <a:off x="1147763" y="2451100"/>
          <a:ext cx="2141537" cy="1708159"/>
        </p:xfrm>
        <a:graphic>
          <a:graphicData uri="http://schemas.openxmlformats.org/drawingml/2006/table">
            <a:tbl>
              <a:tblPr/>
              <a:tblGrid>
                <a:gridCol w="725487">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893762">
                  <a:extLst>
                    <a:ext uri="{9D8B030D-6E8A-4147-A177-3AD203B41FA5}">
                      <a16:colId xmlns:a16="http://schemas.microsoft.com/office/drawing/2014/main" val="20002"/>
                    </a:ext>
                  </a:extLst>
                </a:gridCol>
              </a:tblGrid>
              <a:tr h="368090">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A</a:t>
                      </a:r>
                    </a:p>
                  </a:txBody>
                  <a:tcPr marT="45694" marB="4569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78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64917">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4378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4378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24378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Tracy</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graphicFrame>
        <p:nvGraphicFramePr>
          <p:cNvPr id="331890" name="Group 114">
            <a:extLst>
              <a:ext uri="{FF2B5EF4-FFF2-40B4-BE49-F238E27FC236}">
                <a16:creationId xmlns:a16="http://schemas.microsoft.com/office/drawing/2014/main" id="{FDA7DC2F-5E7C-51AC-F53E-E7A3E49AFA16}"/>
              </a:ext>
            </a:extLst>
          </p:cNvPr>
          <p:cNvGraphicFramePr>
            <a:graphicFrameLocks noGrp="1"/>
          </p:cNvGraphicFramePr>
          <p:nvPr/>
        </p:nvGraphicFramePr>
        <p:xfrm>
          <a:off x="3529013" y="2438400"/>
          <a:ext cx="2312987" cy="1393825"/>
        </p:xfrm>
        <a:graphic>
          <a:graphicData uri="http://schemas.openxmlformats.org/drawingml/2006/table">
            <a:tbl>
              <a:tblPr/>
              <a:tblGrid>
                <a:gridCol w="725487">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1065212">
                  <a:extLst>
                    <a:ext uri="{9D8B030D-6E8A-4147-A177-3AD203B41FA5}">
                      <a16:colId xmlns:a16="http://schemas.microsoft.com/office/drawing/2014/main" val="20002"/>
                    </a:ext>
                  </a:extLst>
                </a:gridCol>
              </a:tblGrid>
              <a:tr h="259198">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B</a:t>
                      </a:r>
                    </a:p>
                  </a:txBody>
                  <a:tcPr marT="45741" marB="457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76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46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41</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5919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36</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5919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graphicFrame>
        <p:nvGraphicFramePr>
          <p:cNvPr id="331956" name="Group 180">
            <a:extLst>
              <a:ext uri="{FF2B5EF4-FFF2-40B4-BE49-F238E27FC236}">
                <a16:creationId xmlns:a16="http://schemas.microsoft.com/office/drawing/2014/main" id="{7259B313-FFC2-F6DB-8F50-A54D05E4B830}"/>
              </a:ext>
            </a:extLst>
          </p:cNvPr>
          <p:cNvGraphicFramePr>
            <a:graphicFrameLocks noGrp="1"/>
          </p:cNvGraphicFramePr>
          <p:nvPr/>
        </p:nvGraphicFramePr>
        <p:xfrm>
          <a:off x="6065838" y="2413000"/>
          <a:ext cx="2087562" cy="2824163"/>
        </p:xfrm>
        <a:graphic>
          <a:graphicData uri="http://schemas.openxmlformats.org/drawingml/2006/table">
            <a:tbl>
              <a:tblPr/>
              <a:tblGrid>
                <a:gridCol w="725487">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839787">
                  <a:extLst>
                    <a:ext uri="{9D8B030D-6E8A-4147-A177-3AD203B41FA5}">
                      <a16:colId xmlns:a16="http://schemas.microsoft.com/office/drawing/2014/main" val="20002"/>
                    </a:ext>
                  </a:extLst>
                </a:gridCol>
              </a:tblGrid>
              <a:tr h="259138">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Interleave</a:t>
                      </a: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913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39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41</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5207">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3503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36</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3503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r h="33503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6"/>
                  </a:ext>
                </a:extLst>
              </a:tr>
              <a:tr h="33503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7"/>
                  </a:ext>
                </a:extLst>
              </a:tr>
              <a:tr h="25913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Tracy</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2C98BA3C-9F76-3BA2-6AB1-819436D2FA78}"/>
              </a:ext>
            </a:extLst>
          </p:cNvPr>
          <p:cNvSpPr>
            <a:spLocks noGrp="1"/>
          </p:cNvSpPr>
          <p:nvPr>
            <p:ph type="title"/>
          </p:nvPr>
        </p:nvSpPr>
        <p:spPr/>
        <p:txBody>
          <a:bodyPr/>
          <a:lstStyle/>
          <a:p>
            <a:pPr eaLnBrk="1" hangingPunct="1"/>
            <a:r>
              <a:rPr lang="en-US" altLang="en-US"/>
              <a:t>Reading data from Dataset</a:t>
            </a:r>
          </a:p>
        </p:txBody>
      </p:sp>
      <p:sp>
        <p:nvSpPr>
          <p:cNvPr id="361475" name="Rectangle 3">
            <a:extLst>
              <a:ext uri="{FF2B5EF4-FFF2-40B4-BE49-F238E27FC236}">
                <a16:creationId xmlns:a16="http://schemas.microsoft.com/office/drawing/2014/main" id="{B0DFFE1F-A334-9507-C63C-974E30D405BB}"/>
              </a:ext>
            </a:extLst>
          </p:cNvPr>
          <p:cNvSpPr>
            <a:spLocks noGrp="1" noChangeArrowheads="1"/>
          </p:cNvSpPr>
          <p:nvPr>
            <p:ph idx="1"/>
          </p:nvPr>
        </p:nvSpPr>
        <p:spPr>
          <a:xfrm>
            <a:off x="685800" y="1905000"/>
            <a:ext cx="7772400" cy="4191000"/>
          </a:xfrm>
        </p:spPr>
        <p:txBody>
          <a:bodyPr rtlCol="0">
            <a:normAutofit fontScale="92500" lnSpcReduction="20000"/>
          </a:bodyPr>
          <a:lstStyle/>
          <a:p>
            <a:pPr eaLnBrk="1" fontAlgn="auto" hangingPunct="1">
              <a:spcAft>
                <a:spcPts val="0"/>
              </a:spcAft>
              <a:defRPr/>
            </a:pPr>
            <a:r>
              <a:rPr lang="en-US" altLang="en-US" sz="2800"/>
              <a:t>MERGE Statement</a:t>
            </a:r>
          </a:p>
          <a:p>
            <a:pPr lvl="1" eaLnBrk="1" fontAlgn="auto" hangingPunct="1">
              <a:spcAft>
                <a:spcPts val="0"/>
              </a:spcAft>
              <a:defRPr/>
            </a:pPr>
            <a:r>
              <a:rPr lang="en-US" altLang="en-US" sz="2400"/>
              <a:t>Joins observations from two or more SAS data sets into single observations</a:t>
            </a:r>
          </a:p>
          <a:p>
            <a:pPr lvl="1" eaLnBrk="1" fontAlgn="auto" hangingPunct="1">
              <a:spcAft>
                <a:spcPts val="0"/>
              </a:spcAft>
              <a:defRPr/>
            </a:pPr>
            <a:endParaRPr lang="en-US" altLang="en-US" sz="2400"/>
          </a:p>
          <a:p>
            <a:pPr lvl="1" eaLnBrk="1" fontAlgn="auto" hangingPunct="1">
              <a:spcAft>
                <a:spcPts val="0"/>
              </a:spcAft>
              <a:defRPr/>
            </a:pPr>
            <a:r>
              <a:rPr lang="en-US" altLang="en-US" sz="2400"/>
              <a:t>General form of MERGE statement</a:t>
            </a:r>
          </a:p>
          <a:p>
            <a:pPr lvl="2" eaLnBrk="1" fontAlgn="auto" hangingPunct="1">
              <a:spcAft>
                <a:spcPts val="0"/>
              </a:spcAft>
              <a:buFontTx/>
              <a:buNone/>
              <a:defRPr/>
            </a:pPr>
            <a:r>
              <a:rPr lang="en-US" altLang="en-US" sz="2000" b="1">
                <a:solidFill>
                  <a:srgbClr val="008080"/>
                </a:solidFill>
              </a:rPr>
              <a:t>	DATA </a:t>
            </a:r>
            <a:r>
              <a:rPr lang="en-US" altLang="en-US" sz="2000" i="1">
                <a:solidFill>
                  <a:srgbClr val="008080"/>
                </a:solidFill>
              </a:rPr>
              <a:t>output-SAS-data-set</a:t>
            </a:r>
            <a:r>
              <a:rPr lang="en-US" altLang="en-US" sz="2000" b="1">
                <a:solidFill>
                  <a:srgbClr val="008080"/>
                </a:solidFill>
              </a:rPr>
              <a:t>; </a:t>
            </a:r>
            <a:br>
              <a:rPr lang="en-US" altLang="en-US" sz="2000">
                <a:solidFill>
                  <a:srgbClr val="008080"/>
                </a:solidFill>
              </a:rPr>
            </a:br>
            <a:r>
              <a:rPr lang="en-US" altLang="en-US" sz="2000">
                <a:solidFill>
                  <a:srgbClr val="008080"/>
                </a:solidFill>
              </a:rPr>
              <a:t>      </a:t>
            </a:r>
            <a:r>
              <a:rPr lang="en-US" altLang="en-US" sz="2000" b="1">
                <a:solidFill>
                  <a:srgbClr val="008080"/>
                </a:solidFill>
              </a:rPr>
              <a:t>MERGE</a:t>
            </a:r>
            <a:r>
              <a:rPr lang="en-US" altLang="en-US" sz="2000">
                <a:solidFill>
                  <a:srgbClr val="008080"/>
                </a:solidFill>
              </a:rPr>
              <a:t> </a:t>
            </a:r>
            <a:r>
              <a:rPr lang="en-US" altLang="en-US" sz="2000" i="1">
                <a:solidFill>
                  <a:srgbClr val="008080"/>
                </a:solidFill>
              </a:rPr>
              <a:t>SAS-data-set-1 SAS-data-set-2</a:t>
            </a:r>
            <a:r>
              <a:rPr lang="en-US" altLang="en-US" sz="2000" b="1">
                <a:solidFill>
                  <a:srgbClr val="008080"/>
                </a:solidFill>
              </a:rPr>
              <a:t>;</a:t>
            </a:r>
            <a:br>
              <a:rPr lang="en-US" altLang="en-US" sz="2000">
                <a:solidFill>
                  <a:srgbClr val="008080"/>
                </a:solidFill>
              </a:rPr>
            </a:br>
            <a:r>
              <a:rPr lang="en-US" altLang="en-US" sz="2000">
                <a:solidFill>
                  <a:srgbClr val="008080"/>
                </a:solidFill>
              </a:rPr>
              <a:t>      </a:t>
            </a:r>
            <a:r>
              <a:rPr lang="en-US" altLang="en-US" sz="2000" b="1">
                <a:solidFill>
                  <a:srgbClr val="008080"/>
                </a:solidFill>
              </a:rPr>
              <a:t>BY </a:t>
            </a:r>
            <a:r>
              <a:rPr lang="en-US" altLang="en-US" sz="2000" i="1">
                <a:solidFill>
                  <a:srgbClr val="008080"/>
                </a:solidFill>
              </a:rPr>
              <a:t>variable(s)</a:t>
            </a:r>
            <a:r>
              <a:rPr lang="en-US" altLang="en-US" sz="2000" b="1">
                <a:solidFill>
                  <a:srgbClr val="008080"/>
                </a:solidFill>
              </a:rPr>
              <a:t>;</a:t>
            </a:r>
            <a:r>
              <a:rPr lang="en-US" altLang="en-US" sz="2000">
                <a:solidFill>
                  <a:srgbClr val="008080"/>
                </a:solidFill>
              </a:rPr>
              <a:t> </a:t>
            </a:r>
            <a:br>
              <a:rPr lang="en-US" altLang="en-US" sz="2000">
                <a:solidFill>
                  <a:srgbClr val="008080"/>
                </a:solidFill>
              </a:rPr>
            </a:br>
            <a:r>
              <a:rPr lang="en-US" altLang="en-US" sz="2000" b="1">
                <a:solidFill>
                  <a:srgbClr val="008080"/>
                </a:solidFill>
              </a:rPr>
              <a:t>RUN;</a:t>
            </a:r>
            <a:r>
              <a:rPr lang="en-US" altLang="en-US" sz="2000"/>
              <a:t> </a:t>
            </a:r>
          </a:p>
          <a:p>
            <a:pPr lvl="2" eaLnBrk="1" fontAlgn="auto" hangingPunct="1">
              <a:spcAft>
                <a:spcPts val="0"/>
              </a:spcAft>
              <a:buFontTx/>
              <a:buNone/>
              <a:defRPr/>
            </a:pPr>
            <a:r>
              <a:rPr lang="en-US" altLang="en-US" sz="2000"/>
              <a:t>	where </a:t>
            </a:r>
          </a:p>
          <a:p>
            <a:pPr lvl="2" eaLnBrk="1" fontAlgn="auto" hangingPunct="1">
              <a:spcAft>
                <a:spcPts val="0"/>
              </a:spcAft>
              <a:buFontTx/>
              <a:buNone/>
              <a:defRPr/>
            </a:pPr>
            <a:r>
              <a:rPr lang="en-US" altLang="en-US" sz="2000" i="1">
                <a:solidFill>
                  <a:srgbClr val="008080"/>
                </a:solidFill>
              </a:rPr>
              <a:t>	output-SAS-data-set</a:t>
            </a:r>
            <a:r>
              <a:rPr lang="en-US" altLang="en-US" sz="2000"/>
              <a:t> names the data set to be created </a:t>
            </a:r>
          </a:p>
          <a:p>
            <a:pPr lvl="2" eaLnBrk="1" fontAlgn="auto" hangingPunct="1">
              <a:spcAft>
                <a:spcPts val="0"/>
              </a:spcAft>
              <a:buFontTx/>
              <a:buNone/>
              <a:defRPr/>
            </a:pPr>
            <a:r>
              <a:rPr lang="en-US" altLang="en-US" sz="2000" i="1">
                <a:solidFill>
                  <a:srgbClr val="008080"/>
                </a:solidFill>
              </a:rPr>
              <a:t>	SAS-data-set-1</a:t>
            </a:r>
            <a:r>
              <a:rPr lang="en-US" altLang="en-US" sz="2000"/>
              <a:t> and </a:t>
            </a:r>
            <a:r>
              <a:rPr lang="en-US" altLang="en-US" sz="2000" i="1">
                <a:solidFill>
                  <a:srgbClr val="008080"/>
                </a:solidFill>
              </a:rPr>
              <a:t>SAS-data-set-2</a:t>
            </a:r>
            <a:r>
              <a:rPr lang="en-US" altLang="en-US" sz="2000"/>
              <a:t> are input data sets </a:t>
            </a:r>
          </a:p>
          <a:p>
            <a:pPr lvl="2" eaLnBrk="1" fontAlgn="auto" hangingPunct="1">
              <a:spcAft>
                <a:spcPts val="0"/>
              </a:spcAft>
              <a:buFontTx/>
              <a:buNone/>
              <a:defRPr/>
            </a:pPr>
            <a:r>
              <a:rPr lang="en-US" altLang="en-US" sz="2000" i="1">
                <a:solidFill>
                  <a:srgbClr val="008080"/>
                </a:solidFill>
              </a:rPr>
              <a:t>	variable(s)</a:t>
            </a:r>
            <a:r>
              <a:rPr lang="en-US" altLang="en-US" sz="2000"/>
              <a:t> in the </a:t>
            </a:r>
            <a:r>
              <a:rPr lang="en-US" altLang="en-US" sz="2000" b="1"/>
              <a:t>BY</a:t>
            </a:r>
            <a:r>
              <a:rPr lang="en-US" altLang="en-US" sz="2000"/>
              <a:t> statement specifies the variable(s) whose values are used to match observations. </a:t>
            </a:r>
          </a:p>
          <a:p>
            <a:pPr lvl="1" eaLnBrk="1" fontAlgn="auto" hangingPunct="1">
              <a:spcAft>
                <a:spcPts val="0"/>
              </a:spcAft>
              <a:defRPr/>
            </a:pPr>
            <a:r>
              <a:rPr lang="en-US" altLang="en-US" sz="2400"/>
              <a:t>One can specify any number of input data sets in the MERGE statement.</a:t>
            </a:r>
          </a:p>
          <a:p>
            <a:pPr lvl="2" eaLnBrk="1" fontAlgn="auto" hangingPunct="1">
              <a:spcAft>
                <a:spcPts val="0"/>
              </a:spcAft>
              <a:buFontTx/>
              <a:buNone/>
              <a:defRPr/>
            </a:pPr>
            <a:endParaRPr lang="en-US" altLang="en-US" sz="2000"/>
          </a:p>
          <a:p>
            <a:pPr lvl="2" eaLnBrk="1" fontAlgn="auto" hangingPunct="1">
              <a:spcAft>
                <a:spcPts val="0"/>
              </a:spcAft>
              <a:defRPr/>
            </a:pPr>
            <a:endParaRPr lang="en-US" altLang="en-US" sz="2000"/>
          </a:p>
        </p:txBody>
      </p:sp>
      <p:sp>
        <p:nvSpPr>
          <p:cNvPr id="143364" name="Slide Number Placeholder 5">
            <a:extLst>
              <a:ext uri="{FF2B5EF4-FFF2-40B4-BE49-F238E27FC236}">
                <a16:creationId xmlns:a16="http://schemas.microsoft.com/office/drawing/2014/main" id="{4EA2AB55-8443-6650-ABDB-328EA63F94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A0E9D6A-BD2A-4C27-B77F-3468E59CA1F0}" type="slidenum">
              <a:rPr lang="en-US" altLang="en-US" smtClean="0">
                <a:solidFill>
                  <a:srgbClr val="898989"/>
                </a:solidFill>
              </a:rPr>
              <a:pPr/>
              <a:t>151</a:t>
            </a:fld>
            <a:endParaRPr lang="en-US" altLang="en-US">
              <a:solidFill>
                <a:srgbClr val="898989"/>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C139DC6C-8554-E2DA-17B2-528F642E8A58}"/>
              </a:ext>
            </a:extLst>
          </p:cNvPr>
          <p:cNvSpPr>
            <a:spLocks noGrp="1"/>
          </p:cNvSpPr>
          <p:nvPr>
            <p:ph type="title"/>
          </p:nvPr>
        </p:nvSpPr>
        <p:spPr/>
        <p:txBody>
          <a:bodyPr/>
          <a:lstStyle/>
          <a:p>
            <a:pPr eaLnBrk="1" hangingPunct="1"/>
            <a:r>
              <a:rPr lang="en-US" altLang="en-US"/>
              <a:t>Reading data from Dataset</a:t>
            </a:r>
          </a:p>
        </p:txBody>
      </p:sp>
      <p:sp>
        <p:nvSpPr>
          <p:cNvPr id="144387" name="Rectangle 3">
            <a:extLst>
              <a:ext uri="{FF2B5EF4-FFF2-40B4-BE49-F238E27FC236}">
                <a16:creationId xmlns:a16="http://schemas.microsoft.com/office/drawing/2014/main" id="{B0080398-6F45-0882-8B49-FAFD9AB18B01}"/>
              </a:ext>
            </a:extLst>
          </p:cNvPr>
          <p:cNvSpPr>
            <a:spLocks noGrp="1" noChangeArrowheads="1"/>
          </p:cNvSpPr>
          <p:nvPr>
            <p:ph idx="1"/>
          </p:nvPr>
        </p:nvSpPr>
        <p:spPr/>
        <p:txBody>
          <a:bodyPr/>
          <a:lstStyle/>
          <a:p>
            <a:pPr eaLnBrk="1" hangingPunct="1"/>
            <a:r>
              <a:rPr lang="en-US" altLang="en-US"/>
              <a:t>One- to – One Merging</a:t>
            </a:r>
          </a:p>
          <a:p>
            <a:pPr lvl="1" eaLnBrk="1" hangingPunct="1"/>
            <a:r>
              <a:rPr lang="en-US" altLang="en-US"/>
              <a:t>Basic DATA step one-to-one merging produces an output data set that contains values from </a:t>
            </a:r>
            <a:r>
              <a:rPr lang="en-US" altLang="en-US" b="1"/>
              <a:t>all observations in all input data sets</a:t>
            </a:r>
            <a:r>
              <a:rPr lang="en-US" altLang="en-US"/>
              <a:t>.</a:t>
            </a:r>
          </a:p>
          <a:p>
            <a:pPr lvl="1" eaLnBrk="1" hangingPunct="1">
              <a:buFont typeface="Tahoma" panose="020B0604030504040204" pitchFamily="34" charset="0"/>
              <a:buNone/>
            </a:pPr>
            <a:r>
              <a:rPr lang="en-US" altLang="en-US">
                <a:solidFill>
                  <a:schemeClr val="accent2"/>
                </a:solidFill>
              </a:rPr>
              <a:t>		Data Mrge;</a:t>
            </a:r>
          </a:p>
          <a:p>
            <a:pPr lvl="1" eaLnBrk="1" hangingPunct="1">
              <a:buFont typeface="Tahoma" panose="020B0604030504040204" pitchFamily="34" charset="0"/>
              <a:buNone/>
            </a:pPr>
            <a:r>
              <a:rPr lang="en-US" altLang="en-US">
                <a:solidFill>
                  <a:schemeClr val="accent2"/>
                </a:solidFill>
              </a:rPr>
              <a:t>		    Merge A B;</a:t>
            </a:r>
          </a:p>
          <a:p>
            <a:pPr lvl="1" eaLnBrk="1" hangingPunct="1">
              <a:buFont typeface="Tahoma" panose="020B0604030504040204" pitchFamily="34" charset="0"/>
              <a:buNone/>
            </a:pPr>
            <a:r>
              <a:rPr lang="en-US" altLang="en-US">
                <a:solidFill>
                  <a:schemeClr val="accent2"/>
                </a:solidFill>
              </a:rPr>
              <a:t>		Run;</a:t>
            </a:r>
          </a:p>
          <a:p>
            <a:pPr eaLnBrk="1" hangingPunct="1"/>
            <a:endParaRPr lang="en-US" altLang="en-US">
              <a:solidFill>
                <a:schemeClr val="accent2"/>
              </a:solidFill>
            </a:endParaRPr>
          </a:p>
          <a:p>
            <a:pPr eaLnBrk="1" hangingPunct="1"/>
            <a:endParaRPr lang="en-US" altLang="en-US"/>
          </a:p>
        </p:txBody>
      </p:sp>
      <p:sp>
        <p:nvSpPr>
          <p:cNvPr id="144388" name="Slide Number Placeholder 5">
            <a:extLst>
              <a:ext uri="{FF2B5EF4-FFF2-40B4-BE49-F238E27FC236}">
                <a16:creationId xmlns:a16="http://schemas.microsoft.com/office/drawing/2014/main" id="{F9042B02-2EE7-B630-4D2C-1077201BCA0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287539B-FDC8-4A8E-918B-C486F6D23ED2}" type="slidenum">
              <a:rPr lang="en-US" altLang="en-US" smtClean="0">
                <a:solidFill>
                  <a:srgbClr val="898989"/>
                </a:solidFill>
              </a:rPr>
              <a:pPr/>
              <a:t>152</a:t>
            </a:fld>
            <a:endParaRPr lang="en-US" altLang="en-US">
              <a:solidFill>
                <a:srgbClr val="898989"/>
              </a:solidFill>
            </a:endParaRPr>
          </a:p>
        </p:txBody>
      </p:sp>
      <p:graphicFrame>
        <p:nvGraphicFramePr>
          <p:cNvPr id="364548" name="Group 4">
            <a:extLst>
              <a:ext uri="{FF2B5EF4-FFF2-40B4-BE49-F238E27FC236}">
                <a16:creationId xmlns:a16="http://schemas.microsoft.com/office/drawing/2014/main" id="{47A337CF-8623-61C0-1DE9-5BF57B0862F3}"/>
              </a:ext>
            </a:extLst>
          </p:cNvPr>
          <p:cNvGraphicFramePr>
            <a:graphicFrameLocks noGrp="1"/>
          </p:cNvGraphicFramePr>
          <p:nvPr/>
        </p:nvGraphicFramePr>
        <p:xfrm>
          <a:off x="1066800" y="4152900"/>
          <a:ext cx="2141538" cy="1770065"/>
        </p:xfrm>
        <a:graphic>
          <a:graphicData uri="http://schemas.openxmlformats.org/drawingml/2006/table">
            <a:tbl>
              <a:tblPr/>
              <a:tblGrid>
                <a:gridCol w="725488">
                  <a:extLst>
                    <a:ext uri="{9D8B030D-6E8A-4147-A177-3AD203B41FA5}">
                      <a16:colId xmlns:a16="http://schemas.microsoft.com/office/drawing/2014/main" val="20000"/>
                    </a:ext>
                  </a:extLst>
                </a:gridCol>
                <a:gridCol w="522287">
                  <a:extLst>
                    <a:ext uri="{9D8B030D-6E8A-4147-A177-3AD203B41FA5}">
                      <a16:colId xmlns:a16="http://schemas.microsoft.com/office/drawing/2014/main" val="20001"/>
                    </a:ext>
                  </a:extLst>
                </a:gridCol>
                <a:gridCol w="893763">
                  <a:extLst>
                    <a:ext uri="{9D8B030D-6E8A-4147-A177-3AD203B41FA5}">
                      <a16:colId xmlns:a16="http://schemas.microsoft.com/office/drawing/2014/main" val="20002"/>
                    </a:ext>
                  </a:extLst>
                </a:gridCol>
              </a:tblGrid>
              <a:tr h="368366">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A</a:t>
                      </a:r>
                    </a:p>
                  </a:txBody>
                  <a:tcPr marT="45728" marB="4572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9127">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6519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59127">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59127">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259127">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Tracy</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graphicFrame>
        <p:nvGraphicFramePr>
          <p:cNvPr id="364576" name="Group 32">
            <a:extLst>
              <a:ext uri="{FF2B5EF4-FFF2-40B4-BE49-F238E27FC236}">
                <a16:creationId xmlns:a16="http://schemas.microsoft.com/office/drawing/2014/main" id="{C2EF11BA-89D9-E3DA-9261-625CA2A9CF70}"/>
              </a:ext>
            </a:extLst>
          </p:cNvPr>
          <p:cNvGraphicFramePr>
            <a:graphicFrameLocks noGrp="1"/>
          </p:cNvGraphicFramePr>
          <p:nvPr/>
        </p:nvGraphicFramePr>
        <p:xfrm>
          <a:off x="3657600" y="4152900"/>
          <a:ext cx="1790700" cy="1546226"/>
        </p:xfrm>
        <a:graphic>
          <a:graphicData uri="http://schemas.openxmlformats.org/drawingml/2006/table">
            <a:tbl>
              <a:tblPr/>
              <a:tblGrid>
                <a:gridCol w="725488">
                  <a:extLst>
                    <a:ext uri="{9D8B030D-6E8A-4147-A177-3AD203B41FA5}">
                      <a16:colId xmlns:a16="http://schemas.microsoft.com/office/drawing/2014/main" val="20000"/>
                    </a:ext>
                  </a:extLst>
                </a:gridCol>
                <a:gridCol w="1065212">
                  <a:extLst>
                    <a:ext uri="{9D8B030D-6E8A-4147-A177-3AD203B41FA5}">
                      <a16:colId xmlns:a16="http://schemas.microsoft.com/office/drawing/2014/main" val="20001"/>
                    </a:ext>
                  </a:extLst>
                </a:gridCol>
              </a:tblGrid>
              <a:tr h="381156">
                <a:tc gridSpan="2">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B</a:t>
                      </a:r>
                    </a:p>
                  </a:txBody>
                  <a:tcPr marT="45739" marB="4573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extLst>
                  <a:ext uri="{0D108BD9-81ED-4DB2-BD59-A6C34878D82A}">
                    <a16:rowId xmlns:a16="http://schemas.microsoft.com/office/drawing/2014/main" val="10000"/>
                  </a:ext>
                </a:extLst>
              </a:tr>
              <a:tr h="27475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45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7443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7443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graphicFrame>
        <p:nvGraphicFramePr>
          <p:cNvPr id="364627" name="Group 83">
            <a:extLst>
              <a:ext uri="{FF2B5EF4-FFF2-40B4-BE49-F238E27FC236}">
                <a16:creationId xmlns:a16="http://schemas.microsoft.com/office/drawing/2014/main" id="{AA276AD1-C115-5FB6-AF40-D7E0CF39D7FB}"/>
              </a:ext>
            </a:extLst>
          </p:cNvPr>
          <p:cNvGraphicFramePr>
            <a:graphicFrameLocks noGrp="1"/>
          </p:cNvGraphicFramePr>
          <p:nvPr/>
        </p:nvGraphicFramePr>
        <p:xfrm>
          <a:off x="6032500" y="4189413"/>
          <a:ext cx="2087563" cy="1893889"/>
        </p:xfrm>
        <a:graphic>
          <a:graphicData uri="http://schemas.openxmlformats.org/drawingml/2006/table">
            <a:tbl>
              <a:tblPr/>
              <a:tblGrid>
                <a:gridCol w="725488">
                  <a:extLst>
                    <a:ext uri="{9D8B030D-6E8A-4147-A177-3AD203B41FA5}">
                      <a16:colId xmlns:a16="http://schemas.microsoft.com/office/drawing/2014/main" val="20000"/>
                    </a:ext>
                  </a:extLst>
                </a:gridCol>
                <a:gridCol w="522287">
                  <a:extLst>
                    <a:ext uri="{9D8B030D-6E8A-4147-A177-3AD203B41FA5}">
                      <a16:colId xmlns:a16="http://schemas.microsoft.com/office/drawing/2014/main" val="20001"/>
                    </a:ext>
                  </a:extLst>
                </a:gridCol>
                <a:gridCol w="839788">
                  <a:extLst>
                    <a:ext uri="{9D8B030D-6E8A-4147-A177-3AD203B41FA5}">
                      <a16:colId xmlns:a16="http://schemas.microsoft.com/office/drawing/2014/main" val="20002"/>
                    </a:ext>
                  </a:extLst>
                </a:gridCol>
              </a:tblGrid>
              <a:tr h="259043">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a:t>
                      </a:r>
                      <a:r>
                        <a:rPr kumimoji="0" lang="en-US" altLang="en-US" sz="1100" b="0" i="0" u="none" strike="noStrike" cap="none" normalizeH="0" baseline="0" dirty="0" err="1">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Mrge</a:t>
                      </a:r>
                      <a:endPar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T="45702" marB="4570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904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17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497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3482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3482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Tracy</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09EC9801-53A9-375A-0A20-8CDEF49C339F}"/>
              </a:ext>
            </a:extLst>
          </p:cNvPr>
          <p:cNvSpPr>
            <a:spLocks noGrp="1"/>
          </p:cNvSpPr>
          <p:nvPr>
            <p:ph type="title"/>
          </p:nvPr>
        </p:nvSpPr>
        <p:spPr/>
        <p:txBody>
          <a:bodyPr/>
          <a:lstStyle/>
          <a:p>
            <a:pPr eaLnBrk="1" hangingPunct="1"/>
            <a:r>
              <a:rPr lang="en-US" altLang="en-US"/>
              <a:t>Reading data from Dataset</a:t>
            </a:r>
          </a:p>
        </p:txBody>
      </p:sp>
      <p:sp>
        <p:nvSpPr>
          <p:cNvPr id="145411" name="Rectangle 3">
            <a:extLst>
              <a:ext uri="{FF2B5EF4-FFF2-40B4-BE49-F238E27FC236}">
                <a16:creationId xmlns:a16="http://schemas.microsoft.com/office/drawing/2014/main" id="{374EE222-AAC6-7184-5D46-EE200E9C90D0}"/>
              </a:ext>
            </a:extLst>
          </p:cNvPr>
          <p:cNvSpPr>
            <a:spLocks noGrp="1" noChangeArrowheads="1"/>
          </p:cNvSpPr>
          <p:nvPr>
            <p:ph idx="1"/>
          </p:nvPr>
        </p:nvSpPr>
        <p:spPr/>
        <p:txBody>
          <a:bodyPr/>
          <a:lstStyle/>
          <a:p>
            <a:pPr eaLnBrk="1" hangingPunct="1">
              <a:spcBef>
                <a:spcPct val="40000"/>
              </a:spcBef>
              <a:spcAft>
                <a:spcPct val="40000"/>
              </a:spcAft>
            </a:pPr>
            <a:r>
              <a:rPr lang="en-US" altLang="en-US"/>
              <a:t>One-to-one merging combines observations from two or more SAS data sets into a single observation in a new data set. </a:t>
            </a:r>
          </a:p>
          <a:p>
            <a:pPr eaLnBrk="1" hangingPunct="1">
              <a:spcBef>
                <a:spcPct val="40000"/>
              </a:spcBef>
              <a:spcAft>
                <a:spcPct val="40000"/>
              </a:spcAft>
            </a:pPr>
            <a:r>
              <a:rPr lang="en-US" altLang="en-US"/>
              <a:t>To perform a one-to-one merge, use the MERGE statement without a BY statement. </a:t>
            </a:r>
          </a:p>
          <a:p>
            <a:pPr eaLnBrk="1" hangingPunct="1">
              <a:spcBef>
                <a:spcPct val="40000"/>
              </a:spcBef>
              <a:spcAft>
                <a:spcPct val="40000"/>
              </a:spcAft>
            </a:pPr>
            <a:r>
              <a:rPr lang="en-US" altLang="en-US"/>
              <a:t>SAS combines the first observation from all data sets that are named in the MERGE statement into the first observation in the new data set, the second observation from all data sets into the second observation in the new data set, and so on. </a:t>
            </a:r>
          </a:p>
          <a:p>
            <a:pPr eaLnBrk="1" hangingPunct="1">
              <a:spcBef>
                <a:spcPct val="40000"/>
              </a:spcBef>
              <a:spcAft>
                <a:spcPct val="40000"/>
              </a:spcAft>
            </a:pPr>
            <a:r>
              <a:rPr lang="en-US" altLang="en-US"/>
              <a:t>In a one-to-one merge, the number of observations in the new data set is equal to the number of observations in the largest data set named in the MERGE statement.</a:t>
            </a:r>
          </a:p>
          <a:p>
            <a:pPr eaLnBrk="1" hangingPunct="1"/>
            <a:endParaRPr lang="en-US" altLang="en-US"/>
          </a:p>
        </p:txBody>
      </p:sp>
      <p:sp>
        <p:nvSpPr>
          <p:cNvPr id="145412" name="Slide Number Placeholder 5">
            <a:extLst>
              <a:ext uri="{FF2B5EF4-FFF2-40B4-BE49-F238E27FC236}">
                <a16:creationId xmlns:a16="http://schemas.microsoft.com/office/drawing/2014/main" id="{47FA7065-72A4-60B2-420A-CA435876BE7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D44F986-429D-4864-A896-D7ABDF14F09C}" type="slidenum">
              <a:rPr lang="en-US" altLang="en-US" smtClean="0">
                <a:solidFill>
                  <a:srgbClr val="898989"/>
                </a:solidFill>
              </a:rPr>
              <a:pPr/>
              <a:t>153</a:t>
            </a:fld>
            <a:endParaRPr lang="en-US" altLang="en-US">
              <a:solidFill>
                <a:srgbClr val="898989"/>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5CFC4396-1779-F162-BAC9-699BA8DFCA1F}"/>
              </a:ext>
            </a:extLst>
          </p:cNvPr>
          <p:cNvSpPr>
            <a:spLocks noGrp="1"/>
          </p:cNvSpPr>
          <p:nvPr>
            <p:ph type="title"/>
          </p:nvPr>
        </p:nvSpPr>
        <p:spPr/>
        <p:txBody>
          <a:bodyPr/>
          <a:lstStyle/>
          <a:p>
            <a:pPr eaLnBrk="1" hangingPunct="1"/>
            <a:r>
              <a:rPr lang="en-US" altLang="en-US"/>
              <a:t>Reading data from Dataset</a:t>
            </a:r>
          </a:p>
        </p:txBody>
      </p:sp>
      <p:sp>
        <p:nvSpPr>
          <p:cNvPr id="362499" name="Rectangle 3">
            <a:extLst>
              <a:ext uri="{FF2B5EF4-FFF2-40B4-BE49-F238E27FC236}">
                <a16:creationId xmlns:a16="http://schemas.microsoft.com/office/drawing/2014/main" id="{08A66190-8C73-24B0-44F7-794F74B34BB0}"/>
              </a:ext>
            </a:extLst>
          </p:cNvPr>
          <p:cNvSpPr>
            <a:spLocks noGrp="1" noChangeArrowheads="1"/>
          </p:cNvSpPr>
          <p:nvPr>
            <p:ph idx="1"/>
          </p:nvPr>
        </p:nvSpPr>
        <p:spPr/>
        <p:txBody>
          <a:bodyPr rtlCol="0">
            <a:normAutofit fontScale="85000" lnSpcReduction="20000"/>
          </a:bodyPr>
          <a:lstStyle/>
          <a:p>
            <a:pPr eaLnBrk="1" fontAlgn="auto" hangingPunct="1">
              <a:spcAft>
                <a:spcPts val="0"/>
              </a:spcAft>
              <a:defRPr/>
            </a:pPr>
            <a:r>
              <a:rPr lang="en-US" altLang="en-US" sz="2800"/>
              <a:t>Match Merging</a:t>
            </a:r>
          </a:p>
          <a:p>
            <a:pPr lvl="1" eaLnBrk="1" fontAlgn="auto" hangingPunct="1">
              <a:spcAft>
                <a:spcPts val="0"/>
              </a:spcAft>
              <a:defRPr/>
            </a:pPr>
            <a:r>
              <a:rPr lang="en-US" altLang="en-US" sz="2400"/>
              <a:t>Basic DATA step match-merging produces an output data set that contains values from </a:t>
            </a:r>
            <a:r>
              <a:rPr lang="en-US" altLang="en-US" sz="2400" b="1"/>
              <a:t>all observations in all input data sets</a:t>
            </a:r>
            <a:r>
              <a:rPr lang="en-US" altLang="en-US" sz="2400"/>
              <a:t>.</a:t>
            </a:r>
          </a:p>
          <a:p>
            <a:pPr lvl="1" eaLnBrk="1" fontAlgn="auto" hangingPunct="1">
              <a:spcAft>
                <a:spcPts val="0"/>
              </a:spcAft>
              <a:defRPr/>
            </a:pPr>
            <a:endParaRPr lang="en-US" altLang="en-US" sz="2400"/>
          </a:p>
          <a:p>
            <a:pPr lvl="1" eaLnBrk="1" fontAlgn="auto" hangingPunct="1">
              <a:spcAft>
                <a:spcPts val="0"/>
              </a:spcAft>
              <a:defRPr/>
            </a:pPr>
            <a:r>
              <a:rPr lang="en-US" altLang="en-US" sz="2400"/>
              <a:t>To perform a match-merge, use a BY statement immediately after the MERGE statement. The variables in the BY statement must be common to all data sets. Only one BY statement can accompany each MERGE statement in a DATA step. </a:t>
            </a:r>
          </a:p>
          <a:p>
            <a:pPr lvl="1" eaLnBrk="1" fontAlgn="auto" hangingPunct="1">
              <a:spcAft>
                <a:spcPts val="0"/>
              </a:spcAft>
              <a:defRPr/>
            </a:pPr>
            <a:endParaRPr lang="en-US" altLang="en-US" sz="2400"/>
          </a:p>
          <a:p>
            <a:pPr lvl="1" eaLnBrk="1" fontAlgn="auto" hangingPunct="1">
              <a:spcAft>
                <a:spcPts val="0"/>
              </a:spcAft>
              <a:defRPr/>
            </a:pPr>
            <a:r>
              <a:rPr lang="en-US" altLang="en-US" sz="2400">
                <a:solidFill>
                  <a:srgbClr val="FF3300"/>
                </a:solidFill>
              </a:rPr>
              <a:t>In DATA step match-merging, all data sets to be merged must be </a:t>
            </a:r>
            <a:r>
              <a:rPr lang="en-US" altLang="en-US" sz="2400" b="1">
                <a:solidFill>
                  <a:srgbClr val="FF3300"/>
                </a:solidFill>
              </a:rPr>
              <a:t>sorted or indexed</a:t>
            </a:r>
            <a:r>
              <a:rPr lang="en-US" altLang="en-US" sz="2400">
                <a:solidFill>
                  <a:srgbClr val="FF3300"/>
                </a:solidFill>
              </a:rPr>
              <a:t> by the values of a common variable (also known as a BY variable). The common variable must have the </a:t>
            </a:r>
            <a:r>
              <a:rPr lang="en-US" altLang="en-US" sz="2400" b="1">
                <a:solidFill>
                  <a:srgbClr val="FF3300"/>
                </a:solidFill>
              </a:rPr>
              <a:t>same type and length </a:t>
            </a:r>
            <a:r>
              <a:rPr lang="en-US" altLang="en-US" sz="2400">
                <a:solidFill>
                  <a:srgbClr val="FF3300"/>
                </a:solidFill>
              </a:rPr>
              <a:t>in all data sets to be merged.</a:t>
            </a:r>
          </a:p>
          <a:p>
            <a:pPr lvl="1" eaLnBrk="1" fontAlgn="auto" hangingPunct="1">
              <a:spcAft>
                <a:spcPts val="0"/>
              </a:spcAft>
              <a:defRPr/>
            </a:pPr>
            <a:endParaRPr lang="en-US" altLang="en-US" sz="2400">
              <a:solidFill>
                <a:srgbClr val="FF3300"/>
              </a:solidFill>
            </a:endParaRPr>
          </a:p>
          <a:p>
            <a:pPr lvl="1" eaLnBrk="1" fontAlgn="auto" hangingPunct="1">
              <a:spcAft>
                <a:spcPts val="0"/>
              </a:spcAft>
              <a:defRPr/>
            </a:pPr>
            <a:r>
              <a:rPr lang="en-US" altLang="en-US" sz="2400"/>
              <a:t>The number of observations in the new data set is the sum of the largest number of observations in each BY group in all data sets. </a:t>
            </a:r>
          </a:p>
          <a:p>
            <a:pPr lvl="1" eaLnBrk="1" fontAlgn="auto" hangingPunct="1">
              <a:spcAft>
                <a:spcPts val="0"/>
              </a:spcAft>
              <a:defRPr/>
            </a:pPr>
            <a:endParaRPr lang="en-US" altLang="en-US" sz="2400"/>
          </a:p>
          <a:p>
            <a:pPr lvl="1" eaLnBrk="1" fontAlgn="auto" hangingPunct="1">
              <a:spcAft>
                <a:spcPts val="0"/>
              </a:spcAft>
              <a:defRPr/>
            </a:pPr>
            <a:endParaRPr lang="en-US" altLang="en-US" sz="2400">
              <a:solidFill>
                <a:srgbClr val="FF3300"/>
              </a:solidFill>
            </a:endParaRPr>
          </a:p>
          <a:p>
            <a:pPr eaLnBrk="1" fontAlgn="auto" hangingPunct="1">
              <a:spcAft>
                <a:spcPts val="0"/>
              </a:spcAft>
              <a:defRPr/>
            </a:pPr>
            <a:endParaRPr lang="en-US" altLang="en-US" sz="2800"/>
          </a:p>
        </p:txBody>
      </p:sp>
      <p:sp>
        <p:nvSpPr>
          <p:cNvPr id="146436" name="Slide Number Placeholder 5">
            <a:extLst>
              <a:ext uri="{FF2B5EF4-FFF2-40B4-BE49-F238E27FC236}">
                <a16:creationId xmlns:a16="http://schemas.microsoft.com/office/drawing/2014/main" id="{0A7A6765-4194-8ACE-7060-137BE6573F7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42D1D4E-451D-4C25-A88D-60C2874FDB20}" type="slidenum">
              <a:rPr lang="en-US" altLang="en-US" smtClean="0">
                <a:solidFill>
                  <a:srgbClr val="898989"/>
                </a:solidFill>
              </a:rPr>
              <a:pPr/>
              <a:t>154</a:t>
            </a:fld>
            <a:endParaRPr lang="en-US" altLang="en-US">
              <a:solidFill>
                <a:srgbClr val="898989"/>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E79C8FD5-DEF4-7B36-FFF6-90C10403D2E4}"/>
              </a:ext>
            </a:extLst>
          </p:cNvPr>
          <p:cNvSpPr>
            <a:spLocks noGrp="1"/>
          </p:cNvSpPr>
          <p:nvPr>
            <p:ph type="title"/>
          </p:nvPr>
        </p:nvSpPr>
        <p:spPr/>
        <p:txBody>
          <a:bodyPr/>
          <a:lstStyle/>
          <a:p>
            <a:pPr eaLnBrk="1" hangingPunct="1"/>
            <a:r>
              <a:rPr lang="en-US" altLang="en-US"/>
              <a:t>Reading data from Dataset</a:t>
            </a:r>
          </a:p>
        </p:txBody>
      </p:sp>
      <p:sp>
        <p:nvSpPr>
          <p:cNvPr id="147459" name="Rectangle 3">
            <a:extLst>
              <a:ext uri="{FF2B5EF4-FFF2-40B4-BE49-F238E27FC236}">
                <a16:creationId xmlns:a16="http://schemas.microsoft.com/office/drawing/2014/main" id="{292D8DD7-37B5-530C-AB76-E5AA468C19FC}"/>
              </a:ext>
            </a:extLst>
          </p:cNvPr>
          <p:cNvSpPr>
            <a:spLocks noGrp="1" noChangeArrowheads="1"/>
          </p:cNvSpPr>
          <p:nvPr>
            <p:ph idx="1"/>
          </p:nvPr>
        </p:nvSpPr>
        <p:spPr/>
        <p:txBody>
          <a:bodyPr/>
          <a:lstStyle/>
          <a:p>
            <a:pPr eaLnBrk="1" hangingPunct="1"/>
            <a:r>
              <a:rPr lang="en-US" altLang="en-US"/>
              <a:t>Sometimes there may be variables with the same name in more than one input data set. In this case, DATA step match-merging </a:t>
            </a:r>
            <a:r>
              <a:rPr lang="en-US" altLang="en-US" b="1"/>
              <a:t>overwrites values</a:t>
            </a:r>
            <a:r>
              <a:rPr lang="en-US" altLang="en-US"/>
              <a:t> of the like-named variable in the first data set in which it appears with values of the like-named variable in subsequent data sets. </a:t>
            </a:r>
          </a:p>
          <a:p>
            <a:pPr lvl="1" eaLnBrk="1" hangingPunct="1">
              <a:spcBef>
                <a:spcPct val="0"/>
              </a:spcBef>
              <a:buFont typeface="Tahoma" panose="020B0604030504040204" pitchFamily="34" charset="0"/>
              <a:buNone/>
            </a:pPr>
            <a:r>
              <a:rPr lang="en-US" altLang="en-US" sz="2400">
                <a:solidFill>
                  <a:schemeClr val="accent2"/>
                </a:solidFill>
              </a:rPr>
              <a:t>	Data Mrge;</a:t>
            </a:r>
          </a:p>
          <a:p>
            <a:pPr lvl="1" eaLnBrk="1" hangingPunct="1">
              <a:spcBef>
                <a:spcPct val="0"/>
              </a:spcBef>
              <a:buFont typeface="Tahoma" panose="020B0604030504040204" pitchFamily="34" charset="0"/>
              <a:buNone/>
            </a:pPr>
            <a:r>
              <a:rPr lang="en-US" altLang="en-US" sz="2400">
                <a:solidFill>
                  <a:schemeClr val="accent2"/>
                </a:solidFill>
              </a:rPr>
              <a:t>	    Merge A B;</a:t>
            </a:r>
            <a:r>
              <a:rPr lang="en-US" altLang="en-US" sz="2400" b="1">
                <a:solidFill>
                  <a:srgbClr val="008080"/>
                </a:solidFill>
              </a:rPr>
              <a:t> </a:t>
            </a:r>
          </a:p>
          <a:p>
            <a:pPr lvl="1" eaLnBrk="1" hangingPunct="1">
              <a:spcBef>
                <a:spcPct val="0"/>
              </a:spcBef>
              <a:buFont typeface="Tahoma" panose="020B0604030504040204" pitchFamily="34" charset="0"/>
              <a:buNone/>
            </a:pPr>
            <a:r>
              <a:rPr lang="en-US" altLang="en-US" sz="2400" b="1">
                <a:solidFill>
                  <a:srgbClr val="008080"/>
                </a:solidFill>
              </a:rPr>
              <a:t>		 BY </a:t>
            </a:r>
            <a:r>
              <a:rPr lang="en-US" altLang="en-US" sz="2400">
                <a:solidFill>
                  <a:schemeClr val="accent2"/>
                </a:solidFill>
              </a:rPr>
              <a:t>Name;</a:t>
            </a:r>
          </a:p>
          <a:p>
            <a:pPr lvl="1" eaLnBrk="1" hangingPunct="1">
              <a:spcBef>
                <a:spcPct val="0"/>
              </a:spcBef>
              <a:buFont typeface="Tahoma" panose="020B0604030504040204" pitchFamily="34" charset="0"/>
              <a:buNone/>
            </a:pPr>
            <a:r>
              <a:rPr lang="en-US" altLang="en-US" sz="2400">
                <a:solidFill>
                  <a:schemeClr val="accent2"/>
                </a:solidFill>
              </a:rPr>
              <a:t>	Run;</a:t>
            </a:r>
          </a:p>
          <a:p>
            <a:pPr eaLnBrk="1" hangingPunct="1"/>
            <a:endParaRPr lang="en-US" altLang="en-US" sz="2800"/>
          </a:p>
          <a:p>
            <a:pPr eaLnBrk="1" hangingPunct="1"/>
            <a:endParaRPr lang="en-US" altLang="en-US"/>
          </a:p>
          <a:p>
            <a:pPr eaLnBrk="1" hangingPunct="1"/>
            <a:endParaRPr lang="en-US" altLang="en-US"/>
          </a:p>
        </p:txBody>
      </p:sp>
      <p:sp>
        <p:nvSpPr>
          <p:cNvPr id="147460" name="Slide Number Placeholder 5">
            <a:extLst>
              <a:ext uri="{FF2B5EF4-FFF2-40B4-BE49-F238E27FC236}">
                <a16:creationId xmlns:a16="http://schemas.microsoft.com/office/drawing/2014/main" id="{028FEA92-6E1F-34B3-DC92-E7AB2E9E31A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EF735A4-88D7-4ECA-9550-E59595CAEA04}" type="slidenum">
              <a:rPr lang="en-US" altLang="en-US" smtClean="0">
                <a:solidFill>
                  <a:srgbClr val="898989"/>
                </a:solidFill>
              </a:rPr>
              <a:pPr/>
              <a:t>155</a:t>
            </a:fld>
            <a:endParaRPr lang="en-US" altLang="en-US">
              <a:solidFill>
                <a:srgbClr val="898989"/>
              </a:solidFill>
            </a:endParaRPr>
          </a:p>
        </p:txBody>
      </p:sp>
      <p:graphicFrame>
        <p:nvGraphicFramePr>
          <p:cNvPr id="366689" name="Group 97">
            <a:extLst>
              <a:ext uri="{FF2B5EF4-FFF2-40B4-BE49-F238E27FC236}">
                <a16:creationId xmlns:a16="http://schemas.microsoft.com/office/drawing/2014/main" id="{CA86A12A-9391-0B7F-6EE5-16C2D55F4414}"/>
              </a:ext>
            </a:extLst>
          </p:cNvPr>
          <p:cNvGraphicFramePr>
            <a:graphicFrameLocks noGrp="1"/>
          </p:cNvGraphicFramePr>
          <p:nvPr/>
        </p:nvGraphicFramePr>
        <p:xfrm>
          <a:off x="1600200" y="4756150"/>
          <a:ext cx="2141538" cy="1782765"/>
        </p:xfrm>
        <a:graphic>
          <a:graphicData uri="http://schemas.openxmlformats.org/drawingml/2006/table">
            <a:tbl>
              <a:tblPr/>
              <a:tblGrid>
                <a:gridCol w="725488">
                  <a:extLst>
                    <a:ext uri="{9D8B030D-6E8A-4147-A177-3AD203B41FA5}">
                      <a16:colId xmlns:a16="http://schemas.microsoft.com/office/drawing/2014/main" val="20000"/>
                    </a:ext>
                  </a:extLst>
                </a:gridCol>
                <a:gridCol w="522287">
                  <a:extLst>
                    <a:ext uri="{9D8B030D-6E8A-4147-A177-3AD203B41FA5}">
                      <a16:colId xmlns:a16="http://schemas.microsoft.com/office/drawing/2014/main" val="20001"/>
                    </a:ext>
                  </a:extLst>
                </a:gridCol>
                <a:gridCol w="893763">
                  <a:extLst>
                    <a:ext uri="{9D8B030D-6E8A-4147-A177-3AD203B41FA5}">
                      <a16:colId xmlns:a16="http://schemas.microsoft.com/office/drawing/2014/main" val="20002"/>
                    </a:ext>
                  </a:extLst>
                </a:gridCol>
              </a:tblGrid>
              <a:tr h="368366">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A</a:t>
                      </a:r>
                    </a:p>
                  </a:txBody>
                  <a:tcPr marT="45728" marB="4572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7557">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6519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4388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4388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24388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Tracy</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graphicFrame>
        <p:nvGraphicFramePr>
          <p:cNvPr id="366624" name="Group 32">
            <a:extLst>
              <a:ext uri="{FF2B5EF4-FFF2-40B4-BE49-F238E27FC236}">
                <a16:creationId xmlns:a16="http://schemas.microsoft.com/office/drawing/2014/main" id="{34D81EDF-2B3E-E05E-1722-7DF3B8A3835F}"/>
              </a:ext>
            </a:extLst>
          </p:cNvPr>
          <p:cNvGraphicFramePr>
            <a:graphicFrameLocks noGrp="1"/>
          </p:cNvGraphicFramePr>
          <p:nvPr/>
        </p:nvGraphicFramePr>
        <p:xfrm>
          <a:off x="4089400" y="4406900"/>
          <a:ext cx="1790700" cy="1514477"/>
        </p:xfrm>
        <a:graphic>
          <a:graphicData uri="http://schemas.openxmlformats.org/drawingml/2006/table">
            <a:tbl>
              <a:tblPr/>
              <a:tblGrid>
                <a:gridCol w="725488">
                  <a:extLst>
                    <a:ext uri="{9D8B030D-6E8A-4147-A177-3AD203B41FA5}">
                      <a16:colId xmlns:a16="http://schemas.microsoft.com/office/drawing/2014/main" val="20000"/>
                    </a:ext>
                  </a:extLst>
                </a:gridCol>
                <a:gridCol w="1065212">
                  <a:extLst>
                    <a:ext uri="{9D8B030D-6E8A-4147-A177-3AD203B41FA5}">
                      <a16:colId xmlns:a16="http://schemas.microsoft.com/office/drawing/2014/main" val="20001"/>
                    </a:ext>
                  </a:extLst>
                </a:gridCol>
              </a:tblGrid>
              <a:tr h="380794">
                <a:tc gridSpan="2">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B</a:t>
                      </a:r>
                    </a:p>
                  </a:txBody>
                  <a:tcPr marT="45696" marB="4569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extLst>
                  <a:ext uri="{0D108BD9-81ED-4DB2-BD59-A6C34878D82A}">
                    <a16:rowId xmlns:a16="http://schemas.microsoft.com/office/drawing/2014/main" val="10000"/>
                  </a:ext>
                </a:extLst>
              </a:tr>
              <a:tr h="27449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12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5903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5903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graphicFrame>
        <p:nvGraphicFramePr>
          <p:cNvPr id="366688" name="Group 96">
            <a:extLst>
              <a:ext uri="{FF2B5EF4-FFF2-40B4-BE49-F238E27FC236}">
                <a16:creationId xmlns:a16="http://schemas.microsoft.com/office/drawing/2014/main" id="{930C1A61-70A5-5958-92D5-E94207B38E29}"/>
              </a:ext>
            </a:extLst>
          </p:cNvPr>
          <p:cNvGraphicFramePr>
            <a:graphicFrameLocks noGrp="1"/>
          </p:cNvGraphicFramePr>
          <p:nvPr/>
        </p:nvGraphicFramePr>
        <p:xfrm>
          <a:off x="6400800" y="3962400"/>
          <a:ext cx="2087563" cy="2130424"/>
        </p:xfrm>
        <a:graphic>
          <a:graphicData uri="http://schemas.openxmlformats.org/drawingml/2006/table">
            <a:tbl>
              <a:tblPr/>
              <a:tblGrid>
                <a:gridCol w="725488">
                  <a:extLst>
                    <a:ext uri="{9D8B030D-6E8A-4147-A177-3AD203B41FA5}">
                      <a16:colId xmlns:a16="http://schemas.microsoft.com/office/drawing/2014/main" val="20000"/>
                    </a:ext>
                  </a:extLst>
                </a:gridCol>
                <a:gridCol w="522287">
                  <a:extLst>
                    <a:ext uri="{9D8B030D-6E8A-4147-A177-3AD203B41FA5}">
                      <a16:colId xmlns:a16="http://schemas.microsoft.com/office/drawing/2014/main" val="20001"/>
                    </a:ext>
                  </a:extLst>
                </a:gridCol>
                <a:gridCol w="839788">
                  <a:extLst>
                    <a:ext uri="{9D8B030D-6E8A-4147-A177-3AD203B41FA5}">
                      <a16:colId xmlns:a16="http://schemas.microsoft.com/office/drawing/2014/main" val="20002"/>
                    </a:ext>
                  </a:extLst>
                </a:gridCol>
              </a:tblGrid>
              <a:tr h="251422">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a:t>
                      </a:r>
                      <a:r>
                        <a:rPr kumimoji="0" lang="en-US" altLang="en-US" sz="1000" b="0" i="0" u="none" strike="noStrike" cap="none" normalizeH="0" baseline="0" dirty="0" err="1">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Mrge</a:t>
                      </a:r>
                      <a:endParaRPr kumimoji="0" lang="en-US" altLang="en-US" sz="10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1422">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262">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50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C80"/>
                    </a:solidFill>
                  </a:tcPr>
                </a:tc>
                <a:extLst>
                  <a:ext uri="{0D108BD9-81ED-4DB2-BD59-A6C34878D82A}">
                    <a16:rowId xmlns:a16="http://schemas.microsoft.com/office/drawing/2014/main" val="10003"/>
                  </a:ext>
                </a:extLst>
              </a:tr>
              <a:tr h="33491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3491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r h="251422">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Tracy</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41219C71-C451-0AFD-305E-3DE8C6D15413}"/>
              </a:ext>
            </a:extLst>
          </p:cNvPr>
          <p:cNvSpPr>
            <a:spLocks noGrp="1"/>
          </p:cNvSpPr>
          <p:nvPr>
            <p:ph type="title"/>
          </p:nvPr>
        </p:nvSpPr>
        <p:spPr/>
        <p:txBody>
          <a:bodyPr/>
          <a:lstStyle/>
          <a:p>
            <a:pPr eaLnBrk="1" hangingPunct="1"/>
            <a:r>
              <a:rPr lang="en-US" altLang="en-US"/>
              <a:t>Reading data from Dataset</a:t>
            </a:r>
          </a:p>
        </p:txBody>
      </p:sp>
      <p:sp>
        <p:nvSpPr>
          <p:cNvPr id="367619" name="Rectangle 3">
            <a:extLst>
              <a:ext uri="{FF2B5EF4-FFF2-40B4-BE49-F238E27FC236}">
                <a16:creationId xmlns:a16="http://schemas.microsoft.com/office/drawing/2014/main" id="{04D88C39-EFD2-9D3A-B6EF-D5E2D565ECC8}"/>
              </a:ext>
            </a:extLst>
          </p:cNvPr>
          <p:cNvSpPr>
            <a:spLocks noGrp="1" noChangeArrowheads="1"/>
          </p:cNvSpPr>
          <p:nvPr>
            <p:ph idx="1"/>
          </p:nvPr>
        </p:nvSpPr>
        <p:spPr/>
        <p:txBody>
          <a:bodyPr rtlCol="0">
            <a:normAutofit fontScale="77500" lnSpcReduction="20000"/>
          </a:bodyPr>
          <a:lstStyle/>
          <a:p>
            <a:pPr eaLnBrk="1" fontAlgn="auto" hangingPunct="1">
              <a:spcAft>
                <a:spcPts val="0"/>
              </a:spcAft>
              <a:defRPr/>
            </a:pPr>
            <a:r>
              <a:rPr lang="en-US" altLang="en-US" sz="2800"/>
              <a:t>If there are variables with the same name in more than one input data set  then to prevent overwriting, one can rename variables using the </a:t>
            </a:r>
            <a:r>
              <a:rPr lang="en-US" altLang="en-US" sz="2800" b="1"/>
              <a:t>RENAME= data set option </a:t>
            </a:r>
            <a:r>
              <a:rPr lang="en-US" altLang="en-US" sz="2800"/>
              <a:t>in the MERGE statement.</a:t>
            </a:r>
          </a:p>
          <a:p>
            <a:pPr eaLnBrk="1" fontAlgn="auto" hangingPunct="1">
              <a:spcAft>
                <a:spcPts val="0"/>
              </a:spcAft>
              <a:defRPr/>
            </a:pPr>
            <a:endParaRPr lang="en-US" altLang="en-US" sz="2800"/>
          </a:p>
          <a:p>
            <a:pPr eaLnBrk="1" fontAlgn="auto" hangingPunct="1">
              <a:spcAft>
                <a:spcPts val="0"/>
              </a:spcAft>
              <a:defRPr/>
            </a:pPr>
            <a:r>
              <a:rPr lang="en-US" altLang="en-US" sz="2800"/>
              <a:t>By default, DATA step match-merging combines all observations in all input data sets. However, you may want to select only observations that </a:t>
            </a:r>
            <a:r>
              <a:rPr lang="en-US" altLang="en-US" sz="2800" b="1"/>
              <a:t>match</a:t>
            </a:r>
            <a:r>
              <a:rPr lang="en-US" altLang="en-US" sz="2800"/>
              <a:t> for two or more specific input data sets</a:t>
            </a:r>
          </a:p>
          <a:p>
            <a:pPr eaLnBrk="1" fontAlgn="auto" hangingPunct="1">
              <a:spcAft>
                <a:spcPts val="0"/>
              </a:spcAft>
              <a:defRPr/>
            </a:pPr>
            <a:endParaRPr lang="en-US" altLang="en-US" sz="2800"/>
          </a:p>
          <a:p>
            <a:pPr eaLnBrk="1" fontAlgn="auto" hangingPunct="1">
              <a:spcAft>
                <a:spcPts val="0"/>
              </a:spcAft>
              <a:defRPr/>
            </a:pPr>
            <a:r>
              <a:rPr lang="en-US" altLang="en-US" sz="2800"/>
              <a:t>To exclude unmatched observations from your output data set, you can use the </a:t>
            </a:r>
            <a:r>
              <a:rPr lang="en-US" altLang="en-US" sz="2800" b="1"/>
              <a:t>IN= data set option</a:t>
            </a:r>
            <a:r>
              <a:rPr lang="en-US" altLang="en-US" sz="2800"/>
              <a:t> and the </a:t>
            </a:r>
            <a:r>
              <a:rPr lang="en-US" altLang="en-US" sz="2800" b="1"/>
              <a:t>subsetting IF statement</a:t>
            </a:r>
            <a:r>
              <a:rPr lang="en-US" altLang="en-US" sz="2800"/>
              <a:t> in your DATA step. In this case, you use </a:t>
            </a:r>
          </a:p>
          <a:p>
            <a:pPr lvl="1" eaLnBrk="1" fontAlgn="auto" hangingPunct="1">
              <a:spcAft>
                <a:spcPts val="0"/>
              </a:spcAft>
              <a:defRPr/>
            </a:pPr>
            <a:r>
              <a:rPr lang="en-US" altLang="en-US" sz="2400"/>
              <a:t>The IN= data set option to create and name a variable that indicates whether the data set contributed data to the current observation</a:t>
            </a:r>
          </a:p>
          <a:p>
            <a:pPr lvl="1" eaLnBrk="1" fontAlgn="auto" hangingPunct="1">
              <a:spcAft>
                <a:spcPts val="0"/>
              </a:spcAft>
              <a:defRPr/>
            </a:pPr>
            <a:r>
              <a:rPr lang="en-US" altLang="en-US" sz="2400"/>
              <a:t>The subsetting IF statement to check the IN= values and output only those observations that appear in the data sets for which IN= is specified. </a:t>
            </a:r>
          </a:p>
          <a:p>
            <a:pPr eaLnBrk="1" fontAlgn="auto" hangingPunct="1">
              <a:spcAft>
                <a:spcPts val="0"/>
              </a:spcAft>
              <a:defRPr/>
            </a:pPr>
            <a:endParaRPr lang="en-US" altLang="en-US" sz="2800"/>
          </a:p>
          <a:p>
            <a:pPr eaLnBrk="1" fontAlgn="auto" hangingPunct="1">
              <a:spcAft>
                <a:spcPts val="0"/>
              </a:spcAft>
              <a:defRPr/>
            </a:pPr>
            <a:endParaRPr lang="en-US" altLang="en-US" sz="2800"/>
          </a:p>
          <a:p>
            <a:pPr eaLnBrk="1" fontAlgn="auto" hangingPunct="1">
              <a:spcAft>
                <a:spcPts val="0"/>
              </a:spcAft>
              <a:defRPr/>
            </a:pPr>
            <a:endParaRPr lang="en-US" altLang="en-US" sz="2800"/>
          </a:p>
        </p:txBody>
      </p:sp>
      <p:sp>
        <p:nvSpPr>
          <p:cNvPr id="148484" name="Slide Number Placeholder 5">
            <a:extLst>
              <a:ext uri="{FF2B5EF4-FFF2-40B4-BE49-F238E27FC236}">
                <a16:creationId xmlns:a16="http://schemas.microsoft.com/office/drawing/2014/main" id="{11151ECA-2357-DE27-0CA8-15E6967143A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1F10F00-BBF0-4D19-84C6-60E0C798ECEF}" type="slidenum">
              <a:rPr lang="en-US" altLang="en-US" smtClean="0">
                <a:solidFill>
                  <a:srgbClr val="898989"/>
                </a:solidFill>
              </a:rPr>
              <a:pPr/>
              <a:t>156</a:t>
            </a:fld>
            <a:endParaRPr lang="en-US" altLang="en-US">
              <a:solidFill>
                <a:srgbClr val="898989"/>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60BC7CF9-CCA6-91E5-CD7C-36E5961332E8}"/>
              </a:ext>
            </a:extLst>
          </p:cNvPr>
          <p:cNvSpPr>
            <a:spLocks noGrp="1"/>
          </p:cNvSpPr>
          <p:nvPr>
            <p:ph type="title"/>
          </p:nvPr>
        </p:nvSpPr>
        <p:spPr/>
        <p:txBody>
          <a:bodyPr/>
          <a:lstStyle/>
          <a:p>
            <a:pPr eaLnBrk="1" hangingPunct="1"/>
            <a:r>
              <a:rPr lang="en-US" altLang="en-US"/>
              <a:t>Reading data from Dataset</a:t>
            </a:r>
          </a:p>
        </p:txBody>
      </p:sp>
      <p:sp>
        <p:nvSpPr>
          <p:cNvPr id="149507" name="Rectangle 3">
            <a:extLst>
              <a:ext uri="{FF2B5EF4-FFF2-40B4-BE49-F238E27FC236}">
                <a16:creationId xmlns:a16="http://schemas.microsoft.com/office/drawing/2014/main" id="{B802A66D-0DAF-9176-1E6C-27693F83450E}"/>
              </a:ext>
            </a:extLst>
          </p:cNvPr>
          <p:cNvSpPr>
            <a:spLocks noGrp="1" noChangeArrowheads="1"/>
          </p:cNvSpPr>
          <p:nvPr>
            <p:ph idx="1"/>
          </p:nvPr>
        </p:nvSpPr>
        <p:spPr/>
        <p:txBody>
          <a:bodyPr/>
          <a:lstStyle/>
          <a:p>
            <a:pPr eaLnBrk="1" hangingPunct="1"/>
            <a:r>
              <a:rPr lang="en-US" altLang="en-US"/>
              <a:t>Consider the following example:</a:t>
            </a:r>
          </a:p>
          <a:p>
            <a:pPr lvl="1" eaLnBrk="1" hangingPunct="1">
              <a:spcBef>
                <a:spcPct val="0"/>
              </a:spcBef>
              <a:buFont typeface="Tahoma" panose="020B0604030504040204" pitchFamily="34" charset="0"/>
              <a:buNone/>
            </a:pPr>
            <a:r>
              <a:rPr lang="en-US" altLang="en-US" sz="2400">
                <a:solidFill>
                  <a:schemeClr val="accent2"/>
                </a:solidFill>
              </a:rPr>
              <a:t>   Data Mrge;</a:t>
            </a:r>
          </a:p>
          <a:p>
            <a:pPr lvl="1" eaLnBrk="1" hangingPunct="1">
              <a:spcBef>
                <a:spcPct val="0"/>
              </a:spcBef>
              <a:buFont typeface="Tahoma" panose="020B0604030504040204" pitchFamily="34" charset="0"/>
              <a:buNone/>
            </a:pPr>
            <a:r>
              <a:rPr lang="en-US" altLang="en-US" sz="2400">
                <a:solidFill>
                  <a:schemeClr val="accent2"/>
                </a:solidFill>
              </a:rPr>
              <a:t>	    Merge  A </a:t>
            </a:r>
            <a:r>
              <a:rPr lang="en-US" altLang="en-US" sz="2400" b="1">
                <a:solidFill>
                  <a:srgbClr val="008080"/>
                </a:solidFill>
              </a:rPr>
              <a:t>(IN= Var1)</a:t>
            </a:r>
            <a:r>
              <a:rPr lang="en-US" altLang="en-US" sz="2400">
                <a:solidFill>
                  <a:schemeClr val="accent2"/>
                </a:solidFill>
              </a:rPr>
              <a:t>  B </a:t>
            </a:r>
            <a:r>
              <a:rPr lang="en-US" altLang="en-US" sz="2400" b="1">
                <a:solidFill>
                  <a:srgbClr val="008080"/>
                </a:solidFill>
              </a:rPr>
              <a:t>( IN= Var2)</a:t>
            </a:r>
            <a:r>
              <a:rPr lang="en-US" altLang="en-US" sz="2400">
                <a:solidFill>
                  <a:schemeClr val="accent2"/>
                </a:solidFill>
              </a:rPr>
              <a:t>;</a:t>
            </a:r>
            <a:r>
              <a:rPr lang="en-US" altLang="en-US" sz="2400" b="1">
                <a:solidFill>
                  <a:srgbClr val="008080"/>
                </a:solidFill>
              </a:rPr>
              <a:t> </a:t>
            </a:r>
          </a:p>
          <a:p>
            <a:pPr lvl="1" eaLnBrk="1" hangingPunct="1">
              <a:spcBef>
                <a:spcPct val="0"/>
              </a:spcBef>
              <a:buFont typeface="Tahoma" panose="020B0604030504040204" pitchFamily="34" charset="0"/>
              <a:buNone/>
            </a:pPr>
            <a:r>
              <a:rPr lang="en-US" altLang="en-US" sz="2400" b="1">
                <a:solidFill>
                  <a:srgbClr val="008080"/>
                </a:solidFill>
              </a:rPr>
              <a:t>		 </a:t>
            </a:r>
            <a:r>
              <a:rPr lang="en-US" altLang="en-US" sz="2400">
                <a:solidFill>
                  <a:schemeClr val="accent2"/>
                </a:solidFill>
              </a:rPr>
              <a:t>BY</a:t>
            </a:r>
            <a:r>
              <a:rPr lang="en-US" altLang="en-US" sz="2400" b="1">
                <a:solidFill>
                  <a:srgbClr val="008080"/>
                </a:solidFill>
              </a:rPr>
              <a:t> </a:t>
            </a:r>
            <a:r>
              <a:rPr lang="en-US" altLang="en-US" sz="2400">
                <a:solidFill>
                  <a:schemeClr val="accent2"/>
                </a:solidFill>
              </a:rPr>
              <a:t>Name;</a:t>
            </a:r>
          </a:p>
          <a:p>
            <a:pPr lvl="1" eaLnBrk="1" hangingPunct="1">
              <a:spcBef>
                <a:spcPct val="0"/>
              </a:spcBef>
              <a:buFont typeface="Tahoma" panose="020B0604030504040204" pitchFamily="34" charset="0"/>
              <a:buNone/>
            </a:pPr>
            <a:r>
              <a:rPr lang="en-US" altLang="en-US" sz="2400">
                <a:solidFill>
                  <a:schemeClr val="accent2"/>
                </a:solidFill>
              </a:rPr>
              <a:t>		 </a:t>
            </a:r>
            <a:r>
              <a:rPr lang="en-US" altLang="en-US" sz="2400" b="1">
                <a:solidFill>
                  <a:srgbClr val="008080"/>
                </a:solidFill>
              </a:rPr>
              <a:t>IF Var1;</a:t>
            </a:r>
            <a:r>
              <a:rPr lang="en-US" altLang="en-US" sz="2400">
                <a:solidFill>
                  <a:schemeClr val="accent2"/>
                </a:solidFill>
              </a:rPr>
              <a:t>	</a:t>
            </a:r>
          </a:p>
          <a:p>
            <a:pPr lvl="1" eaLnBrk="1" hangingPunct="1">
              <a:spcBef>
                <a:spcPct val="0"/>
              </a:spcBef>
              <a:buFont typeface="Tahoma" panose="020B0604030504040204" pitchFamily="34" charset="0"/>
              <a:buNone/>
            </a:pPr>
            <a:r>
              <a:rPr lang="en-US" altLang="en-US" sz="2400">
                <a:solidFill>
                  <a:schemeClr val="accent2"/>
                </a:solidFill>
              </a:rPr>
              <a:t>Run;</a:t>
            </a:r>
          </a:p>
          <a:p>
            <a:pPr lvl="1" eaLnBrk="1" hangingPunct="1"/>
            <a:endParaRPr lang="en-US" altLang="en-US"/>
          </a:p>
        </p:txBody>
      </p:sp>
      <p:sp>
        <p:nvSpPr>
          <p:cNvPr id="149508" name="Slide Number Placeholder 5">
            <a:extLst>
              <a:ext uri="{FF2B5EF4-FFF2-40B4-BE49-F238E27FC236}">
                <a16:creationId xmlns:a16="http://schemas.microsoft.com/office/drawing/2014/main" id="{81904EFA-F590-4681-97A9-3DD59B1FE40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8A93A5D-956C-46E8-9402-4F3EFD8B7740}" type="slidenum">
              <a:rPr lang="en-US" altLang="en-US" smtClean="0">
                <a:solidFill>
                  <a:srgbClr val="898989"/>
                </a:solidFill>
              </a:rPr>
              <a:pPr/>
              <a:t>157</a:t>
            </a:fld>
            <a:endParaRPr lang="en-US" altLang="en-US">
              <a:solidFill>
                <a:srgbClr val="898989"/>
              </a:solidFill>
            </a:endParaRPr>
          </a:p>
        </p:txBody>
      </p:sp>
      <p:graphicFrame>
        <p:nvGraphicFramePr>
          <p:cNvPr id="368644" name="Group 4">
            <a:extLst>
              <a:ext uri="{FF2B5EF4-FFF2-40B4-BE49-F238E27FC236}">
                <a16:creationId xmlns:a16="http://schemas.microsoft.com/office/drawing/2014/main" id="{1084179D-9313-73FE-5746-4A9C627C70A9}"/>
              </a:ext>
            </a:extLst>
          </p:cNvPr>
          <p:cNvGraphicFramePr>
            <a:graphicFrameLocks noGrp="1"/>
          </p:cNvGraphicFramePr>
          <p:nvPr/>
        </p:nvGraphicFramePr>
        <p:xfrm>
          <a:off x="1219200" y="3962400"/>
          <a:ext cx="2141538" cy="1804988"/>
        </p:xfrm>
        <a:graphic>
          <a:graphicData uri="http://schemas.openxmlformats.org/drawingml/2006/table">
            <a:tbl>
              <a:tblPr/>
              <a:tblGrid>
                <a:gridCol w="725488">
                  <a:extLst>
                    <a:ext uri="{9D8B030D-6E8A-4147-A177-3AD203B41FA5}">
                      <a16:colId xmlns:a16="http://schemas.microsoft.com/office/drawing/2014/main" val="20000"/>
                    </a:ext>
                  </a:extLst>
                </a:gridCol>
                <a:gridCol w="522287">
                  <a:extLst>
                    <a:ext uri="{9D8B030D-6E8A-4147-A177-3AD203B41FA5}">
                      <a16:colId xmlns:a16="http://schemas.microsoft.com/office/drawing/2014/main" val="20001"/>
                    </a:ext>
                  </a:extLst>
                </a:gridCol>
                <a:gridCol w="893763">
                  <a:extLst>
                    <a:ext uri="{9D8B030D-6E8A-4147-A177-3AD203B41FA5}">
                      <a16:colId xmlns:a16="http://schemas.microsoft.com/office/drawing/2014/main" val="20002"/>
                    </a:ext>
                  </a:extLst>
                </a:gridCol>
              </a:tblGrid>
              <a:tr h="368235">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A</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744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6506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5141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5141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25141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Tracy</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graphicFrame>
        <p:nvGraphicFramePr>
          <p:cNvPr id="368672" name="Group 32">
            <a:extLst>
              <a:ext uri="{FF2B5EF4-FFF2-40B4-BE49-F238E27FC236}">
                <a16:creationId xmlns:a16="http://schemas.microsoft.com/office/drawing/2014/main" id="{0901CED8-78A8-1692-E5FA-6E553A131AE7}"/>
              </a:ext>
            </a:extLst>
          </p:cNvPr>
          <p:cNvGraphicFramePr>
            <a:graphicFrameLocks noGrp="1"/>
          </p:cNvGraphicFramePr>
          <p:nvPr/>
        </p:nvGraphicFramePr>
        <p:xfrm>
          <a:off x="3670300" y="3975100"/>
          <a:ext cx="1790700" cy="1514477"/>
        </p:xfrm>
        <a:graphic>
          <a:graphicData uri="http://schemas.openxmlformats.org/drawingml/2006/table">
            <a:tbl>
              <a:tblPr/>
              <a:tblGrid>
                <a:gridCol w="725488">
                  <a:extLst>
                    <a:ext uri="{9D8B030D-6E8A-4147-A177-3AD203B41FA5}">
                      <a16:colId xmlns:a16="http://schemas.microsoft.com/office/drawing/2014/main" val="20000"/>
                    </a:ext>
                  </a:extLst>
                </a:gridCol>
                <a:gridCol w="1065212">
                  <a:extLst>
                    <a:ext uri="{9D8B030D-6E8A-4147-A177-3AD203B41FA5}">
                      <a16:colId xmlns:a16="http://schemas.microsoft.com/office/drawing/2014/main" val="20001"/>
                    </a:ext>
                  </a:extLst>
                </a:gridCol>
              </a:tblGrid>
              <a:tr h="380794">
                <a:tc gridSpan="2">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B</a:t>
                      </a:r>
                    </a:p>
                  </a:txBody>
                  <a:tcPr marT="45696" marB="4569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extLst>
                  <a:ext uri="{0D108BD9-81ED-4DB2-BD59-A6C34878D82A}">
                    <a16:rowId xmlns:a16="http://schemas.microsoft.com/office/drawing/2014/main" val="10000"/>
                  </a:ext>
                </a:extLst>
              </a:tr>
              <a:tr h="27449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4112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5903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5903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graphicFrame>
        <p:nvGraphicFramePr>
          <p:cNvPr id="368723" name="Group 83">
            <a:extLst>
              <a:ext uri="{FF2B5EF4-FFF2-40B4-BE49-F238E27FC236}">
                <a16:creationId xmlns:a16="http://schemas.microsoft.com/office/drawing/2014/main" id="{D656F07C-8354-7218-81E0-42722BD54DE1}"/>
              </a:ext>
            </a:extLst>
          </p:cNvPr>
          <p:cNvGraphicFramePr>
            <a:graphicFrameLocks noGrp="1"/>
          </p:cNvGraphicFramePr>
          <p:nvPr/>
        </p:nvGraphicFramePr>
        <p:xfrm>
          <a:off x="5842000" y="3975100"/>
          <a:ext cx="2087563" cy="1857383"/>
        </p:xfrm>
        <a:graphic>
          <a:graphicData uri="http://schemas.openxmlformats.org/drawingml/2006/table">
            <a:tbl>
              <a:tblPr/>
              <a:tblGrid>
                <a:gridCol w="725488">
                  <a:extLst>
                    <a:ext uri="{9D8B030D-6E8A-4147-A177-3AD203B41FA5}">
                      <a16:colId xmlns:a16="http://schemas.microsoft.com/office/drawing/2014/main" val="20000"/>
                    </a:ext>
                  </a:extLst>
                </a:gridCol>
                <a:gridCol w="522287">
                  <a:extLst>
                    <a:ext uri="{9D8B030D-6E8A-4147-A177-3AD203B41FA5}">
                      <a16:colId xmlns:a16="http://schemas.microsoft.com/office/drawing/2014/main" val="20001"/>
                    </a:ext>
                  </a:extLst>
                </a:gridCol>
                <a:gridCol w="839788">
                  <a:extLst>
                    <a:ext uri="{9D8B030D-6E8A-4147-A177-3AD203B41FA5}">
                      <a16:colId xmlns:a16="http://schemas.microsoft.com/office/drawing/2014/main" val="20002"/>
                    </a:ext>
                  </a:extLst>
                </a:gridCol>
              </a:tblGrid>
              <a:tr h="274273">
                <a:tc gridSpan="3">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Set Mrge</a:t>
                      </a:r>
                    </a:p>
                  </a:txBody>
                  <a:tcPr marT="45698" marB="4569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7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Gender</a:t>
                      </a: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6495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Danny</a:t>
                      </a:r>
                    </a:p>
                  </a:txBody>
                  <a:tcPr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25</a:t>
                      </a: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C80"/>
                    </a:solidFill>
                  </a:tcPr>
                </a:tc>
                <a:extLst>
                  <a:ext uri="{0D108BD9-81ED-4DB2-BD59-A6C34878D82A}">
                    <a16:rowId xmlns:a16="http://schemas.microsoft.com/office/drawing/2014/main" val="10002"/>
                  </a:ext>
                </a:extLst>
              </a:tr>
              <a:tr h="334802">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Jim</a:t>
                      </a:r>
                    </a:p>
                  </a:txBody>
                  <a:tcPr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34802">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27427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Tracy</a:t>
                      </a:r>
                    </a:p>
                  </a:txBody>
                  <a:tcPr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8603B144-D6CA-A2A0-19F0-295C68E70542}"/>
              </a:ext>
            </a:extLst>
          </p:cNvPr>
          <p:cNvSpPr>
            <a:spLocks noGrp="1"/>
          </p:cNvSpPr>
          <p:nvPr>
            <p:ph type="title"/>
          </p:nvPr>
        </p:nvSpPr>
        <p:spPr/>
        <p:txBody>
          <a:bodyPr/>
          <a:lstStyle/>
          <a:p>
            <a:pPr eaLnBrk="1" hangingPunct="1"/>
            <a:r>
              <a:rPr lang="en-US" altLang="en-US"/>
              <a:t>Reading data from Dataset</a:t>
            </a:r>
          </a:p>
        </p:txBody>
      </p:sp>
      <p:sp>
        <p:nvSpPr>
          <p:cNvPr id="369667" name="Rectangle 3">
            <a:extLst>
              <a:ext uri="{FF2B5EF4-FFF2-40B4-BE49-F238E27FC236}">
                <a16:creationId xmlns:a16="http://schemas.microsoft.com/office/drawing/2014/main" id="{A1BD4A16-7319-87DA-1339-668F932BEF30}"/>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r>
              <a:rPr lang="en-US" altLang="en-US" sz="2800"/>
              <a:t>The DATA step provides a large number of other programming features for manipulating data sets during match-merging. For example, you can </a:t>
            </a:r>
          </a:p>
          <a:p>
            <a:pPr eaLnBrk="1" fontAlgn="auto" hangingPunct="1">
              <a:spcAft>
                <a:spcPts val="0"/>
              </a:spcAft>
              <a:defRPr/>
            </a:pPr>
            <a:endParaRPr lang="en-US" altLang="en-US" sz="2800"/>
          </a:p>
          <a:p>
            <a:pPr lvl="1" eaLnBrk="1" fontAlgn="auto" hangingPunct="1">
              <a:spcAft>
                <a:spcPts val="0"/>
              </a:spcAft>
              <a:defRPr/>
            </a:pPr>
            <a:r>
              <a:rPr lang="en-US" altLang="en-US" sz="2400"/>
              <a:t>Use IF-THEN/ELSE logic to control processing based on one or more conditions </a:t>
            </a:r>
          </a:p>
          <a:p>
            <a:pPr lvl="1" eaLnBrk="1" fontAlgn="auto" hangingPunct="1">
              <a:spcAft>
                <a:spcPts val="0"/>
              </a:spcAft>
              <a:defRPr/>
            </a:pPr>
            <a:r>
              <a:rPr lang="en-US" altLang="en-US" sz="2400"/>
              <a:t>Specify additional data set options </a:t>
            </a:r>
          </a:p>
          <a:p>
            <a:pPr lvl="1" eaLnBrk="1" fontAlgn="auto" hangingPunct="1">
              <a:spcAft>
                <a:spcPts val="0"/>
              </a:spcAft>
              <a:defRPr/>
            </a:pPr>
            <a:r>
              <a:rPr lang="en-US" altLang="en-US" sz="2400"/>
              <a:t>Perform calculations </a:t>
            </a:r>
          </a:p>
          <a:p>
            <a:pPr lvl="1" eaLnBrk="1" fontAlgn="auto" hangingPunct="1">
              <a:spcAft>
                <a:spcPts val="0"/>
              </a:spcAft>
              <a:defRPr/>
            </a:pPr>
            <a:r>
              <a:rPr lang="en-US" altLang="en-US" sz="2400"/>
              <a:t>Create new variables </a:t>
            </a:r>
          </a:p>
          <a:p>
            <a:pPr lvl="1" eaLnBrk="1" fontAlgn="auto" hangingPunct="1">
              <a:spcAft>
                <a:spcPts val="0"/>
              </a:spcAft>
              <a:defRPr/>
            </a:pPr>
            <a:r>
              <a:rPr lang="en-US" altLang="en-US" sz="2400"/>
              <a:t>Process variables in arrays </a:t>
            </a:r>
          </a:p>
          <a:p>
            <a:pPr lvl="1" eaLnBrk="1" fontAlgn="auto" hangingPunct="1">
              <a:spcAft>
                <a:spcPts val="0"/>
              </a:spcAft>
              <a:defRPr/>
            </a:pPr>
            <a:r>
              <a:rPr lang="en-US" altLang="en-US" sz="2400"/>
              <a:t>Use SAS functions </a:t>
            </a:r>
          </a:p>
          <a:p>
            <a:pPr lvl="1" eaLnBrk="1" fontAlgn="auto" hangingPunct="1">
              <a:spcAft>
                <a:spcPts val="0"/>
              </a:spcAft>
              <a:defRPr/>
            </a:pPr>
            <a:r>
              <a:rPr lang="en-US" altLang="en-US" sz="2400"/>
              <a:t>Use special variables such as </a:t>
            </a:r>
            <a:r>
              <a:rPr lang="en-US" altLang="en-US" sz="2400">
                <a:latin typeface="Arial Unicode MS"/>
              </a:rPr>
              <a:t>FIRST.</a:t>
            </a:r>
            <a:r>
              <a:rPr lang="en-US" altLang="en-US" sz="2400"/>
              <a:t> and </a:t>
            </a:r>
            <a:r>
              <a:rPr lang="en-US" altLang="en-US" sz="2400">
                <a:latin typeface="Arial Unicode MS"/>
              </a:rPr>
              <a:t>LAST.</a:t>
            </a:r>
            <a:r>
              <a:rPr lang="en-US" altLang="en-US" sz="2400"/>
              <a:t> to control processing. </a:t>
            </a:r>
          </a:p>
          <a:p>
            <a:pPr eaLnBrk="1" fontAlgn="auto" hangingPunct="1">
              <a:spcAft>
                <a:spcPts val="0"/>
              </a:spcAft>
              <a:defRPr/>
            </a:pPr>
            <a:endParaRPr lang="en-US" altLang="en-US" sz="2800"/>
          </a:p>
        </p:txBody>
      </p:sp>
      <p:sp>
        <p:nvSpPr>
          <p:cNvPr id="150532" name="Slide Number Placeholder 5">
            <a:extLst>
              <a:ext uri="{FF2B5EF4-FFF2-40B4-BE49-F238E27FC236}">
                <a16:creationId xmlns:a16="http://schemas.microsoft.com/office/drawing/2014/main" id="{A67A9A70-2CCC-9C49-4747-853330D79B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2A249C0-6664-4622-B3E3-7B30DE75EF93}" type="slidenum">
              <a:rPr lang="en-US" altLang="en-US" smtClean="0">
                <a:solidFill>
                  <a:srgbClr val="898989"/>
                </a:solidFill>
              </a:rPr>
              <a:pPr/>
              <a:t>158</a:t>
            </a:fld>
            <a:endParaRPr lang="en-US" altLang="en-US">
              <a:solidFill>
                <a:srgbClr val="898989"/>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40B349E6-D3ED-32DB-80C6-E39FE0E2B1AB}"/>
              </a:ext>
            </a:extLst>
          </p:cNvPr>
          <p:cNvSpPr>
            <a:spLocks noGrp="1"/>
          </p:cNvSpPr>
          <p:nvPr>
            <p:ph type="title"/>
          </p:nvPr>
        </p:nvSpPr>
        <p:spPr/>
        <p:txBody>
          <a:bodyPr/>
          <a:lstStyle/>
          <a:p>
            <a:pPr eaLnBrk="1" hangingPunct="1"/>
            <a:r>
              <a:rPr lang="en-US" altLang="en-US"/>
              <a:t>Reading data from Dataset</a:t>
            </a:r>
          </a:p>
        </p:txBody>
      </p:sp>
      <p:sp>
        <p:nvSpPr>
          <p:cNvPr id="151555" name="Rectangle 3">
            <a:extLst>
              <a:ext uri="{FF2B5EF4-FFF2-40B4-BE49-F238E27FC236}">
                <a16:creationId xmlns:a16="http://schemas.microsoft.com/office/drawing/2014/main" id="{795962E9-9CB4-6F9E-CEBB-230260EF51A9}"/>
              </a:ext>
            </a:extLst>
          </p:cNvPr>
          <p:cNvSpPr>
            <a:spLocks noGrp="1" noChangeArrowheads="1"/>
          </p:cNvSpPr>
          <p:nvPr>
            <p:ph idx="1"/>
          </p:nvPr>
        </p:nvSpPr>
        <p:spPr/>
        <p:txBody>
          <a:bodyPr/>
          <a:lstStyle/>
          <a:p>
            <a:pPr eaLnBrk="1" hangingPunct="1"/>
            <a:r>
              <a:rPr lang="en-US" altLang="en-US">
                <a:latin typeface="Arial Unicode MS"/>
              </a:rPr>
              <a:t>Consider the following example:</a:t>
            </a:r>
          </a:p>
          <a:p>
            <a:pPr lvl="1" eaLnBrk="1" hangingPunct="1">
              <a:buFont typeface="Tahoma" panose="020B0604030504040204" pitchFamily="34" charset="0"/>
              <a:buNone/>
            </a:pPr>
            <a:endParaRPr lang="en-US" altLang="en-US">
              <a:solidFill>
                <a:schemeClr val="accent2"/>
              </a:solidFill>
              <a:latin typeface="Arial Unicode MS"/>
            </a:endParaRPr>
          </a:p>
          <a:p>
            <a:pPr lvl="1" eaLnBrk="1" hangingPunct="1">
              <a:buFont typeface="Tahoma" panose="020B0604030504040204" pitchFamily="34" charset="0"/>
              <a:buNone/>
            </a:pPr>
            <a:r>
              <a:rPr lang="en-US" altLang="en-US">
                <a:solidFill>
                  <a:schemeClr val="accent2"/>
                </a:solidFill>
                <a:latin typeface="Arial Unicode MS"/>
              </a:rPr>
              <a:t>data clinic.combined(drop=id); </a:t>
            </a:r>
          </a:p>
          <a:p>
            <a:pPr lvl="1" eaLnBrk="1" hangingPunct="1">
              <a:buFont typeface="Tahoma" panose="020B0604030504040204" pitchFamily="34" charset="0"/>
              <a:buNone/>
            </a:pPr>
            <a:r>
              <a:rPr lang="en-US" altLang="en-US">
                <a:solidFill>
                  <a:schemeClr val="accent2"/>
                </a:solidFill>
                <a:latin typeface="Arial Unicode MS"/>
              </a:rPr>
              <a:t>   merge clinic.demog(in=indemog rename=(date=BirthDate)) 	  	      clinic.visit(drop=weight in=invisit rename=(date=VisitDate)); </a:t>
            </a:r>
          </a:p>
          <a:p>
            <a:pPr lvl="1" eaLnBrk="1" hangingPunct="1">
              <a:buFont typeface="Tahoma" panose="020B0604030504040204" pitchFamily="34" charset="0"/>
              <a:buNone/>
            </a:pPr>
            <a:r>
              <a:rPr lang="en-US" altLang="en-US">
                <a:solidFill>
                  <a:schemeClr val="accent2"/>
                </a:solidFill>
                <a:latin typeface="Arial Unicode MS"/>
              </a:rPr>
              <a:t>	by id; </a:t>
            </a:r>
          </a:p>
          <a:p>
            <a:pPr lvl="1" eaLnBrk="1" hangingPunct="1">
              <a:buFont typeface="Tahoma" panose="020B0604030504040204" pitchFamily="34" charset="0"/>
              <a:buNone/>
            </a:pPr>
            <a:r>
              <a:rPr lang="en-US" altLang="en-US">
                <a:solidFill>
                  <a:schemeClr val="accent2"/>
                </a:solidFill>
                <a:latin typeface="Arial Unicode MS"/>
              </a:rPr>
              <a:t>	if indemog and invisit; </a:t>
            </a:r>
          </a:p>
          <a:p>
            <a:pPr lvl="1" eaLnBrk="1" hangingPunct="1">
              <a:buFont typeface="Tahoma" panose="020B0604030504040204" pitchFamily="34" charset="0"/>
              <a:buNone/>
            </a:pPr>
            <a:r>
              <a:rPr lang="en-US" altLang="en-US">
                <a:solidFill>
                  <a:schemeClr val="accent2"/>
                </a:solidFill>
                <a:latin typeface="Arial Unicode MS"/>
              </a:rPr>
              <a:t>run; </a:t>
            </a:r>
          </a:p>
        </p:txBody>
      </p:sp>
      <p:sp>
        <p:nvSpPr>
          <p:cNvPr id="151556" name="Slide Number Placeholder 5">
            <a:extLst>
              <a:ext uri="{FF2B5EF4-FFF2-40B4-BE49-F238E27FC236}">
                <a16:creationId xmlns:a16="http://schemas.microsoft.com/office/drawing/2014/main" id="{8B22C4C5-42BD-891B-2A51-63E5FD2A18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616FDC5-5758-4B6C-B237-544EC11BF4D5}" type="slidenum">
              <a:rPr lang="en-US" altLang="en-US" smtClean="0">
                <a:solidFill>
                  <a:srgbClr val="898989"/>
                </a:solidFill>
              </a:rPr>
              <a:pPr/>
              <a:t>159</a:t>
            </a:fld>
            <a:endParaRPr lang="en-US" altLang="en-US">
              <a:solidFill>
                <a:srgbClr val="89898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A55E44A-3227-F211-D79A-5249BAE8FFD6}"/>
              </a:ext>
            </a:extLst>
          </p:cNvPr>
          <p:cNvSpPr>
            <a:spLocks noGrp="1"/>
          </p:cNvSpPr>
          <p:nvPr>
            <p:ph type="title"/>
          </p:nvPr>
        </p:nvSpPr>
        <p:spPr/>
        <p:txBody>
          <a:bodyPr/>
          <a:lstStyle/>
          <a:p>
            <a:pPr eaLnBrk="1" hangingPunct="1"/>
            <a:r>
              <a:rPr lang="en-US" altLang="en-US"/>
              <a:t>SAS Basic Concepts</a:t>
            </a:r>
          </a:p>
        </p:txBody>
      </p:sp>
      <p:sp>
        <p:nvSpPr>
          <p:cNvPr id="197635" name="Rectangle 3">
            <a:extLst>
              <a:ext uri="{FF2B5EF4-FFF2-40B4-BE49-F238E27FC236}">
                <a16:creationId xmlns:a16="http://schemas.microsoft.com/office/drawing/2014/main" id="{801FFBDE-F498-EC98-FC6A-98D0516718E1}"/>
              </a:ext>
            </a:extLst>
          </p:cNvPr>
          <p:cNvSpPr>
            <a:spLocks noGrp="1" noChangeArrowheads="1"/>
          </p:cNvSpPr>
          <p:nvPr>
            <p:ph idx="1"/>
          </p:nvPr>
        </p:nvSpPr>
        <p:spPr/>
        <p:txBody>
          <a:bodyPr rtlCol="0">
            <a:normAutofit/>
          </a:bodyPr>
          <a:lstStyle/>
          <a:p>
            <a:pPr eaLnBrk="1" fontAlgn="auto" hangingPunct="1">
              <a:spcAft>
                <a:spcPts val="0"/>
              </a:spcAft>
              <a:defRPr/>
            </a:pPr>
            <a:r>
              <a:rPr lang="en-US" altLang="en-US" dirty="0"/>
              <a:t>SAS Statements – Usually begins with a keyword, always ends with a semicolon and are free format.</a:t>
            </a:r>
          </a:p>
          <a:p>
            <a:pPr eaLnBrk="1" fontAlgn="auto" hangingPunct="1">
              <a:spcAft>
                <a:spcPts val="0"/>
              </a:spcAft>
              <a:defRPr/>
            </a:pPr>
            <a:r>
              <a:rPr lang="en-US" altLang="en-US" dirty="0"/>
              <a:t>The example below contains 5 SAS statements.  </a:t>
            </a:r>
          </a:p>
          <a:p>
            <a:pPr lvl="4" eaLnBrk="1" fontAlgn="auto" hangingPunct="1">
              <a:spcAft>
                <a:spcPts val="0"/>
              </a:spcAft>
              <a:buFontTx/>
              <a:buNone/>
              <a:defRPr/>
            </a:pPr>
            <a:r>
              <a:rPr lang="en-US" altLang="en-US" sz="1350" dirty="0">
                <a:solidFill>
                  <a:srgbClr val="008000"/>
                </a:solidFill>
              </a:rPr>
              <a:t>Data</a:t>
            </a:r>
            <a:r>
              <a:rPr lang="en-US" altLang="en-US" sz="1350" dirty="0">
                <a:solidFill>
                  <a:schemeClr val="accent1"/>
                </a:solidFill>
              </a:rPr>
              <a:t> </a:t>
            </a:r>
            <a:r>
              <a:rPr lang="en-US" altLang="en-US" sz="1350" dirty="0">
                <a:solidFill>
                  <a:srgbClr val="FF3300"/>
                </a:solidFill>
              </a:rPr>
              <a:t> Mylib.Test2;</a:t>
            </a:r>
          </a:p>
          <a:p>
            <a:pPr lvl="4" eaLnBrk="1" fontAlgn="auto" hangingPunct="1">
              <a:spcAft>
                <a:spcPts val="0"/>
              </a:spcAft>
              <a:buFontTx/>
              <a:buNone/>
              <a:defRPr/>
            </a:pPr>
            <a:r>
              <a:rPr lang="en-US" altLang="en-US" sz="1350" dirty="0">
                <a:solidFill>
                  <a:srgbClr val="FF3300"/>
                </a:solidFill>
              </a:rPr>
              <a:t>	Set Mylib.Test1;</a:t>
            </a:r>
          </a:p>
          <a:p>
            <a:pPr lvl="4" eaLnBrk="1" fontAlgn="auto" hangingPunct="1">
              <a:spcAft>
                <a:spcPts val="0"/>
              </a:spcAft>
              <a:buFontTx/>
              <a:buNone/>
              <a:defRPr/>
            </a:pPr>
            <a:r>
              <a:rPr lang="en-US" altLang="en-US" sz="1350" dirty="0">
                <a:solidFill>
                  <a:srgbClr val="FF3300"/>
                </a:solidFill>
              </a:rPr>
              <a:t>Run;</a:t>
            </a:r>
          </a:p>
          <a:p>
            <a:pPr lvl="4" eaLnBrk="1" fontAlgn="auto" hangingPunct="1">
              <a:spcAft>
                <a:spcPts val="0"/>
              </a:spcAft>
              <a:buFontTx/>
              <a:buNone/>
              <a:defRPr/>
            </a:pPr>
            <a:r>
              <a:rPr lang="en-US" altLang="en-US" sz="1350" dirty="0">
                <a:solidFill>
                  <a:srgbClr val="008000"/>
                </a:solidFill>
              </a:rPr>
              <a:t>Proc</a:t>
            </a:r>
            <a:r>
              <a:rPr lang="en-US" altLang="en-US" sz="1350" dirty="0">
                <a:solidFill>
                  <a:srgbClr val="FF3300"/>
                </a:solidFill>
              </a:rPr>
              <a:t> print Data = Mylib.Test2;</a:t>
            </a:r>
          </a:p>
          <a:p>
            <a:pPr lvl="4" eaLnBrk="1" fontAlgn="auto" hangingPunct="1">
              <a:spcAft>
                <a:spcPts val="0"/>
              </a:spcAft>
              <a:buFontTx/>
              <a:buNone/>
              <a:defRPr/>
            </a:pPr>
            <a:r>
              <a:rPr lang="en-US" altLang="en-US" sz="1350" dirty="0">
                <a:solidFill>
                  <a:srgbClr val="FF3300"/>
                </a:solidFill>
              </a:rPr>
              <a:t>Run;</a:t>
            </a:r>
            <a:endParaRPr lang="en-US" altLang="en-US" sz="2400" b="1" dirty="0">
              <a:latin typeface="Arial Unicode MS"/>
            </a:endParaRPr>
          </a:p>
          <a:p>
            <a:pPr eaLnBrk="1" fontAlgn="auto" hangingPunct="1">
              <a:spcAft>
                <a:spcPts val="0"/>
              </a:spcAft>
              <a:defRPr/>
            </a:pPr>
            <a:r>
              <a:rPr lang="en-US" altLang="en-US" dirty="0"/>
              <a:t>The statements are: Data Statement, Set Statement, Run statement, Proc Print Statement and another Run statement. </a:t>
            </a:r>
          </a:p>
          <a:p>
            <a:pPr eaLnBrk="1" fontAlgn="auto" hangingPunct="1">
              <a:spcAft>
                <a:spcPts val="0"/>
              </a:spcAft>
              <a:buFontTx/>
              <a:buNone/>
              <a:defRPr/>
            </a:pPr>
            <a:endParaRPr lang="en-US" altLang="en-US" dirty="0"/>
          </a:p>
        </p:txBody>
      </p:sp>
      <p:sp>
        <p:nvSpPr>
          <p:cNvPr id="11268" name="Slide Number Placeholder 5">
            <a:extLst>
              <a:ext uri="{FF2B5EF4-FFF2-40B4-BE49-F238E27FC236}">
                <a16:creationId xmlns:a16="http://schemas.microsoft.com/office/drawing/2014/main" id="{79D29DEC-F06E-4863-9DEF-9A5305F3C4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DBC98C2-11D5-469B-BECF-E046AC930FD7}" type="slidenum">
              <a:rPr lang="en-US" altLang="en-US" smtClean="0">
                <a:solidFill>
                  <a:srgbClr val="898989"/>
                </a:solidFill>
              </a:rPr>
              <a:pPr/>
              <a:t>16</a:t>
            </a:fld>
            <a:endParaRPr lang="en-US" altLang="en-US">
              <a:solidFill>
                <a:srgbClr val="898989"/>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392FF8CA-14A9-E039-46A9-1BA6BCB65BF3}"/>
              </a:ext>
            </a:extLst>
          </p:cNvPr>
          <p:cNvSpPr>
            <a:spLocks noGrp="1"/>
          </p:cNvSpPr>
          <p:nvPr>
            <p:ph type="title"/>
          </p:nvPr>
        </p:nvSpPr>
        <p:spPr/>
        <p:txBody>
          <a:bodyPr/>
          <a:lstStyle/>
          <a:p>
            <a:pPr eaLnBrk="1" hangingPunct="1"/>
            <a:r>
              <a:rPr lang="en-US" altLang="en-US"/>
              <a:t>ARRAYS</a:t>
            </a:r>
          </a:p>
        </p:txBody>
      </p:sp>
      <p:sp>
        <p:nvSpPr>
          <p:cNvPr id="152579" name="Rectangle 3">
            <a:extLst>
              <a:ext uri="{FF2B5EF4-FFF2-40B4-BE49-F238E27FC236}">
                <a16:creationId xmlns:a16="http://schemas.microsoft.com/office/drawing/2014/main" id="{E62F86CE-FC01-99F9-2CE3-0A0C404ED5D6}"/>
              </a:ext>
            </a:extLst>
          </p:cNvPr>
          <p:cNvSpPr>
            <a:spLocks noGrp="1" noChangeArrowheads="1"/>
          </p:cNvSpPr>
          <p:nvPr>
            <p:ph idx="1"/>
          </p:nvPr>
        </p:nvSpPr>
        <p:spPr/>
        <p:txBody>
          <a:bodyPr/>
          <a:lstStyle/>
          <a:p>
            <a:pPr eaLnBrk="1" hangingPunct="1"/>
            <a:r>
              <a:rPr lang="en-US" altLang="en-US"/>
              <a:t>ARRAY statement</a:t>
            </a:r>
          </a:p>
          <a:p>
            <a:pPr lvl="1" eaLnBrk="1" hangingPunct="1"/>
            <a:r>
              <a:rPr lang="en-US" altLang="en-US"/>
              <a:t>A SAS </a:t>
            </a:r>
            <a:r>
              <a:rPr lang="en-US" altLang="en-US" b="1"/>
              <a:t>array</a:t>
            </a:r>
            <a:r>
              <a:rPr lang="en-US" altLang="en-US"/>
              <a:t> is a temporary grouping of SAS variables under a single name. </a:t>
            </a:r>
            <a:r>
              <a:rPr lang="en-US" altLang="en-US">
                <a:solidFill>
                  <a:srgbClr val="FF3300"/>
                </a:solidFill>
              </a:rPr>
              <a:t>An array exists only for the duration of the DATA step.</a:t>
            </a:r>
          </a:p>
          <a:p>
            <a:pPr lvl="1" eaLnBrk="1" hangingPunct="1"/>
            <a:endParaRPr lang="en-US" altLang="en-US"/>
          </a:p>
          <a:p>
            <a:pPr lvl="1" eaLnBrk="1" hangingPunct="1"/>
            <a:r>
              <a:rPr lang="en-US" altLang="en-US"/>
              <a:t>General form of ARRAY statement</a:t>
            </a:r>
          </a:p>
          <a:p>
            <a:pPr lvl="2" eaLnBrk="1" hangingPunct="1"/>
            <a:r>
              <a:rPr lang="en-US" altLang="en-US" b="1">
                <a:solidFill>
                  <a:srgbClr val="008080"/>
                </a:solidFill>
              </a:rPr>
              <a:t>ARRAY </a:t>
            </a:r>
            <a:r>
              <a:rPr lang="en-US" altLang="en-US" i="1">
                <a:solidFill>
                  <a:srgbClr val="008080"/>
                </a:solidFill>
              </a:rPr>
              <a:t>array-name</a:t>
            </a:r>
            <a:r>
              <a:rPr lang="en-US" altLang="en-US" b="1">
                <a:solidFill>
                  <a:srgbClr val="008080"/>
                </a:solidFill>
              </a:rPr>
              <a:t>{</a:t>
            </a:r>
            <a:r>
              <a:rPr lang="en-US" altLang="en-US" i="1">
                <a:solidFill>
                  <a:srgbClr val="008080"/>
                </a:solidFill>
              </a:rPr>
              <a:t>dimension</a:t>
            </a:r>
            <a:r>
              <a:rPr lang="en-US" altLang="en-US" b="1">
                <a:solidFill>
                  <a:srgbClr val="008080"/>
                </a:solidFill>
              </a:rPr>
              <a:t>}</a:t>
            </a:r>
            <a:r>
              <a:rPr lang="en-US" altLang="en-US" b="1" i="1">
                <a:solidFill>
                  <a:srgbClr val="008080"/>
                </a:solidFill>
              </a:rPr>
              <a:t> </a:t>
            </a:r>
            <a:r>
              <a:rPr lang="en-US" altLang="en-US" i="1">
                <a:solidFill>
                  <a:srgbClr val="008080"/>
                </a:solidFill>
              </a:rPr>
              <a:t>elements</a:t>
            </a:r>
            <a:r>
              <a:rPr lang="en-US" altLang="en-US" b="1">
                <a:solidFill>
                  <a:srgbClr val="008080"/>
                </a:solidFill>
              </a:rPr>
              <a:t>;</a:t>
            </a:r>
            <a:r>
              <a:rPr lang="en-US" altLang="en-US"/>
              <a:t> </a:t>
            </a:r>
          </a:p>
          <a:p>
            <a:pPr lvl="2" eaLnBrk="1" hangingPunct="1">
              <a:buFontTx/>
              <a:buNone/>
            </a:pPr>
            <a:r>
              <a:rPr lang="en-US" altLang="en-US" i="1">
                <a:solidFill>
                  <a:srgbClr val="008080"/>
                </a:solidFill>
              </a:rPr>
              <a:t>	array-name</a:t>
            </a:r>
            <a:r>
              <a:rPr lang="en-US" altLang="en-US"/>
              <a:t> specifies the name of the array </a:t>
            </a:r>
          </a:p>
          <a:p>
            <a:pPr lvl="2" eaLnBrk="1" hangingPunct="1">
              <a:buFontTx/>
              <a:buNone/>
            </a:pPr>
            <a:r>
              <a:rPr lang="en-US" altLang="en-US" i="1">
                <a:solidFill>
                  <a:srgbClr val="008080"/>
                </a:solidFill>
              </a:rPr>
              <a:t>	dimension</a:t>
            </a:r>
            <a:r>
              <a:rPr lang="en-US" altLang="en-US"/>
              <a:t> describes the number and arrangement of array elements </a:t>
            </a:r>
          </a:p>
          <a:p>
            <a:pPr lvl="2" eaLnBrk="1" hangingPunct="1">
              <a:buFontTx/>
              <a:buNone/>
            </a:pPr>
            <a:r>
              <a:rPr lang="en-US" altLang="en-US" i="1">
                <a:solidFill>
                  <a:srgbClr val="008080"/>
                </a:solidFill>
              </a:rPr>
              <a:t>	elements</a:t>
            </a:r>
            <a:r>
              <a:rPr lang="en-US" altLang="en-US"/>
              <a:t> lists the variables to include in the array. </a:t>
            </a:r>
          </a:p>
          <a:p>
            <a:pPr lvl="2" eaLnBrk="1" hangingPunct="1"/>
            <a:endParaRPr lang="en-US" altLang="en-US"/>
          </a:p>
          <a:p>
            <a:pPr lvl="1" eaLnBrk="1" hangingPunct="1"/>
            <a:endParaRPr lang="en-US" altLang="en-US">
              <a:solidFill>
                <a:srgbClr val="FF3300"/>
              </a:solidFill>
            </a:endParaRPr>
          </a:p>
        </p:txBody>
      </p:sp>
      <p:sp>
        <p:nvSpPr>
          <p:cNvPr id="152580" name="Slide Number Placeholder 5">
            <a:extLst>
              <a:ext uri="{FF2B5EF4-FFF2-40B4-BE49-F238E27FC236}">
                <a16:creationId xmlns:a16="http://schemas.microsoft.com/office/drawing/2014/main" id="{995FAC64-0B39-26C5-7823-135B5C56A57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DFB8F26-7DBA-45E9-AA1D-84F78050C5F6}" type="slidenum">
              <a:rPr lang="en-US" altLang="en-US" smtClean="0">
                <a:solidFill>
                  <a:srgbClr val="898989"/>
                </a:solidFill>
              </a:rPr>
              <a:pPr/>
              <a:t>160</a:t>
            </a:fld>
            <a:endParaRPr lang="en-US" altLang="en-US">
              <a:solidFill>
                <a:srgbClr val="898989"/>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9A8617F0-8E54-9E27-51E1-019D061F9382}"/>
              </a:ext>
            </a:extLst>
          </p:cNvPr>
          <p:cNvSpPr>
            <a:spLocks noGrp="1"/>
          </p:cNvSpPr>
          <p:nvPr>
            <p:ph type="title"/>
          </p:nvPr>
        </p:nvSpPr>
        <p:spPr/>
        <p:txBody>
          <a:bodyPr/>
          <a:lstStyle/>
          <a:p>
            <a:pPr eaLnBrk="1" hangingPunct="1"/>
            <a:r>
              <a:rPr lang="en-US" altLang="en-US"/>
              <a:t>ARRAYS</a:t>
            </a:r>
          </a:p>
        </p:txBody>
      </p:sp>
      <p:sp>
        <p:nvSpPr>
          <p:cNvPr id="372739" name="Rectangle 3">
            <a:extLst>
              <a:ext uri="{FF2B5EF4-FFF2-40B4-BE49-F238E27FC236}">
                <a16:creationId xmlns:a16="http://schemas.microsoft.com/office/drawing/2014/main" id="{F75A6DDC-1185-7797-E84F-648740F25047}"/>
              </a:ext>
            </a:extLst>
          </p:cNvPr>
          <p:cNvSpPr>
            <a:spLocks noGrp="1" noChangeArrowheads="1"/>
          </p:cNvSpPr>
          <p:nvPr>
            <p:ph idx="1"/>
          </p:nvPr>
        </p:nvSpPr>
        <p:spPr/>
        <p:txBody>
          <a:bodyPr rtlCol="0">
            <a:normAutofit lnSpcReduction="10000"/>
          </a:bodyPr>
          <a:lstStyle/>
          <a:p>
            <a:pPr eaLnBrk="1" fontAlgn="auto" hangingPunct="1">
              <a:spcAft>
                <a:spcPts val="0"/>
              </a:spcAft>
              <a:defRPr/>
            </a:pPr>
            <a:r>
              <a:rPr lang="en-US" altLang="en-US"/>
              <a:t>Do not give an array the same name as a variable in the same DATA step. Also, avoid using the name of a SAS function: the array will be correct, but you won't be able to use the function in the same DATA step and a warning message will be written to the SAS log.</a:t>
            </a:r>
          </a:p>
          <a:p>
            <a:pPr eaLnBrk="1" fontAlgn="auto" hangingPunct="1">
              <a:spcAft>
                <a:spcPts val="0"/>
              </a:spcAft>
              <a:defRPr/>
            </a:pPr>
            <a:endParaRPr lang="en-US" altLang="en-US"/>
          </a:p>
          <a:p>
            <a:pPr eaLnBrk="1" fontAlgn="auto" hangingPunct="1">
              <a:spcAft>
                <a:spcPts val="0"/>
              </a:spcAft>
              <a:defRPr/>
            </a:pPr>
            <a:r>
              <a:rPr lang="en-US" altLang="en-US"/>
              <a:t>Example of an Array:</a:t>
            </a:r>
          </a:p>
          <a:p>
            <a:pPr lvl="1" eaLnBrk="1" fontAlgn="auto" hangingPunct="1">
              <a:spcAft>
                <a:spcPts val="0"/>
              </a:spcAft>
              <a:buFont typeface="Tahoma" panose="020B0604030504040204" pitchFamily="34" charset="0"/>
              <a:buNone/>
              <a:defRPr/>
            </a:pPr>
            <a:r>
              <a:rPr lang="en-US" altLang="en-US">
                <a:solidFill>
                  <a:schemeClr val="accent2"/>
                </a:solidFill>
                <a:latin typeface="Arial Unicode MS"/>
              </a:rPr>
              <a:t>array rain {5} janr febr marr aprr mayr;</a:t>
            </a:r>
            <a:r>
              <a:rPr lang="en-US" altLang="en-US">
                <a:solidFill>
                  <a:schemeClr val="accent2"/>
                </a:solidFill>
              </a:rPr>
              <a:t> </a:t>
            </a:r>
          </a:p>
          <a:p>
            <a:pPr lvl="1" eaLnBrk="1" fontAlgn="auto" hangingPunct="1">
              <a:spcAft>
                <a:spcPts val="0"/>
              </a:spcAft>
              <a:buFont typeface="Tahoma" panose="020B0604030504040204" pitchFamily="34" charset="0"/>
              <a:buNone/>
              <a:defRPr/>
            </a:pPr>
            <a:r>
              <a:rPr lang="en-US" altLang="en-US">
                <a:solidFill>
                  <a:schemeClr val="accent2"/>
                </a:solidFill>
                <a:latin typeface="Arial Unicode MS"/>
              </a:rPr>
              <a:t>array meal [3];</a:t>
            </a:r>
            <a:r>
              <a:rPr lang="en-US" altLang="en-US">
                <a:solidFill>
                  <a:schemeClr val="accent2"/>
                </a:solidFill>
              </a:rPr>
              <a:t> </a:t>
            </a:r>
          </a:p>
          <a:p>
            <a:pPr lvl="1" eaLnBrk="1" fontAlgn="auto" hangingPunct="1">
              <a:spcAft>
                <a:spcPts val="0"/>
              </a:spcAft>
              <a:buFont typeface="Tahoma" panose="020B0604030504040204" pitchFamily="34" charset="0"/>
              <a:buNone/>
              <a:defRPr/>
            </a:pPr>
            <a:r>
              <a:rPr lang="en-US" altLang="en-US">
                <a:solidFill>
                  <a:schemeClr val="accent2"/>
                </a:solidFill>
                <a:latin typeface="Arial Unicode MS"/>
              </a:rPr>
              <a:t>array qbx (10);</a:t>
            </a:r>
            <a:r>
              <a:rPr lang="en-US" altLang="en-US">
                <a:solidFill>
                  <a:schemeClr val="accent2"/>
                </a:solidFill>
              </a:rPr>
              <a:t> </a:t>
            </a:r>
          </a:p>
          <a:p>
            <a:pPr lvl="1" eaLnBrk="1" fontAlgn="auto" hangingPunct="1">
              <a:spcAft>
                <a:spcPts val="0"/>
              </a:spcAft>
              <a:defRPr/>
            </a:pPr>
            <a:endParaRPr lang="en-US" altLang="en-US">
              <a:solidFill>
                <a:schemeClr val="accent2"/>
              </a:solidFill>
            </a:endParaRPr>
          </a:p>
          <a:p>
            <a:pPr eaLnBrk="1" fontAlgn="auto" hangingPunct="1">
              <a:spcAft>
                <a:spcPts val="0"/>
              </a:spcAft>
              <a:defRPr/>
            </a:pPr>
            <a:r>
              <a:rPr lang="en-US" altLang="en-US"/>
              <a:t>Enclose the dimension in either braces {}, brackets [ ], or parentheses  ( ).</a:t>
            </a:r>
          </a:p>
          <a:p>
            <a:pPr eaLnBrk="1" fontAlgn="auto" hangingPunct="1">
              <a:spcAft>
                <a:spcPts val="0"/>
              </a:spcAft>
              <a:defRPr/>
            </a:pPr>
            <a:endParaRPr lang="en-US" altLang="en-US">
              <a:solidFill>
                <a:schemeClr val="accent2"/>
              </a:solidFill>
              <a:latin typeface="Arial Unicode MS"/>
            </a:endParaRPr>
          </a:p>
          <a:p>
            <a:pPr eaLnBrk="1" fontAlgn="auto" hangingPunct="1">
              <a:spcAft>
                <a:spcPts val="0"/>
              </a:spcAft>
              <a:defRPr/>
            </a:pPr>
            <a:r>
              <a:rPr lang="en-US" altLang="en-US">
                <a:solidFill>
                  <a:srgbClr val="FF3300"/>
                </a:solidFill>
                <a:latin typeface="Arial Unicode MS"/>
              </a:rPr>
              <a:t>Array elements must be either all numeric or all character.</a:t>
            </a:r>
            <a:r>
              <a:rPr lang="en-US" altLang="en-US">
                <a:solidFill>
                  <a:schemeClr val="accent2"/>
                </a:solidFill>
                <a:latin typeface="Arial Unicode MS"/>
              </a:rPr>
              <a:t> </a:t>
            </a:r>
          </a:p>
          <a:p>
            <a:pPr eaLnBrk="1" fontAlgn="auto" hangingPunct="1">
              <a:spcAft>
                <a:spcPts val="0"/>
              </a:spcAft>
              <a:defRPr/>
            </a:pPr>
            <a:endParaRPr lang="en-US" altLang="en-US"/>
          </a:p>
          <a:p>
            <a:pPr lvl="1" eaLnBrk="1" fontAlgn="auto" hangingPunct="1">
              <a:spcAft>
                <a:spcPts val="0"/>
              </a:spcAft>
              <a:defRPr/>
            </a:pPr>
            <a:endParaRPr lang="en-US" altLang="en-US" sz="2400"/>
          </a:p>
          <a:p>
            <a:pPr lvl="2" eaLnBrk="1" fontAlgn="auto" hangingPunct="1">
              <a:spcAft>
                <a:spcPts val="0"/>
              </a:spcAft>
              <a:defRPr/>
            </a:pPr>
            <a:endParaRPr lang="en-US" altLang="en-US" sz="2000"/>
          </a:p>
          <a:p>
            <a:pPr eaLnBrk="1" fontAlgn="auto" hangingPunct="1">
              <a:spcAft>
                <a:spcPts val="0"/>
              </a:spcAft>
              <a:defRPr/>
            </a:pPr>
            <a:endParaRPr lang="en-US" altLang="en-US" sz="2800"/>
          </a:p>
          <a:p>
            <a:pPr eaLnBrk="1" fontAlgn="auto" hangingPunct="1">
              <a:spcAft>
                <a:spcPts val="0"/>
              </a:spcAft>
              <a:defRPr/>
            </a:pPr>
            <a:endParaRPr lang="en-US" altLang="en-US" sz="2800"/>
          </a:p>
          <a:p>
            <a:pPr eaLnBrk="1" fontAlgn="auto" hangingPunct="1">
              <a:spcAft>
                <a:spcPts val="0"/>
              </a:spcAft>
              <a:defRPr/>
            </a:pPr>
            <a:endParaRPr lang="en-US" altLang="en-US" sz="2800"/>
          </a:p>
        </p:txBody>
      </p:sp>
      <p:sp>
        <p:nvSpPr>
          <p:cNvPr id="153604" name="Slide Number Placeholder 5">
            <a:extLst>
              <a:ext uri="{FF2B5EF4-FFF2-40B4-BE49-F238E27FC236}">
                <a16:creationId xmlns:a16="http://schemas.microsoft.com/office/drawing/2014/main" id="{D293F1F8-5AD1-094B-501D-7FE1E270F4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4ED8E-B35A-4F4B-89D0-C69C6A772945}" type="slidenum">
              <a:rPr lang="en-US" altLang="en-US" smtClean="0">
                <a:solidFill>
                  <a:srgbClr val="898989"/>
                </a:solidFill>
              </a:rPr>
              <a:pPr/>
              <a:t>161</a:t>
            </a:fld>
            <a:endParaRPr lang="en-US" altLang="en-US">
              <a:solidFill>
                <a:srgbClr val="898989"/>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8D0D3373-F01B-C8E6-B4DD-6E1C91A8F795}"/>
              </a:ext>
            </a:extLst>
          </p:cNvPr>
          <p:cNvSpPr>
            <a:spLocks noGrp="1"/>
          </p:cNvSpPr>
          <p:nvPr>
            <p:ph type="title"/>
          </p:nvPr>
        </p:nvSpPr>
        <p:spPr/>
        <p:txBody>
          <a:bodyPr/>
          <a:lstStyle/>
          <a:p>
            <a:pPr eaLnBrk="1" hangingPunct="1"/>
            <a:r>
              <a:rPr lang="en-US" altLang="en-US"/>
              <a:t>ARRAYS</a:t>
            </a:r>
          </a:p>
        </p:txBody>
      </p:sp>
      <p:sp>
        <p:nvSpPr>
          <p:cNvPr id="373763" name="Rectangle 3">
            <a:extLst>
              <a:ext uri="{FF2B5EF4-FFF2-40B4-BE49-F238E27FC236}">
                <a16:creationId xmlns:a16="http://schemas.microsoft.com/office/drawing/2014/main" id="{ABA69859-17D9-9E79-2A09-19CE8A71B111}"/>
              </a:ext>
            </a:extLst>
          </p:cNvPr>
          <p:cNvSpPr>
            <a:spLocks noGrp="1" noChangeArrowheads="1"/>
          </p:cNvSpPr>
          <p:nvPr>
            <p:ph idx="1"/>
          </p:nvPr>
        </p:nvSpPr>
        <p:spPr/>
        <p:txBody>
          <a:bodyPr rtlCol="0">
            <a:normAutofit fontScale="77500" lnSpcReduction="20000"/>
          </a:bodyPr>
          <a:lstStyle/>
          <a:p>
            <a:pPr eaLnBrk="1" fontAlgn="auto" hangingPunct="1">
              <a:spcAft>
                <a:spcPts val="0"/>
              </a:spcAft>
              <a:defRPr/>
            </a:pPr>
            <a:r>
              <a:rPr lang="en-US" altLang="en-US" sz="2800"/>
              <a:t>One can also indicate the dimension of a one-dimensional array by using an asterisk (*), as long as one also specify the elements of the array. This way, SAS software determines the dimension of the array by counting the number of elements. </a:t>
            </a:r>
          </a:p>
          <a:p>
            <a:pPr lvl="1" eaLnBrk="1" fontAlgn="auto" hangingPunct="1">
              <a:spcAft>
                <a:spcPts val="0"/>
              </a:spcAft>
              <a:buFont typeface="Tahoma" panose="020B0604030504040204" pitchFamily="34" charset="0"/>
              <a:buNone/>
              <a:defRPr/>
            </a:pPr>
            <a:r>
              <a:rPr lang="en-US" altLang="en-US" sz="2400">
                <a:solidFill>
                  <a:schemeClr val="accent2"/>
                </a:solidFill>
                <a:latin typeface="Arial Unicode MS"/>
              </a:rPr>
              <a:t>array month {*} jan feb jul oct nov;</a:t>
            </a:r>
          </a:p>
          <a:p>
            <a:pPr lvl="1" eaLnBrk="1" fontAlgn="auto" hangingPunct="1">
              <a:spcAft>
                <a:spcPts val="0"/>
              </a:spcAft>
              <a:buFont typeface="Tahoma" panose="020B0604030504040204" pitchFamily="34" charset="0"/>
              <a:buNone/>
              <a:defRPr/>
            </a:pPr>
            <a:endParaRPr lang="en-US" altLang="en-US" sz="2400">
              <a:solidFill>
                <a:schemeClr val="accent2"/>
              </a:solidFill>
              <a:latin typeface="Arial Unicode MS"/>
            </a:endParaRPr>
          </a:p>
          <a:p>
            <a:pPr eaLnBrk="1" fontAlgn="auto" hangingPunct="1">
              <a:spcAft>
                <a:spcPts val="0"/>
              </a:spcAft>
              <a:defRPr/>
            </a:pPr>
            <a:r>
              <a:rPr lang="en-US" altLang="en-US" sz="2800">
                <a:latin typeface="Arial Unicode MS"/>
              </a:rPr>
              <a:t>Creating variables via ARRAY</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	array WgtDiff(5);</a:t>
            </a:r>
            <a:r>
              <a:rPr lang="en-US" altLang="en-US" sz="2400">
                <a:solidFill>
                  <a:schemeClr val="accent2"/>
                </a:solidFill>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	</a:t>
            </a:r>
            <a:endParaRPr lang="en-US" altLang="en-US" sz="2400">
              <a:solidFill>
                <a:schemeClr val="accent2"/>
              </a:solidFill>
              <a:latin typeface="Arial Unicode MS"/>
            </a:endParaRPr>
          </a:p>
          <a:p>
            <a:pPr lvl="1" eaLnBrk="1" fontAlgn="auto" hangingPunct="1">
              <a:spcAft>
                <a:spcPts val="0"/>
              </a:spcAft>
              <a:defRPr/>
            </a:pPr>
            <a:r>
              <a:rPr lang="en-US" altLang="en-US" sz="2400">
                <a:latin typeface="Arial Unicode MS"/>
              </a:rPr>
              <a:t>By default, all character variables created with an ARRAY statement are assigned a length of 8. You can assign your own length by specifying the length after the dollar sign. The length you specify is automatically assigned to all variables created by the ARRAY statement</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		array firstname(5) </a:t>
            </a:r>
            <a:r>
              <a:rPr lang="en-US" altLang="en-US" sz="2400" b="1">
                <a:solidFill>
                  <a:srgbClr val="008080"/>
                </a:solidFill>
                <a:latin typeface="Arial Unicode MS"/>
              </a:rPr>
              <a:t>$</a:t>
            </a:r>
            <a:r>
              <a:rPr lang="en-US" altLang="en-US" sz="2400">
                <a:solidFill>
                  <a:srgbClr val="008080"/>
                </a:solidFill>
                <a:latin typeface="Arial Unicode MS"/>
              </a:rPr>
              <a:t>;</a:t>
            </a:r>
            <a:r>
              <a:rPr lang="en-US" altLang="en-US" sz="2400">
                <a:solidFill>
                  <a:schemeClr val="accent2"/>
                </a:solidFill>
                <a:latin typeface="Arial Unicode MS"/>
              </a:rPr>
              <a:t>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		array firstname(5) $ </a:t>
            </a:r>
            <a:r>
              <a:rPr lang="en-US" altLang="en-US" sz="2400" b="1">
                <a:solidFill>
                  <a:srgbClr val="008080"/>
                </a:solidFill>
                <a:latin typeface="Arial Unicode MS"/>
              </a:rPr>
              <a:t>24</a:t>
            </a:r>
            <a:r>
              <a:rPr lang="en-US" altLang="en-US" sz="2400">
                <a:solidFill>
                  <a:srgbClr val="008080"/>
                </a:solidFill>
                <a:latin typeface="Arial Unicode MS"/>
              </a:rPr>
              <a:t>;</a:t>
            </a:r>
            <a:endParaRPr lang="en-US" altLang="en-US" sz="2400">
              <a:latin typeface="Arial Unicode MS"/>
            </a:endParaRPr>
          </a:p>
          <a:p>
            <a:pPr lvl="1" eaLnBrk="1" fontAlgn="auto" hangingPunct="1">
              <a:spcAft>
                <a:spcPts val="0"/>
              </a:spcAft>
              <a:buFont typeface="Tahoma" panose="020B0604030504040204" pitchFamily="34" charset="0"/>
              <a:buNone/>
              <a:defRPr/>
            </a:pPr>
            <a:endParaRPr lang="en-US" altLang="en-US" sz="2400">
              <a:latin typeface="Arial Unicode MS"/>
            </a:endParaRPr>
          </a:p>
          <a:p>
            <a:pPr lvl="1" eaLnBrk="1" fontAlgn="auto" hangingPunct="1">
              <a:spcAft>
                <a:spcPts val="0"/>
              </a:spcAft>
              <a:buFont typeface="Tahoma" panose="020B0604030504040204" pitchFamily="34" charset="0"/>
              <a:buNone/>
              <a:defRPr/>
            </a:pPr>
            <a:endParaRPr lang="en-US" altLang="en-US" sz="2400">
              <a:solidFill>
                <a:schemeClr val="accent2"/>
              </a:solidFill>
              <a:latin typeface="Arial Unicode MS"/>
            </a:endParaRPr>
          </a:p>
        </p:txBody>
      </p:sp>
      <p:sp>
        <p:nvSpPr>
          <p:cNvPr id="154628" name="Slide Number Placeholder 5">
            <a:extLst>
              <a:ext uri="{FF2B5EF4-FFF2-40B4-BE49-F238E27FC236}">
                <a16:creationId xmlns:a16="http://schemas.microsoft.com/office/drawing/2014/main" id="{89821E2A-AD6B-F674-09A7-563D593E7E0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56C56AE-D624-4A6E-A65E-BF692FEC8951}" type="slidenum">
              <a:rPr lang="en-US" altLang="en-US" smtClean="0">
                <a:solidFill>
                  <a:srgbClr val="898989"/>
                </a:solidFill>
              </a:rPr>
              <a:pPr/>
              <a:t>162</a:t>
            </a:fld>
            <a:endParaRPr lang="en-US" altLang="en-US">
              <a:solidFill>
                <a:srgbClr val="898989"/>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07811D4A-88E8-04F6-B776-64E1500402E2}"/>
              </a:ext>
            </a:extLst>
          </p:cNvPr>
          <p:cNvSpPr>
            <a:spLocks noGrp="1"/>
          </p:cNvSpPr>
          <p:nvPr>
            <p:ph type="title"/>
          </p:nvPr>
        </p:nvSpPr>
        <p:spPr/>
        <p:txBody>
          <a:bodyPr/>
          <a:lstStyle/>
          <a:p>
            <a:pPr eaLnBrk="1" hangingPunct="1"/>
            <a:r>
              <a:rPr lang="en-US" altLang="en-US"/>
              <a:t>ARRAYS</a:t>
            </a:r>
          </a:p>
        </p:txBody>
      </p:sp>
      <p:sp>
        <p:nvSpPr>
          <p:cNvPr id="374787" name="Rectangle 3">
            <a:extLst>
              <a:ext uri="{FF2B5EF4-FFF2-40B4-BE49-F238E27FC236}">
                <a16:creationId xmlns:a16="http://schemas.microsoft.com/office/drawing/2014/main" id="{9520F26E-A5B8-55DF-3EE8-C9B2463208AF}"/>
              </a:ext>
            </a:extLst>
          </p:cNvPr>
          <p:cNvSpPr>
            <a:spLocks noGrp="1" noChangeArrowheads="1"/>
          </p:cNvSpPr>
          <p:nvPr>
            <p:ph idx="1"/>
          </p:nvPr>
        </p:nvSpPr>
        <p:spPr/>
        <p:txBody>
          <a:bodyPr rtlCol="0">
            <a:normAutofit fontScale="85000" lnSpcReduction="10000"/>
          </a:bodyPr>
          <a:lstStyle/>
          <a:p>
            <a:pPr marL="381000" indent="-381000" eaLnBrk="1" fontAlgn="auto" hangingPunct="1">
              <a:spcAft>
                <a:spcPts val="0"/>
              </a:spcAft>
              <a:defRPr/>
            </a:pPr>
            <a:r>
              <a:rPr lang="en-US" altLang="en-US" sz="2800"/>
              <a:t>The default variable names are created by concatenating the array name and the numbers 1, 2, 3, and so on, up to the array dimension. </a:t>
            </a:r>
          </a:p>
          <a:p>
            <a:pPr marL="381000" indent="-381000" eaLnBrk="1" fontAlgn="auto" hangingPunct="1">
              <a:spcAft>
                <a:spcPts val="0"/>
              </a:spcAft>
              <a:defRPr/>
            </a:pPr>
            <a:endParaRPr lang="en-US" altLang="en-US" sz="2800"/>
          </a:p>
          <a:p>
            <a:pPr marL="381000" indent="-381000" eaLnBrk="1" fontAlgn="auto" hangingPunct="1">
              <a:spcAft>
                <a:spcPts val="0"/>
              </a:spcAft>
              <a:defRPr/>
            </a:pPr>
            <a:r>
              <a:rPr lang="en-US" altLang="en-US" sz="2800"/>
              <a:t>Assigning Initial Values to Arrays</a:t>
            </a:r>
          </a:p>
          <a:p>
            <a:pPr marL="838200" lvl="1" indent="-381000" eaLnBrk="1" fontAlgn="auto" hangingPunct="1">
              <a:spcAft>
                <a:spcPts val="0"/>
              </a:spcAft>
              <a:defRPr/>
            </a:pPr>
            <a:r>
              <a:rPr lang="en-US" altLang="en-US" sz="2400"/>
              <a:t>place the values after the array elements</a:t>
            </a:r>
          </a:p>
          <a:p>
            <a:pPr marL="838200" lvl="1" indent="-381000" eaLnBrk="1" fontAlgn="auto" hangingPunct="1">
              <a:spcAft>
                <a:spcPts val="0"/>
              </a:spcAft>
              <a:defRPr/>
            </a:pPr>
            <a:r>
              <a:rPr lang="en-US" altLang="en-US" sz="2400"/>
              <a:t>specify one initial value for each corresponding array element</a:t>
            </a:r>
          </a:p>
          <a:p>
            <a:pPr marL="838200" lvl="1" indent="-381000" eaLnBrk="1" fontAlgn="auto" hangingPunct="1">
              <a:spcAft>
                <a:spcPts val="0"/>
              </a:spcAft>
              <a:defRPr/>
            </a:pPr>
            <a:r>
              <a:rPr lang="en-US" altLang="en-US" sz="2400"/>
              <a:t>separate each value with a comma or blank</a:t>
            </a:r>
          </a:p>
          <a:p>
            <a:pPr marL="838200" lvl="1" indent="-381000" eaLnBrk="1" fontAlgn="auto" hangingPunct="1">
              <a:spcAft>
                <a:spcPts val="0"/>
              </a:spcAft>
              <a:defRPr/>
            </a:pPr>
            <a:r>
              <a:rPr lang="en-US" altLang="en-US" sz="2400"/>
              <a:t>enclose the initial values in parentheses </a:t>
            </a:r>
          </a:p>
          <a:p>
            <a:pPr marL="838200" lvl="1" indent="-381000" eaLnBrk="1" fontAlgn="auto" hangingPunct="1">
              <a:spcAft>
                <a:spcPts val="0"/>
              </a:spcAft>
              <a:defRPr/>
            </a:pPr>
            <a:r>
              <a:rPr lang="en-US" altLang="en-US" sz="2400"/>
              <a:t>enclose each character value in quotation marks. </a:t>
            </a:r>
          </a:p>
          <a:p>
            <a:pPr marL="838200" lvl="1" indent="-381000" eaLnBrk="1" fontAlgn="auto" hangingPunct="1">
              <a:spcAft>
                <a:spcPts val="0"/>
              </a:spcAft>
              <a:defRPr/>
            </a:pPr>
            <a:endParaRPr lang="en-US" altLang="en-US" sz="2400"/>
          </a:p>
          <a:p>
            <a:pPr marL="1295400" lvl="2" indent="-381000" eaLnBrk="1" fontAlgn="auto" hangingPunct="1">
              <a:spcAft>
                <a:spcPts val="0"/>
              </a:spcAft>
              <a:buFontTx/>
              <a:buNone/>
              <a:defRPr/>
            </a:pPr>
            <a:r>
              <a:rPr lang="en-US" altLang="en-US" sz="2000">
                <a:solidFill>
                  <a:schemeClr val="accent2"/>
                </a:solidFill>
                <a:latin typeface="Arial Unicode MS"/>
              </a:rPr>
              <a:t>array test{4} t1 t2 t3 t4 (90 80 70 70);</a:t>
            </a:r>
            <a:r>
              <a:rPr lang="en-US" altLang="en-US" sz="2000">
                <a:solidFill>
                  <a:schemeClr val="accent2"/>
                </a:solidFill>
              </a:rPr>
              <a:t> </a:t>
            </a:r>
          </a:p>
          <a:p>
            <a:pPr marL="1295400" lvl="2" indent="-381000" eaLnBrk="1" fontAlgn="auto" hangingPunct="1">
              <a:spcAft>
                <a:spcPts val="0"/>
              </a:spcAft>
              <a:buFontTx/>
              <a:buNone/>
              <a:defRPr/>
            </a:pPr>
            <a:r>
              <a:rPr lang="en-US" altLang="en-US" sz="2000">
                <a:solidFill>
                  <a:schemeClr val="accent2"/>
                </a:solidFill>
                <a:latin typeface="Arial Unicode MS"/>
              </a:rPr>
              <a:t>array test2{*} a1 a2 a3 ('a','b','c');</a:t>
            </a:r>
            <a:r>
              <a:rPr lang="en-US" altLang="en-US" sz="2000">
                <a:solidFill>
                  <a:schemeClr val="accent2"/>
                </a:solidFill>
              </a:rPr>
              <a:t> </a:t>
            </a:r>
          </a:p>
          <a:p>
            <a:pPr marL="1295400" lvl="2" indent="-381000" eaLnBrk="1" fontAlgn="auto" hangingPunct="1">
              <a:spcAft>
                <a:spcPts val="0"/>
              </a:spcAft>
              <a:buFontTx/>
              <a:buNone/>
              <a:defRPr/>
            </a:pPr>
            <a:r>
              <a:rPr lang="en-US" altLang="en-US" sz="2000">
                <a:solidFill>
                  <a:schemeClr val="accent2"/>
                </a:solidFill>
                <a:latin typeface="Arial Unicode MS"/>
              </a:rPr>
              <a:t>array test{4} </a:t>
            </a:r>
            <a:r>
              <a:rPr lang="en-US" altLang="en-US" sz="2000">
                <a:solidFill>
                  <a:srgbClr val="FF3300"/>
                </a:solidFill>
                <a:latin typeface="Arial Unicode MS"/>
              </a:rPr>
              <a:t>_TEMPORARY_</a:t>
            </a:r>
            <a:r>
              <a:rPr lang="en-US" altLang="en-US" sz="2000">
                <a:solidFill>
                  <a:schemeClr val="accent2"/>
                </a:solidFill>
                <a:latin typeface="Arial Unicode MS"/>
              </a:rPr>
              <a:t> (90 80 70 70);</a:t>
            </a:r>
            <a:r>
              <a:rPr lang="en-US" altLang="en-US" sz="2000">
                <a:solidFill>
                  <a:schemeClr val="accent2"/>
                </a:solidFill>
              </a:rPr>
              <a:t> </a:t>
            </a:r>
          </a:p>
          <a:p>
            <a:pPr marL="1295400" lvl="2" indent="-381000" eaLnBrk="1" fontAlgn="auto" hangingPunct="1">
              <a:spcAft>
                <a:spcPts val="0"/>
              </a:spcAft>
              <a:buFontTx/>
              <a:buNone/>
              <a:defRPr/>
            </a:pPr>
            <a:endParaRPr lang="en-US" altLang="en-US" sz="2000">
              <a:solidFill>
                <a:schemeClr val="accent2"/>
              </a:solidFill>
            </a:endParaRPr>
          </a:p>
          <a:p>
            <a:pPr marL="838200" lvl="1" indent="-381000" eaLnBrk="1" fontAlgn="auto" hangingPunct="1">
              <a:spcAft>
                <a:spcPts val="0"/>
              </a:spcAft>
              <a:defRPr/>
            </a:pPr>
            <a:endParaRPr lang="en-US" altLang="en-US" sz="2400">
              <a:solidFill>
                <a:schemeClr val="accent2"/>
              </a:solidFill>
            </a:endParaRPr>
          </a:p>
          <a:p>
            <a:pPr marL="838200" lvl="1" indent="-381000" eaLnBrk="1" fontAlgn="auto" hangingPunct="1">
              <a:spcAft>
                <a:spcPts val="0"/>
              </a:spcAft>
              <a:defRPr/>
            </a:pPr>
            <a:endParaRPr lang="en-US" altLang="en-US" sz="2400"/>
          </a:p>
          <a:p>
            <a:pPr marL="381000" indent="-381000" eaLnBrk="1" fontAlgn="auto" hangingPunct="1">
              <a:spcAft>
                <a:spcPts val="0"/>
              </a:spcAft>
              <a:defRPr/>
            </a:pPr>
            <a:endParaRPr lang="en-US" altLang="en-US" sz="2800"/>
          </a:p>
          <a:p>
            <a:pPr marL="381000" indent="-381000" eaLnBrk="1" fontAlgn="auto" hangingPunct="1">
              <a:spcAft>
                <a:spcPts val="0"/>
              </a:spcAft>
              <a:defRPr/>
            </a:pPr>
            <a:endParaRPr lang="en-US" altLang="en-US" sz="2800"/>
          </a:p>
        </p:txBody>
      </p:sp>
      <p:sp>
        <p:nvSpPr>
          <p:cNvPr id="155652" name="Slide Number Placeholder 5">
            <a:extLst>
              <a:ext uri="{FF2B5EF4-FFF2-40B4-BE49-F238E27FC236}">
                <a16:creationId xmlns:a16="http://schemas.microsoft.com/office/drawing/2014/main" id="{5343666B-04F5-E723-7466-E8BA6A6C473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C7B4154-DE80-4250-B32E-07A8C936BC77}" type="slidenum">
              <a:rPr lang="en-US" altLang="en-US" smtClean="0">
                <a:solidFill>
                  <a:srgbClr val="898989"/>
                </a:solidFill>
              </a:rPr>
              <a:pPr/>
              <a:t>163</a:t>
            </a:fld>
            <a:endParaRPr lang="en-US" altLang="en-US">
              <a:solidFill>
                <a:srgbClr val="898989"/>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9942ED3E-0082-4C9A-106F-AD33A0EDE7B3}"/>
              </a:ext>
            </a:extLst>
          </p:cNvPr>
          <p:cNvSpPr>
            <a:spLocks noGrp="1"/>
          </p:cNvSpPr>
          <p:nvPr>
            <p:ph type="title"/>
          </p:nvPr>
        </p:nvSpPr>
        <p:spPr/>
        <p:txBody>
          <a:bodyPr/>
          <a:lstStyle/>
          <a:p>
            <a:pPr eaLnBrk="1" hangingPunct="1"/>
            <a:r>
              <a:rPr lang="en-US" altLang="en-US"/>
              <a:t>ARRAYS</a:t>
            </a:r>
          </a:p>
        </p:txBody>
      </p:sp>
      <p:sp>
        <p:nvSpPr>
          <p:cNvPr id="156675" name="Rectangle 3">
            <a:extLst>
              <a:ext uri="{FF2B5EF4-FFF2-40B4-BE49-F238E27FC236}">
                <a16:creationId xmlns:a16="http://schemas.microsoft.com/office/drawing/2014/main" id="{35E9D99E-135B-10F6-8EC0-6205B9A7D27B}"/>
              </a:ext>
            </a:extLst>
          </p:cNvPr>
          <p:cNvSpPr>
            <a:spLocks noGrp="1" noChangeArrowheads="1"/>
          </p:cNvSpPr>
          <p:nvPr>
            <p:ph idx="1"/>
          </p:nvPr>
        </p:nvSpPr>
        <p:spPr/>
        <p:txBody>
          <a:bodyPr/>
          <a:lstStyle/>
          <a:p>
            <a:pPr eaLnBrk="1" hangingPunct="1"/>
            <a:r>
              <a:rPr lang="en-US" altLang="en-US"/>
              <a:t>Multidimensional Array</a:t>
            </a:r>
          </a:p>
          <a:p>
            <a:pPr lvl="1" eaLnBrk="1" hangingPunct="1"/>
            <a:r>
              <a:rPr lang="en-US" altLang="en-US"/>
              <a:t>To define a multidimensional array, specify the number of elements in each dimension, separated by a comma. This ARRAY statement defines a two-dimensional array:</a:t>
            </a:r>
          </a:p>
          <a:p>
            <a:pPr lvl="2" eaLnBrk="1" hangingPunct="1">
              <a:buFontTx/>
              <a:buNone/>
            </a:pPr>
            <a:r>
              <a:rPr lang="en-US" altLang="en-US">
                <a:solidFill>
                  <a:srgbClr val="008080"/>
                </a:solidFill>
                <a:latin typeface="Arial Unicode MS"/>
              </a:rPr>
              <a:t>array new(3,4) x1-x12;</a:t>
            </a:r>
            <a:r>
              <a:rPr lang="en-US" altLang="en-US">
                <a:latin typeface="Arial Unicode MS"/>
              </a:rPr>
              <a:t> </a:t>
            </a:r>
          </a:p>
          <a:p>
            <a:pPr lvl="2" eaLnBrk="1" hangingPunct="1">
              <a:buFontTx/>
              <a:buNone/>
            </a:pPr>
            <a:endParaRPr lang="en-US" altLang="en-US">
              <a:latin typeface="Arial Unicode MS"/>
            </a:endParaRPr>
          </a:p>
          <a:p>
            <a:pPr lvl="2" eaLnBrk="1" hangingPunct="1">
              <a:buFontTx/>
              <a:buNone/>
            </a:pPr>
            <a:endParaRPr lang="en-US" altLang="en-US">
              <a:latin typeface="Arial Unicode MS"/>
            </a:endParaRPr>
          </a:p>
          <a:p>
            <a:pPr lvl="1" eaLnBrk="1" hangingPunct="1"/>
            <a:endParaRPr lang="en-US" altLang="en-US">
              <a:latin typeface="Arial Unicode MS"/>
            </a:endParaRPr>
          </a:p>
          <a:p>
            <a:pPr lvl="1" eaLnBrk="1" hangingPunct="1"/>
            <a:endParaRPr lang="en-US" altLang="en-US">
              <a:latin typeface="Arial Unicode MS"/>
            </a:endParaRPr>
          </a:p>
          <a:p>
            <a:pPr lvl="1" eaLnBrk="1" hangingPunct="1"/>
            <a:r>
              <a:rPr lang="en-US" altLang="en-US">
                <a:latin typeface="Arial Unicode MS"/>
              </a:rPr>
              <a:t>The first dimension in the ARRAY statement specifies the number of rows. The second dimension specifies the number of columns.</a:t>
            </a:r>
          </a:p>
          <a:p>
            <a:pPr lvl="2" eaLnBrk="1" hangingPunct="1">
              <a:buFontTx/>
              <a:buNone/>
            </a:pPr>
            <a:endParaRPr lang="en-US" altLang="en-US">
              <a:latin typeface="Arial Unicode MS"/>
            </a:endParaRPr>
          </a:p>
          <a:p>
            <a:pPr lvl="2" eaLnBrk="1" hangingPunct="1">
              <a:buFontTx/>
              <a:buNone/>
            </a:pPr>
            <a:endParaRPr lang="en-US" altLang="en-US">
              <a:latin typeface="Arial Unicode MS"/>
            </a:endParaRPr>
          </a:p>
          <a:p>
            <a:pPr lvl="2" eaLnBrk="1" hangingPunct="1">
              <a:buFontTx/>
              <a:buNone/>
            </a:pPr>
            <a:endParaRPr lang="en-US" altLang="en-US">
              <a:latin typeface="Arial Unicode MS"/>
            </a:endParaRPr>
          </a:p>
        </p:txBody>
      </p:sp>
      <p:sp>
        <p:nvSpPr>
          <p:cNvPr id="156676" name="Slide Number Placeholder 5">
            <a:extLst>
              <a:ext uri="{FF2B5EF4-FFF2-40B4-BE49-F238E27FC236}">
                <a16:creationId xmlns:a16="http://schemas.microsoft.com/office/drawing/2014/main" id="{42846722-9098-A00F-FA3C-E7B52970F5A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B0D5D26-4E6E-4B96-9AB7-D76F4FE1F78E}" type="slidenum">
              <a:rPr lang="en-US" altLang="en-US" smtClean="0">
                <a:solidFill>
                  <a:srgbClr val="898989"/>
                </a:solidFill>
              </a:rPr>
              <a:pPr/>
              <a:t>164</a:t>
            </a:fld>
            <a:endParaRPr lang="en-US" altLang="en-US">
              <a:solidFill>
                <a:srgbClr val="898989"/>
              </a:solidFill>
            </a:endParaRPr>
          </a:p>
        </p:txBody>
      </p:sp>
      <p:graphicFrame>
        <p:nvGraphicFramePr>
          <p:cNvPr id="375850" name="Group 42">
            <a:extLst>
              <a:ext uri="{FF2B5EF4-FFF2-40B4-BE49-F238E27FC236}">
                <a16:creationId xmlns:a16="http://schemas.microsoft.com/office/drawing/2014/main" id="{35D2905E-4AE3-FEED-947E-51BE640F2852}"/>
              </a:ext>
            </a:extLst>
          </p:cNvPr>
          <p:cNvGraphicFramePr>
            <a:graphicFrameLocks noGrp="1"/>
          </p:cNvGraphicFramePr>
          <p:nvPr/>
        </p:nvGraphicFramePr>
        <p:xfrm>
          <a:off x="4876800" y="2884488"/>
          <a:ext cx="2141538" cy="1119188"/>
        </p:xfrm>
        <a:graphic>
          <a:graphicData uri="http://schemas.openxmlformats.org/drawingml/2006/table">
            <a:tbl>
              <a:tblPr/>
              <a:tblGrid>
                <a:gridCol w="725488">
                  <a:extLst>
                    <a:ext uri="{9D8B030D-6E8A-4147-A177-3AD203B41FA5}">
                      <a16:colId xmlns:a16="http://schemas.microsoft.com/office/drawing/2014/main" val="20000"/>
                    </a:ext>
                  </a:extLst>
                </a:gridCol>
                <a:gridCol w="569912">
                  <a:extLst>
                    <a:ext uri="{9D8B030D-6E8A-4147-A177-3AD203B41FA5}">
                      <a16:colId xmlns:a16="http://schemas.microsoft.com/office/drawing/2014/main" val="20001"/>
                    </a:ext>
                  </a:extLst>
                </a:gridCol>
                <a:gridCol w="846138">
                  <a:extLst>
                    <a:ext uri="{9D8B030D-6E8A-4147-A177-3AD203B41FA5}">
                      <a16:colId xmlns:a16="http://schemas.microsoft.com/office/drawing/2014/main" val="20002"/>
                    </a:ext>
                  </a:extLst>
                </a:gridCol>
              </a:tblGrid>
              <a:tr h="36502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X1</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X2</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X3</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25138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X4</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X5</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X6</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5138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X7</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X8</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X9</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5138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X10</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X11</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0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X12</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CCBFF32B-39E1-AD78-EA9E-A9A6FC404797}"/>
              </a:ext>
            </a:extLst>
          </p:cNvPr>
          <p:cNvSpPr>
            <a:spLocks noGrp="1"/>
          </p:cNvSpPr>
          <p:nvPr>
            <p:ph type="title"/>
          </p:nvPr>
        </p:nvSpPr>
        <p:spPr/>
        <p:txBody>
          <a:bodyPr/>
          <a:lstStyle/>
          <a:p>
            <a:pPr eaLnBrk="1" hangingPunct="1"/>
            <a:r>
              <a:rPr lang="en-US" altLang="en-US"/>
              <a:t>ARRAYS</a:t>
            </a:r>
          </a:p>
        </p:txBody>
      </p:sp>
      <p:sp>
        <p:nvSpPr>
          <p:cNvPr id="376835" name="Rectangle 3">
            <a:extLst>
              <a:ext uri="{FF2B5EF4-FFF2-40B4-BE49-F238E27FC236}">
                <a16:creationId xmlns:a16="http://schemas.microsoft.com/office/drawing/2014/main" id="{21E7E90B-ACE5-9322-1F1B-29C1F2F843DC}"/>
              </a:ext>
            </a:extLst>
          </p:cNvPr>
          <p:cNvSpPr>
            <a:spLocks noGrp="1" noChangeArrowheads="1"/>
          </p:cNvSpPr>
          <p:nvPr>
            <p:ph idx="1"/>
          </p:nvPr>
        </p:nvSpPr>
        <p:spPr/>
        <p:txBody>
          <a:bodyPr rtlCol="0">
            <a:normAutofit lnSpcReduction="10000"/>
          </a:bodyPr>
          <a:lstStyle/>
          <a:p>
            <a:pPr eaLnBrk="1" fontAlgn="auto" hangingPunct="1">
              <a:spcAft>
                <a:spcPts val="0"/>
              </a:spcAft>
              <a:defRPr/>
            </a:pPr>
            <a:r>
              <a:rPr lang="en-US" altLang="en-US" sz="2800"/>
              <a:t>DIM function</a:t>
            </a:r>
          </a:p>
          <a:p>
            <a:pPr lvl="1" eaLnBrk="1" fontAlgn="auto" hangingPunct="1">
              <a:spcAft>
                <a:spcPts val="0"/>
              </a:spcAft>
              <a:defRPr/>
            </a:pPr>
            <a:r>
              <a:rPr lang="en-US" altLang="en-US" sz="2400"/>
              <a:t>Returns the number of elements in an array</a:t>
            </a:r>
          </a:p>
          <a:p>
            <a:pPr lvl="1" eaLnBrk="1" fontAlgn="auto" hangingPunct="1">
              <a:spcAft>
                <a:spcPts val="0"/>
              </a:spcAft>
              <a:defRPr/>
            </a:pPr>
            <a:r>
              <a:rPr lang="en-US" altLang="en-US" sz="2400"/>
              <a:t>General form of DIM function is as follows:</a:t>
            </a:r>
          </a:p>
          <a:p>
            <a:pPr lvl="2" eaLnBrk="1" fontAlgn="auto" hangingPunct="1">
              <a:spcAft>
                <a:spcPts val="0"/>
              </a:spcAft>
              <a:buFontTx/>
              <a:buNone/>
              <a:defRPr/>
            </a:pPr>
            <a:r>
              <a:rPr lang="en-US" altLang="en-US" sz="2000" b="1">
                <a:solidFill>
                  <a:srgbClr val="008080"/>
                </a:solidFill>
                <a:latin typeface="Arial Unicode MS"/>
              </a:rPr>
              <a:t>DIM</a:t>
            </a:r>
            <a:r>
              <a:rPr lang="en-US" altLang="en-US" sz="2000">
                <a:solidFill>
                  <a:srgbClr val="008080"/>
                </a:solidFill>
                <a:latin typeface="Arial Unicode MS"/>
              </a:rPr>
              <a:t>&lt;n&gt;(array-name) </a:t>
            </a:r>
          </a:p>
          <a:p>
            <a:pPr lvl="2" eaLnBrk="1" fontAlgn="auto" hangingPunct="1">
              <a:spcAft>
                <a:spcPts val="0"/>
              </a:spcAft>
              <a:buFontTx/>
              <a:buNone/>
              <a:defRPr/>
            </a:pPr>
            <a:r>
              <a:rPr lang="en-US" altLang="en-US" sz="2000" b="1">
                <a:solidFill>
                  <a:srgbClr val="008080"/>
                </a:solidFill>
                <a:latin typeface="Arial Unicode MS"/>
              </a:rPr>
              <a:t>DIM</a:t>
            </a:r>
            <a:r>
              <a:rPr lang="en-US" altLang="en-US" sz="2000">
                <a:solidFill>
                  <a:srgbClr val="008080"/>
                </a:solidFill>
                <a:latin typeface="Arial Unicode MS"/>
              </a:rPr>
              <a:t>(array-name,bound-n)</a:t>
            </a:r>
            <a:r>
              <a:rPr lang="en-US" altLang="en-US" sz="2000"/>
              <a:t> </a:t>
            </a:r>
          </a:p>
          <a:p>
            <a:pPr lvl="2" eaLnBrk="1" fontAlgn="auto" hangingPunct="1">
              <a:spcAft>
                <a:spcPts val="0"/>
              </a:spcAft>
              <a:buFontTx/>
              <a:buNone/>
              <a:defRPr/>
            </a:pPr>
            <a:r>
              <a:rPr lang="en-US" altLang="en-US" sz="2000"/>
              <a:t>Where </a:t>
            </a:r>
          </a:p>
          <a:p>
            <a:pPr lvl="3" eaLnBrk="1" fontAlgn="auto" hangingPunct="1">
              <a:spcAft>
                <a:spcPts val="0"/>
              </a:spcAft>
              <a:buFontTx/>
              <a:buNone/>
              <a:defRPr/>
            </a:pPr>
            <a:r>
              <a:rPr lang="en-US" altLang="en-US" sz="1800" i="1">
                <a:solidFill>
                  <a:srgbClr val="008080"/>
                </a:solidFill>
                <a:latin typeface="Arial Unicode MS"/>
              </a:rPr>
              <a:t>n</a:t>
            </a:r>
            <a:r>
              <a:rPr lang="en-US" altLang="en-US" sz="1800"/>
              <a:t> specifies the dimension, in a multidimensional array, for which you want to know the number of elements. If no </a:t>
            </a:r>
            <a:r>
              <a:rPr lang="en-US" altLang="en-US" sz="1800" i="1">
                <a:solidFill>
                  <a:srgbClr val="008080"/>
                </a:solidFill>
                <a:latin typeface="Arial Unicode MS"/>
              </a:rPr>
              <a:t>n</a:t>
            </a:r>
            <a:r>
              <a:rPr lang="en-US" altLang="en-US" sz="1800"/>
              <a:t> value is specified, the DIM function returns the number of elements in the first dimension of the array.</a:t>
            </a:r>
          </a:p>
          <a:p>
            <a:pPr lvl="3" eaLnBrk="1" fontAlgn="auto" hangingPunct="1">
              <a:spcAft>
                <a:spcPts val="0"/>
              </a:spcAft>
              <a:buFontTx/>
              <a:buNone/>
              <a:defRPr/>
            </a:pPr>
            <a:r>
              <a:rPr lang="en-US" altLang="en-US" sz="1800" i="1">
                <a:solidFill>
                  <a:srgbClr val="008080"/>
                </a:solidFill>
                <a:latin typeface="Arial Unicode MS"/>
              </a:rPr>
              <a:t>array-name</a:t>
            </a:r>
            <a:r>
              <a:rPr lang="en-US" altLang="en-US" sz="1800"/>
              <a:t> specifies the name of an array that was previously defined in the same DATA step</a:t>
            </a:r>
          </a:p>
          <a:p>
            <a:pPr lvl="3" eaLnBrk="1" fontAlgn="auto" hangingPunct="1">
              <a:spcAft>
                <a:spcPts val="0"/>
              </a:spcAft>
              <a:buFontTx/>
              <a:buNone/>
              <a:defRPr/>
            </a:pPr>
            <a:r>
              <a:rPr lang="en-US" altLang="en-US" sz="1800" i="1">
                <a:solidFill>
                  <a:srgbClr val="008080"/>
                </a:solidFill>
                <a:latin typeface="Arial Unicode MS"/>
              </a:rPr>
              <a:t>bound-n</a:t>
            </a:r>
            <a:r>
              <a:rPr lang="en-US" altLang="en-US" sz="1800"/>
              <a:t>  specifies the dimension, in a multidimensional array, for which you want to know the number of elements. Use </a:t>
            </a:r>
            <a:r>
              <a:rPr lang="en-US" altLang="en-US" sz="1800" i="1">
                <a:solidFill>
                  <a:srgbClr val="008080"/>
                </a:solidFill>
                <a:latin typeface="Arial Unicode MS"/>
              </a:rPr>
              <a:t>bound-n</a:t>
            </a:r>
            <a:r>
              <a:rPr lang="en-US" altLang="en-US" sz="1800"/>
              <a:t> only when </a:t>
            </a:r>
            <a:r>
              <a:rPr lang="en-US" altLang="en-US" sz="1800" i="1">
                <a:solidFill>
                  <a:srgbClr val="008080"/>
                </a:solidFill>
                <a:latin typeface="Arial Unicode MS"/>
              </a:rPr>
              <a:t>n</a:t>
            </a:r>
            <a:r>
              <a:rPr lang="en-US" altLang="en-US" sz="1800">
                <a:solidFill>
                  <a:srgbClr val="008080"/>
                </a:solidFill>
                <a:latin typeface="Arial Unicode MS"/>
              </a:rPr>
              <a:t> </a:t>
            </a:r>
            <a:r>
              <a:rPr lang="en-US" altLang="en-US" sz="1800"/>
              <a:t>is not specified.</a:t>
            </a:r>
          </a:p>
          <a:p>
            <a:pPr lvl="2" eaLnBrk="1" fontAlgn="auto" hangingPunct="1">
              <a:spcAft>
                <a:spcPts val="0"/>
              </a:spcAft>
              <a:buFontTx/>
              <a:buNone/>
              <a:defRPr/>
            </a:pPr>
            <a:endParaRPr lang="en-US" altLang="en-US" sz="2000"/>
          </a:p>
          <a:p>
            <a:pPr lvl="2" eaLnBrk="1" fontAlgn="auto" hangingPunct="1">
              <a:spcAft>
                <a:spcPts val="0"/>
              </a:spcAft>
              <a:defRPr/>
            </a:pPr>
            <a:endParaRPr lang="en-US" altLang="en-US" sz="2000"/>
          </a:p>
        </p:txBody>
      </p:sp>
      <p:sp>
        <p:nvSpPr>
          <p:cNvPr id="157700" name="Slide Number Placeholder 5">
            <a:extLst>
              <a:ext uri="{FF2B5EF4-FFF2-40B4-BE49-F238E27FC236}">
                <a16:creationId xmlns:a16="http://schemas.microsoft.com/office/drawing/2014/main" id="{5FD147A8-5941-E2AE-3D96-D938E9312B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50DB07A-44FD-46B0-A06C-A60D772A163A}" type="slidenum">
              <a:rPr lang="en-US" altLang="en-US" smtClean="0">
                <a:solidFill>
                  <a:srgbClr val="898989"/>
                </a:solidFill>
              </a:rPr>
              <a:pPr/>
              <a:t>165</a:t>
            </a:fld>
            <a:endParaRPr lang="en-US" altLang="en-US">
              <a:solidFill>
                <a:srgbClr val="898989"/>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89986C2D-CC0C-CCA8-470F-EC3E2F4995BC}"/>
              </a:ext>
            </a:extLst>
          </p:cNvPr>
          <p:cNvSpPr>
            <a:spLocks noGrp="1"/>
          </p:cNvSpPr>
          <p:nvPr>
            <p:ph type="title"/>
          </p:nvPr>
        </p:nvSpPr>
        <p:spPr/>
        <p:txBody>
          <a:bodyPr/>
          <a:lstStyle/>
          <a:p>
            <a:pPr eaLnBrk="1" hangingPunct="1"/>
            <a:r>
              <a:rPr lang="en-US" altLang="en-US"/>
              <a:t>ARRAYS</a:t>
            </a:r>
          </a:p>
        </p:txBody>
      </p:sp>
      <p:sp>
        <p:nvSpPr>
          <p:cNvPr id="158723" name="Rectangle 3">
            <a:extLst>
              <a:ext uri="{FF2B5EF4-FFF2-40B4-BE49-F238E27FC236}">
                <a16:creationId xmlns:a16="http://schemas.microsoft.com/office/drawing/2014/main" id="{CDCB7E77-9D64-BE1A-B809-5C4BE021AB73}"/>
              </a:ext>
            </a:extLst>
          </p:cNvPr>
          <p:cNvSpPr>
            <a:spLocks noGrp="1" noChangeArrowheads="1"/>
          </p:cNvSpPr>
          <p:nvPr>
            <p:ph idx="1"/>
          </p:nvPr>
        </p:nvSpPr>
        <p:spPr/>
        <p:txBody>
          <a:bodyPr/>
          <a:lstStyle/>
          <a:p>
            <a:pPr eaLnBrk="1" hangingPunct="1"/>
            <a:r>
              <a:rPr lang="en-US" altLang="en-US"/>
              <a:t>Consider the following examples for DIM function:</a:t>
            </a:r>
          </a:p>
          <a:p>
            <a:pPr lvl="1" eaLnBrk="1" hangingPunct="1"/>
            <a:r>
              <a:rPr lang="en-US" altLang="en-US">
                <a:solidFill>
                  <a:schemeClr val="accent2"/>
                </a:solidFill>
                <a:latin typeface="Arial Unicode MS"/>
              </a:rPr>
              <a:t>array big{5} weight sex height state city; </a:t>
            </a:r>
          </a:p>
          <a:p>
            <a:pPr lvl="2" eaLnBrk="1" hangingPunct="1">
              <a:buFontTx/>
              <a:buNone/>
            </a:pPr>
            <a:r>
              <a:rPr lang="en-US" altLang="en-US">
                <a:solidFill>
                  <a:schemeClr val="accent2"/>
                </a:solidFill>
                <a:latin typeface="Arial Unicode MS"/>
              </a:rPr>
              <a:t>do i=1 to </a:t>
            </a:r>
            <a:r>
              <a:rPr lang="en-US" altLang="en-US" sz="2000" b="1">
                <a:solidFill>
                  <a:srgbClr val="008080"/>
                </a:solidFill>
                <a:latin typeface="Arial Unicode MS"/>
              </a:rPr>
              <a:t>dim</a:t>
            </a:r>
            <a:r>
              <a:rPr lang="en-US" altLang="en-US">
                <a:solidFill>
                  <a:schemeClr val="accent2"/>
                </a:solidFill>
                <a:latin typeface="Arial Unicode MS"/>
              </a:rPr>
              <a:t>(big); </a:t>
            </a:r>
          </a:p>
          <a:p>
            <a:pPr lvl="2" eaLnBrk="1" hangingPunct="1">
              <a:buFontTx/>
              <a:buNone/>
            </a:pPr>
            <a:r>
              <a:rPr lang="en-US" altLang="en-US" i="1">
                <a:solidFill>
                  <a:schemeClr val="accent2"/>
                </a:solidFill>
                <a:latin typeface="Arial Unicode MS"/>
              </a:rPr>
              <a:t>more SAS statements</a:t>
            </a:r>
            <a:r>
              <a:rPr lang="en-US" altLang="en-US">
                <a:solidFill>
                  <a:schemeClr val="accent2"/>
                </a:solidFill>
                <a:latin typeface="Arial Unicode MS"/>
              </a:rPr>
              <a:t>; </a:t>
            </a:r>
          </a:p>
          <a:p>
            <a:pPr lvl="2" eaLnBrk="1" hangingPunct="1">
              <a:buFontTx/>
              <a:buNone/>
            </a:pPr>
            <a:r>
              <a:rPr lang="en-US" altLang="en-US">
                <a:solidFill>
                  <a:schemeClr val="accent2"/>
                </a:solidFill>
                <a:latin typeface="Arial Unicode MS"/>
              </a:rPr>
              <a:t>end;</a:t>
            </a:r>
            <a:r>
              <a:rPr lang="en-US" altLang="en-US"/>
              <a:t> </a:t>
            </a:r>
          </a:p>
          <a:p>
            <a:pPr lvl="2" eaLnBrk="1" hangingPunct="1">
              <a:buFontTx/>
              <a:buNone/>
            </a:pPr>
            <a:endParaRPr lang="en-US" altLang="en-US"/>
          </a:p>
          <a:p>
            <a:pPr lvl="1" eaLnBrk="1" hangingPunct="1"/>
            <a:r>
              <a:rPr lang="en-US" altLang="en-US">
                <a:solidFill>
                  <a:schemeClr val="accent2"/>
                </a:solidFill>
                <a:latin typeface="Arial Unicode MS"/>
              </a:rPr>
              <a:t>array mult{5,10,2} mult1-mult100;</a:t>
            </a:r>
            <a:r>
              <a:rPr lang="en-US" altLang="en-US">
                <a:solidFill>
                  <a:schemeClr val="accent2"/>
                </a:solidFill>
              </a:rPr>
              <a:t> </a:t>
            </a:r>
          </a:p>
          <a:p>
            <a:pPr lvl="2" eaLnBrk="1" hangingPunct="1">
              <a:buFontTx/>
              <a:buNone/>
            </a:pPr>
            <a:r>
              <a:rPr lang="en-US" altLang="en-US" sz="2000" b="1">
                <a:solidFill>
                  <a:srgbClr val="008080"/>
                </a:solidFill>
                <a:latin typeface="Arial Unicode MS"/>
              </a:rPr>
              <a:t>DIM</a:t>
            </a:r>
            <a:r>
              <a:rPr lang="en-US" altLang="en-US">
                <a:solidFill>
                  <a:schemeClr val="accent2"/>
                </a:solidFill>
              </a:rPr>
              <a:t>(MULT) = </a:t>
            </a:r>
            <a:r>
              <a:rPr lang="en-US" altLang="en-US" sz="2000" b="1">
                <a:solidFill>
                  <a:srgbClr val="008080"/>
                </a:solidFill>
                <a:latin typeface="Arial Unicode MS"/>
              </a:rPr>
              <a:t>DIM</a:t>
            </a:r>
            <a:r>
              <a:rPr lang="en-US" altLang="en-US">
                <a:solidFill>
                  <a:schemeClr val="accent2"/>
                </a:solidFill>
                <a:latin typeface="Arial Unicode MS"/>
              </a:rPr>
              <a:t>(MULT,1)</a:t>
            </a:r>
            <a:r>
              <a:rPr lang="en-US" altLang="en-US" sz="2000" b="1">
                <a:solidFill>
                  <a:srgbClr val="008080"/>
                </a:solidFill>
                <a:latin typeface="Arial Unicode MS"/>
              </a:rPr>
              <a:t> </a:t>
            </a:r>
            <a:r>
              <a:rPr lang="en-US" altLang="en-US">
                <a:solidFill>
                  <a:schemeClr val="accent2"/>
                </a:solidFill>
                <a:latin typeface="Arial Unicode MS"/>
              </a:rPr>
              <a:t>= 5</a:t>
            </a:r>
          </a:p>
          <a:p>
            <a:pPr lvl="2" eaLnBrk="1" hangingPunct="1">
              <a:buFontTx/>
              <a:buNone/>
            </a:pPr>
            <a:r>
              <a:rPr lang="en-US" altLang="en-US" sz="2000" b="1">
                <a:solidFill>
                  <a:srgbClr val="008080"/>
                </a:solidFill>
                <a:latin typeface="Arial Unicode MS"/>
              </a:rPr>
              <a:t>DIM2</a:t>
            </a:r>
            <a:r>
              <a:rPr lang="en-US" altLang="en-US">
                <a:solidFill>
                  <a:schemeClr val="accent2"/>
                </a:solidFill>
              </a:rPr>
              <a:t>(MULT) = </a:t>
            </a:r>
            <a:r>
              <a:rPr lang="en-US" altLang="en-US" sz="2000" b="1">
                <a:solidFill>
                  <a:srgbClr val="008080"/>
                </a:solidFill>
                <a:latin typeface="Arial Unicode MS"/>
              </a:rPr>
              <a:t>DIM</a:t>
            </a:r>
            <a:r>
              <a:rPr lang="en-US" altLang="en-US">
                <a:solidFill>
                  <a:schemeClr val="accent2"/>
                </a:solidFill>
              </a:rPr>
              <a:t>(MULT,2) = 10</a:t>
            </a:r>
          </a:p>
          <a:p>
            <a:pPr lvl="2" eaLnBrk="1" hangingPunct="1">
              <a:buFontTx/>
              <a:buNone/>
            </a:pPr>
            <a:r>
              <a:rPr lang="en-US" altLang="en-US" sz="2000" b="1">
                <a:solidFill>
                  <a:srgbClr val="008080"/>
                </a:solidFill>
                <a:latin typeface="Arial Unicode MS"/>
              </a:rPr>
              <a:t>DIM3</a:t>
            </a:r>
            <a:r>
              <a:rPr lang="en-US" altLang="en-US">
                <a:solidFill>
                  <a:schemeClr val="accent2"/>
                </a:solidFill>
              </a:rPr>
              <a:t>(MULT) = </a:t>
            </a:r>
            <a:r>
              <a:rPr lang="en-US" altLang="en-US" sz="2000" b="1">
                <a:solidFill>
                  <a:srgbClr val="008080"/>
                </a:solidFill>
                <a:latin typeface="Arial Unicode MS"/>
              </a:rPr>
              <a:t>DIM</a:t>
            </a:r>
            <a:r>
              <a:rPr lang="en-US" altLang="en-US">
                <a:solidFill>
                  <a:schemeClr val="accent2"/>
                </a:solidFill>
              </a:rPr>
              <a:t>(MULT,3) = 2</a:t>
            </a:r>
          </a:p>
        </p:txBody>
      </p:sp>
      <p:sp>
        <p:nvSpPr>
          <p:cNvPr id="158724" name="Slide Number Placeholder 5">
            <a:extLst>
              <a:ext uri="{FF2B5EF4-FFF2-40B4-BE49-F238E27FC236}">
                <a16:creationId xmlns:a16="http://schemas.microsoft.com/office/drawing/2014/main" id="{0B8173B9-E080-475D-BCA5-CCA5C7348A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0AD7D47-9F96-496C-98BF-26F933CE7AD1}" type="slidenum">
              <a:rPr lang="en-US" altLang="en-US" smtClean="0">
                <a:solidFill>
                  <a:srgbClr val="898989"/>
                </a:solidFill>
              </a:rPr>
              <a:pPr/>
              <a:t>166</a:t>
            </a:fld>
            <a:endParaRPr lang="en-US" altLang="en-US">
              <a:solidFill>
                <a:srgbClr val="898989"/>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806573BD-6D3A-5672-F0DC-57E44D980FAA}"/>
              </a:ext>
            </a:extLst>
          </p:cNvPr>
          <p:cNvSpPr>
            <a:spLocks noGrp="1"/>
          </p:cNvSpPr>
          <p:nvPr>
            <p:ph type="title"/>
          </p:nvPr>
        </p:nvSpPr>
        <p:spPr/>
        <p:txBody>
          <a:bodyPr/>
          <a:lstStyle/>
          <a:p>
            <a:pPr eaLnBrk="1" hangingPunct="1"/>
            <a:r>
              <a:rPr lang="en-US" altLang="en-US"/>
              <a:t>SAS Functions</a:t>
            </a:r>
          </a:p>
        </p:txBody>
      </p:sp>
      <p:sp>
        <p:nvSpPr>
          <p:cNvPr id="332803" name="Rectangle 3">
            <a:extLst>
              <a:ext uri="{FF2B5EF4-FFF2-40B4-BE49-F238E27FC236}">
                <a16:creationId xmlns:a16="http://schemas.microsoft.com/office/drawing/2014/main" id="{D1B88EC1-5474-B833-618D-870DDCD2350E}"/>
              </a:ext>
            </a:extLst>
          </p:cNvPr>
          <p:cNvSpPr>
            <a:spLocks noGrp="1" noChangeArrowheads="1"/>
          </p:cNvSpPr>
          <p:nvPr>
            <p:ph idx="1"/>
          </p:nvPr>
        </p:nvSpPr>
        <p:spPr/>
        <p:txBody>
          <a:bodyPr rtlCol="0">
            <a:normAutofit fontScale="70000" lnSpcReduction="20000"/>
          </a:bodyPr>
          <a:lstStyle/>
          <a:p>
            <a:pPr eaLnBrk="1" fontAlgn="auto" hangingPunct="1">
              <a:spcAft>
                <a:spcPts val="0"/>
              </a:spcAft>
              <a:defRPr/>
            </a:pPr>
            <a:r>
              <a:rPr lang="en-US" altLang="en-US" sz="2800"/>
              <a:t>SAS </a:t>
            </a:r>
            <a:r>
              <a:rPr lang="en-US" altLang="en-US" sz="2800" b="1"/>
              <a:t>functions</a:t>
            </a:r>
            <a:r>
              <a:rPr lang="en-US" altLang="en-US" sz="2800"/>
              <a:t> are built-in expressions that enable you to complete many types of data manipulations quickly and easily.</a:t>
            </a:r>
          </a:p>
          <a:p>
            <a:pPr eaLnBrk="1" fontAlgn="auto" hangingPunct="1">
              <a:spcAft>
                <a:spcPts val="0"/>
              </a:spcAft>
              <a:defRPr/>
            </a:pPr>
            <a:r>
              <a:rPr lang="en-US" altLang="en-US" sz="2800"/>
              <a:t>SAS functions can be used in DATA step programming statements and in some statistical procedures. A SAS function can be specified anywhere that you would use a SAS expression, as long as the function is part of a SAS statement.</a:t>
            </a:r>
          </a:p>
          <a:p>
            <a:pPr eaLnBrk="1" fontAlgn="auto" hangingPunct="1">
              <a:spcAft>
                <a:spcPts val="0"/>
              </a:spcAft>
              <a:defRPr/>
            </a:pPr>
            <a:r>
              <a:rPr lang="en-US" altLang="en-US" sz="2800"/>
              <a:t>All SAS functions are written by specifying the function name followed by the function arguments, enclosed in parentheses</a:t>
            </a:r>
          </a:p>
          <a:p>
            <a:pPr lvl="1" eaLnBrk="1" fontAlgn="auto" hangingPunct="1">
              <a:spcAft>
                <a:spcPts val="0"/>
              </a:spcAft>
              <a:buFont typeface="Tahoma" panose="020B0604030504040204" pitchFamily="34" charset="0"/>
              <a:buNone/>
              <a:defRPr/>
            </a:pPr>
            <a:r>
              <a:rPr lang="en-US" altLang="en-US" sz="2400" b="1" i="1">
                <a:solidFill>
                  <a:srgbClr val="008080"/>
                </a:solidFill>
              </a:rPr>
              <a:t>function-name</a:t>
            </a:r>
            <a:r>
              <a:rPr lang="en-US" altLang="en-US" sz="2400" i="1">
                <a:solidFill>
                  <a:srgbClr val="008080"/>
                </a:solidFill>
              </a:rPr>
              <a:t>(argument-1&lt; ,argument-n&gt;)</a:t>
            </a:r>
            <a:r>
              <a:rPr lang="en-US" altLang="en-US" sz="2400" b="1">
                <a:solidFill>
                  <a:srgbClr val="008080"/>
                </a:solidFill>
              </a:rPr>
              <a:t>;</a:t>
            </a:r>
            <a:r>
              <a:rPr lang="en-US" altLang="en-US" sz="2400"/>
              <a:t> </a:t>
            </a:r>
          </a:p>
          <a:p>
            <a:pPr lvl="2" eaLnBrk="1" fontAlgn="auto" hangingPunct="1">
              <a:spcAft>
                <a:spcPts val="0"/>
              </a:spcAft>
              <a:buFontTx/>
              <a:buNone/>
              <a:defRPr/>
            </a:pPr>
            <a:r>
              <a:rPr lang="en-US" altLang="en-US" sz="2000"/>
              <a:t>where </a:t>
            </a:r>
            <a:r>
              <a:rPr lang="en-US" altLang="en-US" sz="2000" i="1">
                <a:solidFill>
                  <a:srgbClr val="008080"/>
                </a:solidFill>
              </a:rPr>
              <a:t>argument</a:t>
            </a:r>
            <a:r>
              <a:rPr lang="en-US" altLang="en-US" sz="2000"/>
              <a:t> can be </a:t>
            </a:r>
          </a:p>
          <a:p>
            <a:pPr lvl="2" eaLnBrk="1" fontAlgn="auto" hangingPunct="1">
              <a:spcAft>
                <a:spcPts val="0"/>
              </a:spcAft>
              <a:buFontTx/>
              <a:buNone/>
              <a:defRPr/>
            </a:pPr>
            <a:r>
              <a:rPr lang="en-US" altLang="en-US" sz="2000"/>
              <a:t>variables  </a:t>
            </a:r>
            <a:r>
              <a:rPr lang="en-US" altLang="en-US" sz="2000">
                <a:solidFill>
                  <a:srgbClr val="008080"/>
                </a:solidFill>
              </a:rPr>
              <a:t>mean(</a:t>
            </a:r>
            <a:r>
              <a:rPr lang="en-US" altLang="en-US" sz="2000" i="1">
                <a:solidFill>
                  <a:srgbClr val="008080"/>
                </a:solidFill>
              </a:rPr>
              <a:t>x,y,z</a:t>
            </a:r>
            <a:r>
              <a:rPr lang="en-US" altLang="en-US" sz="2000">
                <a:solidFill>
                  <a:srgbClr val="008080"/>
                </a:solidFill>
              </a:rPr>
              <a:t>)</a:t>
            </a:r>
            <a:r>
              <a:rPr lang="en-US" altLang="en-US" sz="2000"/>
              <a:t> </a:t>
            </a:r>
          </a:p>
          <a:p>
            <a:pPr lvl="2" eaLnBrk="1" fontAlgn="auto" hangingPunct="1">
              <a:spcAft>
                <a:spcPts val="0"/>
              </a:spcAft>
              <a:buFontTx/>
              <a:buNone/>
              <a:defRPr/>
            </a:pPr>
            <a:r>
              <a:rPr lang="en-US" altLang="en-US" sz="2000"/>
              <a:t>constants  </a:t>
            </a:r>
            <a:r>
              <a:rPr lang="en-US" altLang="en-US" sz="2000">
                <a:solidFill>
                  <a:srgbClr val="008080"/>
                </a:solidFill>
              </a:rPr>
              <a:t>mean(</a:t>
            </a:r>
            <a:r>
              <a:rPr lang="en-US" altLang="en-US" sz="2000" i="1">
                <a:solidFill>
                  <a:srgbClr val="008080"/>
                </a:solidFill>
              </a:rPr>
              <a:t>456,502,612,498</a:t>
            </a:r>
            <a:r>
              <a:rPr lang="en-US" altLang="en-US" sz="2000">
                <a:solidFill>
                  <a:srgbClr val="008080"/>
                </a:solidFill>
              </a:rPr>
              <a:t>)</a:t>
            </a:r>
            <a:r>
              <a:rPr lang="en-US" altLang="en-US" sz="2000"/>
              <a:t> </a:t>
            </a:r>
          </a:p>
          <a:p>
            <a:pPr lvl="2" eaLnBrk="1" fontAlgn="auto" hangingPunct="1">
              <a:spcAft>
                <a:spcPts val="0"/>
              </a:spcAft>
              <a:buFontTx/>
              <a:buNone/>
              <a:defRPr/>
            </a:pPr>
            <a:r>
              <a:rPr lang="en-US" altLang="en-US" sz="2000"/>
              <a:t>expressions  </a:t>
            </a:r>
            <a:r>
              <a:rPr lang="en-US" altLang="en-US" sz="2000">
                <a:solidFill>
                  <a:srgbClr val="008080"/>
                </a:solidFill>
              </a:rPr>
              <a:t>mean(37*2,192/5,</a:t>
            </a:r>
            <a:r>
              <a:rPr lang="en-US" altLang="en-US" sz="2000" i="1">
                <a:solidFill>
                  <a:srgbClr val="008080"/>
                </a:solidFill>
              </a:rPr>
              <a:t>mean(22,34,56)</a:t>
            </a:r>
            <a:r>
              <a:rPr lang="en-US" altLang="en-US" sz="2000">
                <a:solidFill>
                  <a:srgbClr val="008080"/>
                </a:solidFill>
              </a:rPr>
              <a:t>)</a:t>
            </a:r>
            <a:r>
              <a:rPr lang="en-US" altLang="en-US" sz="2000"/>
              <a:t> </a:t>
            </a:r>
          </a:p>
          <a:p>
            <a:pPr eaLnBrk="1" fontAlgn="auto" hangingPunct="1">
              <a:spcAft>
                <a:spcPts val="0"/>
              </a:spcAft>
              <a:defRPr/>
            </a:pPr>
            <a:endParaRPr lang="en-US" altLang="en-US" sz="2800"/>
          </a:p>
          <a:p>
            <a:pPr eaLnBrk="1" fontAlgn="auto" hangingPunct="1">
              <a:spcAft>
                <a:spcPts val="0"/>
              </a:spcAft>
              <a:defRPr/>
            </a:pPr>
            <a:r>
              <a:rPr lang="en-US" altLang="en-US" sz="2800"/>
              <a:t>Even if the function does not require arguments, the function name must still be followed by parentheses, for example: </a:t>
            </a:r>
            <a:r>
              <a:rPr lang="en-US" altLang="en-US" sz="2800" i="1">
                <a:solidFill>
                  <a:srgbClr val="008080"/>
                </a:solidFill>
              </a:rPr>
              <a:t>function-name</a:t>
            </a:r>
            <a:r>
              <a:rPr lang="en-US" altLang="en-US" sz="2800">
                <a:solidFill>
                  <a:srgbClr val="008080"/>
                </a:solidFill>
              </a:rPr>
              <a:t>()</a:t>
            </a:r>
            <a:r>
              <a:rPr lang="en-US" altLang="en-US" sz="2800"/>
              <a:t>.</a:t>
            </a:r>
          </a:p>
          <a:p>
            <a:pPr eaLnBrk="1" fontAlgn="auto" hangingPunct="1">
              <a:spcAft>
                <a:spcPts val="0"/>
              </a:spcAft>
              <a:defRPr/>
            </a:pPr>
            <a:endParaRPr lang="en-US" altLang="en-US" sz="2800"/>
          </a:p>
        </p:txBody>
      </p:sp>
      <p:sp>
        <p:nvSpPr>
          <p:cNvPr id="159748" name="Slide Number Placeholder 5">
            <a:extLst>
              <a:ext uri="{FF2B5EF4-FFF2-40B4-BE49-F238E27FC236}">
                <a16:creationId xmlns:a16="http://schemas.microsoft.com/office/drawing/2014/main" id="{244C2EBB-4B67-E084-DB62-B54715AD9AB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3B8164A-3903-4046-89FD-DB616EE893B7}" type="slidenum">
              <a:rPr lang="en-US" altLang="en-US" smtClean="0">
                <a:solidFill>
                  <a:srgbClr val="898989"/>
                </a:solidFill>
              </a:rPr>
              <a:pPr/>
              <a:t>167</a:t>
            </a:fld>
            <a:endParaRPr lang="en-US" altLang="en-US">
              <a:solidFill>
                <a:srgbClr val="898989"/>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79E9F-0FEC-9BFD-23C9-DE2678221791}"/>
            </a:ext>
          </a:extLst>
        </p:cNvPr>
        <p:cNvGrpSpPr/>
        <p:nvPr/>
      </p:nvGrpSpPr>
      <p:grpSpPr>
        <a:xfrm>
          <a:off x="0" y="0"/>
          <a:ext cx="0" cy="0"/>
          <a:chOff x="0" y="0"/>
          <a:chExt cx="0" cy="0"/>
        </a:xfrm>
      </p:grpSpPr>
      <p:sp>
        <p:nvSpPr>
          <p:cNvPr id="196611" name="Rectangle 3">
            <a:extLst>
              <a:ext uri="{FF2B5EF4-FFF2-40B4-BE49-F238E27FC236}">
                <a16:creationId xmlns:a16="http://schemas.microsoft.com/office/drawing/2014/main" id="{3A806F74-3954-D71E-280A-302D19F1ED68}"/>
              </a:ext>
            </a:extLst>
          </p:cNvPr>
          <p:cNvSpPr>
            <a:spLocks noGrp="1" noChangeArrowheads="1"/>
          </p:cNvSpPr>
          <p:nvPr>
            <p:ph idx="1"/>
          </p:nvPr>
        </p:nvSpPr>
        <p:spPr>
          <a:xfrm>
            <a:off x="762000" y="2743200"/>
            <a:ext cx="7886700" cy="765175"/>
          </a:xfrm>
        </p:spPr>
        <p:txBody>
          <a:bodyPr rtlCol="0">
            <a:normAutofit/>
          </a:bodyPr>
          <a:lstStyle/>
          <a:p>
            <a:pPr marL="0" indent="0" algn="ctr" eaLnBrk="1" fontAlgn="auto" hangingPunct="1">
              <a:spcAft>
                <a:spcPts val="0"/>
              </a:spcAft>
              <a:buNone/>
              <a:defRPr/>
            </a:pPr>
            <a:r>
              <a:rPr lang="en-US" altLang="en-US" sz="4000" dirty="0"/>
              <a:t>MANIPULATING DATA IN SAS</a:t>
            </a:r>
            <a:endParaRPr lang="en-US" altLang="en-US" dirty="0"/>
          </a:p>
        </p:txBody>
      </p:sp>
      <p:sp>
        <p:nvSpPr>
          <p:cNvPr id="10244" name="Slide Number Placeholder 5">
            <a:extLst>
              <a:ext uri="{FF2B5EF4-FFF2-40B4-BE49-F238E27FC236}">
                <a16:creationId xmlns:a16="http://schemas.microsoft.com/office/drawing/2014/main" id="{10AF7FBB-E12E-C403-B727-3FCDFA92B04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362EAEE-EC0D-4496-8F6A-846BDCA40F7D}" type="slidenum">
              <a:rPr lang="en-US" altLang="en-US" smtClean="0">
                <a:solidFill>
                  <a:srgbClr val="898989"/>
                </a:solidFill>
              </a:rPr>
              <a:pPr/>
              <a:t>168</a:t>
            </a:fld>
            <a:endParaRPr lang="en-US" altLang="en-US">
              <a:solidFill>
                <a:srgbClr val="898989"/>
              </a:solidFill>
            </a:endParaRPr>
          </a:p>
        </p:txBody>
      </p:sp>
    </p:spTree>
    <p:extLst>
      <p:ext uri="{BB962C8B-B14F-4D97-AF65-F5344CB8AC3E}">
        <p14:creationId xmlns:p14="http://schemas.microsoft.com/office/powerpoint/2010/main" val="34693866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490D64D9-6BAC-D04D-5E5A-ADE65E4E6743}"/>
              </a:ext>
            </a:extLst>
          </p:cNvPr>
          <p:cNvSpPr>
            <a:spLocks noGrp="1"/>
          </p:cNvSpPr>
          <p:nvPr>
            <p:ph type="title"/>
          </p:nvPr>
        </p:nvSpPr>
        <p:spPr/>
        <p:txBody>
          <a:bodyPr/>
          <a:lstStyle/>
          <a:p>
            <a:pPr eaLnBrk="1" hangingPunct="1"/>
            <a:r>
              <a:rPr lang="en-US" altLang="en-US"/>
              <a:t>SAS Functions</a:t>
            </a:r>
          </a:p>
        </p:txBody>
      </p:sp>
      <p:sp>
        <p:nvSpPr>
          <p:cNvPr id="160771" name="Rectangle 3">
            <a:extLst>
              <a:ext uri="{FF2B5EF4-FFF2-40B4-BE49-F238E27FC236}">
                <a16:creationId xmlns:a16="http://schemas.microsoft.com/office/drawing/2014/main" id="{7531468A-F9D5-6242-0F25-873DD7E5FF61}"/>
              </a:ext>
            </a:extLst>
          </p:cNvPr>
          <p:cNvSpPr>
            <a:spLocks noGrp="1" noChangeArrowheads="1"/>
          </p:cNvSpPr>
          <p:nvPr>
            <p:ph idx="1"/>
          </p:nvPr>
        </p:nvSpPr>
        <p:spPr/>
        <p:txBody>
          <a:bodyPr/>
          <a:lstStyle/>
          <a:p>
            <a:pPr eaLnBrk="1" hangingPunct="1"/>
            <a:r>
              <a:rPr lang="en-US" altLang="en-US"/>
              <a:t>When a function contains more than one argument, the arguments are usually separated by commas. </a:t>
            </a:r>
            <a:br>
              <a:rPr lang="en-US" altLang="en-US"/>
            </a:br>
            <a:r>
              <a:rPr lang="en-US" altLang="en-US"/>
              <a:t>       </a:t>
            </a:r>
            <a:r>
              <a:rPr lang="en-US" altLang="en-US" i="1">
                <a:solidFill>
                  <a:srgbClr val="008080"/>
                </a:solidFill>
              </a:rPr>
              <a:t>function-name(argument-1,argument-2,argument-n)</a:t>
            </a:r>
            <a:r>
              <a:rPr lang="en-US" altLang="en-US"/>
              <a:t> </a:t>
            </a:r>
          </a:p>
          <a:p>
            <a:pPr eaLnBrk="1" hangingPunct="1"/>
            <a:endParaRPr lang="en-US" altLang="en-US"/>
          </a:p>
          <a:p>
            <a:pPr eaLnBrk="1" hangingPunct="1"/>
            <a:r>
              <a:rPr lang="en-US" altLang="en-US"/>
              <a:t>However, for some functions, variable lists and </a:t>
            </a:r>
            <a:r>
              <a:rPr lang="en-US" altLang="en-US" b="1"/>
              <a:t>arrays</a:t>
            </a:r>
            <a:r>
              <a:rPr lang="en-US" altLang="en-US"/>
              <a:t> can also be used as arguments, as long as the list or the array is preceded by the word OF.</a:t>
            </a:r>
          </a:p>
          <a:p>
            <a:pPr lvl="1" eaLnBrk="1" hangingPunct="1">
              <a:buFont typeface="Tahoma" panose="020B0604030504040204" pitchFamily="34" charset="0"/>
              <a:buNone/>
            </a:pPr>
            <a:r>
              <a:rPr lang="en-US" altLang="en-US">
                <a:solidFill>
                  <a:srgbClr val="008080"/>
                </a:solidFill>
                <a:latin typeface="Arial Unicode MS"/>
              </a:rPr>
              <a:t>mean(x1,x2,x3)</a:t>
            </a:r>
            <a:r>
              <a:rPr lang="en-US" altLang="en-US">
                <a:latin typeface="Arial Unicode MS"/>
              </a:rPr>
              <a:t> </a:t>
            </a:r>
          </a:p>
          <a:p>
            <a:pPr lvl="1" eaLnBrk="1" hangingPunct="1">
              <a:buFont typeface="Tahoma" panose="020B0604030504040204" pitchFamily="34" charset="0"/>
              <a:buNone/>
            </a:pPr>
            <a:r>
              <a:rPr lang="en-US" altLang="en-US">
                <a:solidFill>
                  <a:srgbClr val="008080"/>
                </a:solidFill>
                <a:latin typeface="Arial Unicode MS"/>
              </a:rPr>
              <a:t>mean(of x1-x3)</a:t>
            </a:r>
            <a:r>
              <a:rPr lang="en-US" altLang="en-US">
                <a:latin typeface="Arial Unicode MS"/>
              </a:rPr>
              <a:t> </a:t>
            </a:r>
          </a:p>
          <a:p>
            <a:pPr lvl="1" eaLnBrk="1" hangingPunct="1">
              <a:buFont typeface="Tahoma" panose="020B0604030504040204" pitchFamily="34" charset="0"/>
              <a:buNone/>
            </a:pPr>
            <a:r>
              <a:rPr lang="en-US" altLang="en-US">
                <a:solidFill>
                  <a:srgbClr val="008080"/>
                </a:solidFill>
                <a:latin typeface="Arial Unicode MS"/>
              </a:rPr>
              <a:t>mean(of newarray {*})</a:t>
            </a:r>
            <a:r>
              <a:rPr lang="en-US" altLang="en-US">
                <a:latin typeface="Arial Unicode MS"/>
              </a:rPr>
              <a:t> </a:t>
            </a:r>
          </a:p>
          <a:p>
            <a:pPr eaLnBrk="1" hangingPunct="1"/>
            <a:endParaRPr lang="en-US" altLang="en-US">
              <a:latin typeface="Arial Unicode MS"/>
            </a:endParaRPr>
          </a:p>
          <a:p>
            <a:pPr eaLnBrk="1" hangingPunct="1"/>
            <a:r>
              <a:rPr lang="en-US" altLang="en-US">
                <a:latin typeface="Arial Unicode MS"/>
              </a:rPr>
              <a:t>What will happen if the word OF is omitted from </a:t>
            </a:r>
            <a:r>
              <a:rPr lang="en-US" altLang="en-US">
                <a:solidFill>
                  <a:srgbClr val="008080"/>
                </a:solidFill>
                <a:latin typeface="Arial Unicode MS"/>
              </a:rPr>
              <a:t>mean(of x1-x3)?</a:t>
            </a:r>
            <a:r>
              <a:rPr lang="en-US" altLang="en-US">
                <a:latin typeface="Arial Unicode MS"/>
              </a:rPr>
              <a:t> </a:t>
            </a:r>
            <a:endParaRPr lang="en-US" altLang="en-US"/>
          </a:p>
          <a:p>
            <a:pPr eaLnBrk="1" hangingPunct="1"/>
            <a:endParaRPr lang="en-US" altLang="en-US"/>
          </a:p>
        </p:txBody>
      </p:sp>
      <p:sp>
        <p:nvSpPr>
          <p:cNvPr id="160772" name="Slide Number Placeholder 5">
            <a:extLst>
              <a:ext uri="{FF2B5EF4-FFF2-40B4-BE49-F238E27FC236}">
                <a16:creationId xmlns:a16="http://schemas.microsoft.com/office/drawing/2014/main" id="{16A75BA1-15AF-ED36-44C3-70F9551F1C2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3DFB12D-7C02-42E2-B5BA-3157E04823B6}" type="slidenum">
              <a:rPr lang="en-US" altLang="en-US" smtClean="0">
                <a:solidFill>
                  <a:srgbClr val="898989"/>
                </a:solidFill>
              </a:rPr>
              <a:pPr/>
              <a:t>169</a:t>
            </a:fld>
            <a:endParaRPr lang="en-US" altLang="en-US">
              <a:solidFill>
                <a:srgbClr val="89898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5C0E596-618B-028E-E291-665D91F53722}"/>
              </a:ext>
            </a:extLst>
          </p:cNvPr>
          <p:cNvSpPr>
            <a:spLocks noGrp="1"/>
          </p:cNvSpPr>
          <p:nvPr>
            <p:ph type="title"/>
          </p:nvPr>
        </p:nvSpPr>
        <p:spPr/>
        <p:txBody>
          <a:bodyPr/>
          <a:lstStyle/>
          <a:p>
            <a:pPr eaLnBrk="1" hangingPunct="1"/>
            <a:r>
              <a:rPr lang="en-US" altLang="en-US"/>
              <a:t>SAS Basic Concepts</a:t>
            </a:r>
          </a:p>
        </p:txBody>
      </p:sp>
      <p:sp>
        <p:nvSpPr>
          <p:cNvPr id="12291" name="Rectangle 3">
            <a:extLst>
              <a:ext uri="{FF2B5EF4-FFF2-40B4-BE49-F238E27FC236}">
                <a16:creationId xmlns:a16="http://schemas.microsoft.com/office/drawing/2014/main" id="{DFADF32D-A863-8A88-DED6-4D225AFA8E28}"/>
              </a:ext>
            </a:extLst>
          </p:cNvPr>
          <p:cNvSpPr>
            <a:spLocks noGrp="1" noChangeArrowheads="1"/>
          </p:cNvSpPr>
          <p:nvPr>
            <p:ph idx="1"/>
          </p:nvPr>
        </p:nvSpPr>
        <p:spPr/>
        <p:txBody>
          <a:bodyPr/>
          <a:lstStyle/>
          <a:p>
            <a:pPr eaLnBrk="1" hangingPunct="1"/>
            <a:r>
              <a:rPr lang="en-US" altLang="en-US" dirty="0">
                <a:solidFill>
                  <a:schemeClr val="accent2"/>
                </a:solidFill>
              </a:rPr>
              <a:t>What happens when a SAS program is submitted?</a:t>
            </a:r>
          </a:p>
          <a:p>
            <a:pPr lvl="1" eaLnBrk="1" hangingPunct="1"/>
            <a:r>
              <a:rPr lang="en-US" altLang="en-US" dirty="0"/>
              <a:t>SAS software reads the statements and checks them for errors</a:t>
            </a:r>
          </a:p>
          <a:p>
            <a:pPr lvl="1" eaLnBrk="1" hangingPunct="1"/>
            <a:endParaRPr lang="en-US" altLang="en-US" dirty="0"/>
          </a:p>
          <a:p>
            <a:pPr lvl="1" eaLnBrk="1" hangingPunct="1"/>
            <a:r>
              <a:rPr lang="en-US" altLang="en-US" dirty="0"/>
              <a:t>When it encounters a DATA, PROC, or RUN statement, SAS software stops reading statements and executes the current </a:t>
            </a:r>
            <a:r>
              <a:rPr lang="en-US" altLang="en-US" dirty="0">
                <a:solidFill>
                  <a:srgbClr val="FF3300"/>
                </a:solidFill>
              </a:rPr>
              <a:t>step</a:t>
            </a:r>
            <a:r>
              <a:rPr lang="en-US" altLang="en-US" dirty="0"/>
              <a:t> in the program.</a:t>
            </a:r>
          </a:p>
          <a:p>
            <a:pPr lvl="1" eaLnBrk="1" hangingPunct="1"/>
            <a:endParaRPr lang="en-US" altLang="en-US" dirty="0"/>
          </a:p>
          <a:p>
            <a:pPr lvl="1" eaLnBrk="1" hangingPunct="1"/>
            <a:r>
              <a:rPr lang="en-US" altLang="en-US" dirty="0"/>
              <a:t>Each time a step is executed, SAS software generates a log of the processing activities and the results of the processing. The SAS log collects messages about the processing of SAS programs and any errors that may occur. </a:t>
            </a:r>
          </a:p>
          <a:p>
            <a:pPr lvl="1" eaLnBrk="1" hangingPunct="1"/>
            <a:endParaRPr lang="en-US" altLang="en-US" dirty="0"/>
          </a:p>
          <a:p>
            <a:pPr lvl="1" eaLnBrk="1" hangingPunct="1"/>
            <a:r>
              <a:rPr lang="en-US" altLang="en-US" dirty="0"/>
              <a:t>Separate sets of messages for each </a:t>
            </a:r>
            <a:r>
              <a:rPr lang="en-US" altLang="en-US" dirty="0">
                <a:solidFill>
                  <a:srgbClr val="FF3300"/>
                </a:solidFill>
              </a:rPr>
              <a:t>step</a:t>
            </a:r>
            <a:r>
              <a:rPr lang="en-US" altLang="en-US" dirty="0"/>
              <a:t> in the program are produced.</a:t>
            </a:r>
          </a:p>
        </p:txBody>
      </p:sp>
      <p:sp>
        <p:nvSpPr>
          <p:cNvPr id="12292" name="Slide Number Placeholder 5">
            <a:extLst>
              <a:ext uri="{FF2B5EF4-FFF2-40B4-BE49-F238E27FC236}">
                <a16:creationId xmlns:a16="http://schemas.microsoft.com/office/drawing/2014/main" id="{6F8A2E17-D29A-957E-F9E1-F569F03C162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0904A53-B05D-42F3-8D2C-5B1A334CE7A6}" type="slidenum">
              <a:rPr lang="en-US" altLang="en-US" smtClean="0">
                <a:solidFill>
                  <a:srgbClr val="898989"/>
                </a:solidFill>
              </a:rPr>
              <a:pPr/>
              <a:t>17</a:t>
            </a:fld>
            <a:endParaRPr lang="en-US" altLang="en-US">
              <a:solidFill>
                <a:srgbClr val="898989"/>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7B581372-962F-3230-E1B5-F3224F528522}"/>
              </a:ext>
            </a:extLst>
          </p:cNvPr>
          <p:cNvSpPr>
            <a:spLocks noGrp="1"/>
          </p:cNvSpPr>
          <p:nvPr>
            <p:ph type="title"/>
          </p:nvPr>
        </p:nvSpPr>
        <p:spPr/>
        <p:txBody>
          <a:bodyPr/>
          <a:lstStyle/>
          <a:p>
            <a:pPr eaLnBrk="1" hangingPunct="1"/>
            <a:r>
              <a:rPr lang="en-US" altLang="en-US"/>
              <a:t>SAS Functions</a:t>
            </a:r>
          </a:p>
        </p:txBody>
      </p:sp>
      <p:sp>
        <p:nvSpPr>
          <p:cNvPr id="334851" name="Rectangle 3">
            <a:extLst>
              <a:ext uri="{FF2B5EF4-FFF2-40B4-BE49-F238E27FC236}">
                <a16:creationId xmlns:a16="http://schemas.microsoft.com/office/drawing/2014/main" id="{A316AEB2-8455-BB93-F768-E212B044F4BD}"/>
              </a:ext>
            </a:extLst>
          </p:cNvPr>
          <p:cNvSpPr>
            <a:spLocks noGrp="1" noChangeArrowheads="1"/>
          </p:cNvSpPr>
          <p:nvPr>
            <p:ph idx="1"/>
          </p:nvPr>
        </p:nvSpPr>
        <p:spPr/>
        <p:txBody>
          <a:bodyPr rtlCol="0">
            <a:normAutofit fontScale="77500" lnSpcReduction="20000"/>
          </a:bodyPr>
          <a:lstStyle/>
          <a:p>
            <a:pPr eaLnBrk="1" fontAlgn="auto" hangingPunct="1">
              <a:spcAft>
                <a:spcPts val="0"/>
              </a:spcAft>
              <a:defRPr/>
            </a:pPr>
            <a:r>
              <a:rPr lang="en-US" altLang="en-US" sz="2800" b="1">
                <a:solidFill>
                  <a:schemeClr val="accent2"/>
                </a:solidFill>
              </a:rPr>
              <a:t>INPUT function</a:t>
            </a:r>
            <a:endParaRPr lang="en-US" altLang="en-US" sz="2800"/>
          </a:p>
          <a:p>
            <a:pPr lvl="1" eaLnBrk="1" fontAlgn="auto" hangingPunct="1">
              <a:spcAft>
                <a:spcPts val="0"/>
              </a:spcAft>
              <a:defRPr/>
            </a:pPr>
            <a:r>
              <a:rPr lang="en-US" altLang="en-US" sz="2400"/>
              <a:t>Is used for converting character data to numeric data.</a:t>
            </a:r>
          </a:p>
          <a:p>
            <a:pPr lvl="1" eaLnBrk="1" fontAlgn="auto" hangingPunct="1">
              <a:spcAft>
                <a:spcPts val="0"/>
              </a:spcAft>
              <a:defRPr/>
            </a:pPr>
            <a:r>
              <a:rPr lang="en-US" altLang="en-US" sz="2400"/>
              <a:t>Consider the following example:</a:t>
            </a:r>
          </a:p>
          <a:p>
            <a:pPr lvl="2" eaLnBrk="1" fontAlgn="auto" hangingPunct="1">
              <a:spcBef>
                <a:spcPct val="0"/>
              </a:spcBef>
              <a:spcAft>
                <a:spcPts val="0"/>
              </a:spcAft>
              <a:buFontTx/>
              <a:buNone/>
              <a:defRPr/>
            </a:pPr>
            <a:r>
              <a:rPr lang="en-US" altLang="en-US" sz="2000">
                <a:solidFill>
                  <a:schemeClr val="accent2"/>
                </a:solidFill>
              </a:rPr>
              <a:t>Data Test1;</a:t>
            </a:r>
          </a:p>
          <a:p>
            <a:pPr lvl="2" eaLnBrk="1" fontAlgn="auto" hangingPunct="1">
              <a:spcBef>
                <a:spcPct val="0"/>
              </a:spcBef>
              <a:spcAft>
                <a:spcPts val="0"/>
              </a:spcAft>
              <a:buFontTx/>
              <a:buNone/>
              <a:defRPr/>
            </a:pPr>
            <a:r>
              <a:rPr lang="en-US" altLang="en-US" sz="2000">
                <a:solidFill>
                  <a:schemeClr val="accent2"/>
                </a:solidFill>
              </a:rPr>
              <a:t>Set Mylib.Employee;</a:t>
            </a:r>
          </a:p>
          <a:p>
            <a:pPr lvl="2" eaLnBrk="1" fontAlgn="auto" hangingPunct="1">
              <a:spcBef>
                <a:spcPct val="0"/>
              </a:spcBef>
              <a:spcAft>
                <a:spcPts val="0"/>
              </a:spcAft>
              <a:buFontTx/>
              <a:buNone/>
              <a:defRPr/>
            </a:pPr>
            <a:r>
              <a:rPr lang="en-US" altLang="en-US" sz="2000">
                <a:solidFill>
                  <a:schemeClr val="accent2"/>
                </a:solidFill>
              </a:rPr>
              <a:t>Salary = YrsOfExperience*Basic + var_allowance;</a:t>
            </a:r>
          </a:p>
          <a:p>
            <a:pPr lvl="2" eaLnBrk="1" fontAlgn="auto" hangingPunct="1">
              <a:spcBef>
                <a:spcPct val="0"/>
              </a:spcBef>
              <a:spcAft>
                <a:spcPts val="0"/>
              </a:spcAft>
              <a:buFontTx/>
              <a:buNone/>
              <a:defRPr/>
            </a:pPr>
            <a:r>
              <a:rPr lang="en-US" altLang="en-US" sz="2000">
                <a:solidFill>
                  <a:schemeClr val="accent2"/>
                </a:solidFill>
              </a:rPr>
              <a:t>Run;</a:t>
            </a:r>
          </a:p>
          <a:p>
            <a:pPr lvl="2" eaLnBrk="1" fontAlgn="auto" hangingPunct="1">
              <a:spcBef>
                <a:spcPct val="0"/>
              </a:spcBef>
              <a:spcAft>
                <a:spcPts val="0"/>
              </a:spcAft>
              <a:buFontTx/>
              <a:buNone/>
              <a:defRPr/>
            </a:pPr>
            <a:endParaRPr lang="en-US" altLang="en-US" sz="2000">
              <a:solidFill>
                <a:schemeClr val="accent2"/>
              </a:solidFill>
            </a:endParaRPr>
          </a:p>
          <a:p>
            <a:pPr lvl="2" eaLnBrk="1" fontAlgn="auto" hangingPunct="1">
              <a:spcBef>
                <a:spcPct val="0"/>
              </a:spcBef>
              <a:spcAft>
                <a:spcPts val="0"/>
              </a:spcAft>
              <a:defRPr/>
            </a:pPr>
            <a:r>
              <a:rPr lang="en-US" altLang="en-US" sz="2000"/>
              <a:t>Suppose the variable YrsOfExperience is defined as type character. In the assignment statement, Yrsof Experience is being used in a arithmetic operation. SAS software will detect the mismatched variables and try an automatic character-to-numeric conversion. This automatic conversion doesn’t work always. </a:t>
            </a:r>
          </a:p>
          <a:p>
            <a:pPr lvl="1" eaLnBrk="1" fontAlgn="auto" hangingPunct="1">
              <a:spcBef>
                <a:spcPct val="0"/>
              </a:spcBef>
              <a:spcAft>
                <a:spcPts val="0"/>
              </a:spcAft>
              <a:defRPr/>
            </a:pPr>
            <a:r>
              <a:rPr lang="en-US" altLang="en-US" sz="2400"/>
              <a:t>That is, whenever a character variable is referenced in a numeric context SAS software tries to convert character values to numeric.</a:t>
            </a:r>
          </a:p>
          <a:p>
            <a:pPr lvl="1" eaLnBrk="1" fontAlgn="auto" hangingPunct="1">
              <a:spcBef>
                <a:spcPct val="0"/>
              </a:spcBef>
              <a:spcAft>
                <a:spcPts val="0"/>
              </a:spcAft>
              <a:defRPr/>
            </a:pPr>
            <a:r>
              <a:rPr lang="en-US" altLang="en-US" sz="2400"/>
              <a:t>Whenever data is automatically converted, a message is written to the SAS log stating that the conversion has occurred</a:t>
            </a:r>
          </a:p>
          <a:p>
            <a:pPr lvl="2" eaLnBrk="1" fontAlgn="auto" hangingPunct="1">
              <a:spcBef>
                <a:spcPct val="0"/>
              </a:spcBef>
              <a:spcAft>
                <a:spcPts val="0"/>
              </a:spcAft>
              <a:buFontTx/>
              <a:buNone/>
              <a:defRPr/>
            </a:pPr>
            <a:endParaRPr lang="en-US" altLang="en-US" sz="2000"/>
          </a:p>
          <a:p>
            <a:pPr lvl="2" eaLnBrk="1" fontAlgn="auto" hangingPunct="1">
              <a:spcBef>
                <a:spcPct val="0"/>
              </a:spcBef>
              <a:spcAft>
                <a:spcPts val="0"/>
              </a:spcAft>
              <a:buFontTx/>
              <a:buNone/>
              <a:defRPr/>
            </a:pPr>
            <a:endParaRPr lang="en-US" altLang="en-US" sz="2000">
              <a:solidFill>
                <a:schemeClr val="accent2"/>
              </a:solidFill>
            </a:endParaRPr>
          </a:p>
          <a:p>
            <a:pPr lvl="2" eaLnBrk="1" fontAlgn="auto" hangingPunct="1">
              <a:spcAft>
                <a:spcPts val="0"/>
              </a:spcAft>
              <a:defRPr/>
            </a:pPr>
            <a:endParaRPr lang="en-US" altLang="en-US" sz="2000">
              <a:solidFill>
                <a:srgbClr val="008000"/>
              </a:solidFill>
            </a:endParaRPr>
          </a:p>
          <a:p>
            <a:pPr lvl="3" eaLnBrk="1" fontAlgn="auto" hangingPunct="1">
              <a:spcAft>
                <a:spcPts val="0"/>
              </a:spcAft>
              <a:defRPr/>
            </a:pPr>
            <a:endParaRPr lang="en-US" altLang="en-US" sz="1800"/>
          </a:p>
          <a:p>
            <a:pPr lvl="2" eaLnBrk="1" fontAlgn="auto" hangingPunct="1">
              <a:spcAft>
                <a:spcPts val="0"/>
              </a:spcAft>
              <a:defRPr/>
            </a:pPr>
            <a:r>
              <a:rPr lang="en-US" altLang="en-US" sz="2000"/>
              <a:t> </a:t>
            </a:r>
          </a:p>
          <a:p>
            <a:pPr lvl="3" eaLnBrk="1" fontAlgn="auto" hangingPunct="1">
              <a:spcAft>
                <a:spcPts val="0"/>
              </a:spcAft>
              <a:defRPr/>
            </a:pPr>
            <a:endParaRPr lang="en-US" altLang="en-US" sz="1800"/>
          </a:p>
        </p:txBody>
      </p:sp>
      <p:sp>
        <p:nvSpPr>
          <p:cNvPr id="161796" name="Slide Number Placeholder 5">
            <a:extLst>
              <a:ext uri="{FF2B5EF4-FFF2-40B4-BE49-F238E27FC236}">
                <a16:creationId xmlns:a16="http://schemas.microsoft.com/office/drawing/2014/main" id="{732BA9AA-58D3-5367-EEBD-401A2056FF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05CE837-77E3-4F03-8642-BED3FF7248D9}" type="slidenum">
              <a:rPr lang="en-US" altLang="en-US" smtClean="0">
                <a:solidFill>
                  <a:srgbClr val="898989"/>
                </a:solidFill>
              </a:rPr>
              <a:pPr/>
              <a:t>170</a:t>
            </a:fld>
            <a:endParaRPr lang="en-US" altLang="en-US">
              <a:solidFill>
                <a:srgbClr val="898989"/>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E38FAF0F-5B03-3584-2137-19E835DA1085}"/>
              </a:ext>
            </a:extLst>
          </p:cNvPr>
          <p:cNvSpPr>
            <a:spLocks noGrp="1"/>
          </p:cNvSpPr>
          <p:nvPr>
            <p:ph type="title"/>
          </p:nvPr>
        </p:nvSpPr>
        <p:spPr/>
        <p:txBody>
          <a:bodyPr/>
          <a:lstStyle/>
          <a:p>
            <a:pPr eaLnBrk="1" hangingPunct="1"/>
            <a:r>
              <a:rPr lang="en-US" altLang="en-US"/>
              <a:t>SAS Functions</a:t>
            </a:r>
          </a:p>
        </p:txBody>
      </p:sp>
      <p:sp>
        <p:nvSpPr>
          <p:cNvPr id="335875" name="Rectangle 3">
            <a:extLst>
              <a:ext uri="{FF2B5EF4-FFF2-40B4-BE49-F238E27FC236}">
                <a16:creationId xmlns:a16="http://schemas.microsoft.com/office/drawing/2014/main" id="{26EF5BB4-DFEC-508F-0C19-78E738AE9970}"/>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a:t>Automatic character-to-numeric conversion occurs when a character value is</a:t>
            </a:r>
          </a:p>
          <a:p>
            <a:pPr lvl="1" eaLnBrk="1" fontAlgn="auto" hangingPunct="1">
              <a:spcAft>
                <a:spcPts val="0"/>
              </a:spcAft>
              <a:defRPr/>
            </a:pPr>
            <a:r>
              <a:rPr lang="en-US" altLang="en-US" sz="2400"/>
              <a:t>assigned to a previously defined numeric variable, such as the numeric variable</a:t>
            </a:r>
          </a:p>
          <a:p>
            <a:pPr lvl="1" eaLnBrk="1" fontAlgn="auto" hangingPunct="1">
              <a:spcAft>
                <a:spcPts val="0"/>
              </a:spcAft>
              <a:defRPr/>
            </a:pPr>
            <a:r>
              <a:rPr lang="en-US" altLang="en-US" sz="2400"/>
              <a:t>used in an arithmetic operation </a:t>
            </a:r>
          </a:p>
          <a:p>
            <a:pPr lvl="1" eaLnBrk="1" fontAlgn="auto" hangingPunct="1">
              <a:spcAft>
                <a:spcPts val="0"/>
              </a:spcAft>
              <a:defRPr/>
            </a:pPr>
            <a:r>
              <a:rPr lang="en-US" altLang="en-US" sz="2400"/>
              <a:t>compared to a numeric value with a comparison operator </a:t>
            </a:r>
          </a:p>
          <a:p>
            <a:pPr lvl="1" eaLnBrk="1" fontAlgn="auto" hangingPunct="1">
              <a:spcAft>
                <a:spcPts val="0"/>
              </a:spcAft>
              <a:defRPr/>
            </a:pPr>
            <a:r>
              <a:rPr lang="en-US" altLang="en-US" sz="2400"/>
              <a:t>specified in a function that requires numeric arguments</a:t>
            </a:r>
          </a:p>
          <a:p>
            <a:pPr lvl="1" eaLnBrk="1" fontAlgn="auto" hangingPunct="1">
              <a:spcAft>
                <a:spcPts val="0"/>
              </a:spcAft>
              <a:defRPr/>
            </a:pPr>
            <a:endParaRPr lang="en-US" altLang="en-US" sz="2400"/>
          </a:p>
          <a:p>
            <a:pPr eaLnBrk="1" fontAlgn="auto" hangingPunct="1">
              <a:spcAft>
                <a:spcPts val="0"/>
              </a:spcAft>
              <a:defRPr/>
            </a:pPr>
            <a:r>
              <a:rPr lang="en-US" altLang="en-US" sz="2800"/>
              <a:t>The </a:t>
            </a:r>
            <a:r>
              <a:rPr lang="en-US" altLang="en-US" sz="2800" b="1"/>
              <a:t>INPUT</a:t>
            </a:r>
            <a:r>
              <a:rPr lang="en-US" altLang="en-US" sz="2800"/>
              <a:t> function converts character data values to numeric values</a:t>
            </a:r>
          </a:p>
          <a:p>
            <a:pPr lvl="1" eaLnBrk="1" fontAlgn="auto" hangingPunct="1">
              <a:spcAft>
                <a:spcPts val="0"/>
              </a:spcAft>
              <a:defRPr/>
            </a:pPr>
            <a:r>
              <a:rPr lang="en-US" altLang="en-US" sz="2400"/>
              <a:t>The general form of the INPUT function is </a:t>
            </a:r>
          </a:p>
          <a:p>
            <a:pPr lvl="2" eaLnBrk="1" fontAlgn="auto" hangingPunct="1">
              <a:spcAft>
                <a:spcPts val="0"/>
              </a:spcAft>
              <a:defRPr/>
            </a:pPr>
            <a:r>
              <a:rPr lang="en-US" altLang="en-US" sz="2000" b="1">
                <a:solidFill>
                  <a:srgbClr val="008080"/>
                </a:solidFill>
              </a:rPr>
              <a:t>INPUT </a:t>
            </a:r>
            <a:r>
              <a:rPr lang="en-US" altLang="en-US" sz="2000">
                <a:solidFill>
                  <a:srgbClr val="008080"/>
                </a:solidFill>
              </a:rPr>
              <a:t>(</a:t>
            </a:r>
            <a:r>
              <a:rPr lang="en-US" altLang="en-US" sz="2000" i="1">
                <a:solidFill>
                  <a:srgbClr val="008080"/>
                </a:solidFill>
              </a:rPr>
              <a:t>source,informat</a:t>
            </a:r>
            <a:r>
              <a:rPr lang="en-US" altLang="en-US" sz="2000">
                <a:solidFill>
                  <a:srgbClr val="008080"/>
                </a:solidFill>
              </a:rPr>
              <a:t>)</a:t>
            </a:r>
            <a:r>
              <a:rPr lang="en-US" altLang="en-US" sz="2000"/>
              <a:t> </a:t>
            </a:r>
          </a:p>
          <a:p>
            <a:pPr lvl="2" eaLnBrk="1" fontAlgn="auto" hangingPunct="1">
              <a:spcAft>
                <a:spcPts val="0"/>
              </a:spcAft>
              <a:defRPr/>
            </a:pPr>
            <a:r>
              <a:rPr lang="en-US" altLang="en-US" sz="2000" i="1">
                <a:solidFill>
                  <a:srgbClr val="008080"/>
                </a:solidFill>
              </a:rPr>
              <a:t>source </a:t>
            </a:r>
            <a:r>
              <a:rPr lang="en-US" altLang="en-US" sz="2000"/>
              <a:t>indicates the character variable, constant, or expression to be converted to a numeric value </a:t>
            </a:r>
          </a:p>
          <a:p>
            <a:pPr lvl="2" eaLnBrk="1" fontAlgn="auto" hangingPunct="1">
              <a:spcAft>
                <a:spcPts val="0"/>
              </a:spcAft>
              <a:defRPr/>
            </a:pPr>
            <a:r>
              <a:rPr lang="en-US" altLang="en-US" sz="2000"/>
              <a:t>a numeric </a:t>
            </a:r>
            <a:r>
              <a:rPr lang="en-US" altLang="en-US" sz="2000" i="1">
                <a:solidFill>
                  <a:srgbClr val="008080"/>
                </a:solidFill>
              </a:rPr>
              <a:t>informat</a:t>
            </a:r>
            <a:r>
              <a:rPr lang="en-US" altLang="en-US" sz="2000"/>
              <a:t> must also be specified</a:t>
            </a:r>
          </a:p>
          <a:p>
            <a:pPr lvl="2" eaLnBrk="1" fontAlgn="auto" hangingPunct="1">
              <a:spcAft>
                <a:spcPts val="0"/>
              </a:spcAft>
              <a:defRPr/>
            </a:pPr>
            <a:endParaRPr lang="en-US" altLang="en-US" sz="2000"/>
          </a:p>
          <a:p>
            <a:pPr lvl="2" eaLnBrk="1" fontAlgn="auto" hangingPunct="1">
              <a:spcAft>
                <a:spcPts val="0"/>
              </a:spcAft>
              <a:defRPr/>
            </a:pPr>
            <a:endParaRPr lang="en-US" altLang="en-US" sz="2000"/>
          </a:p>
          <a:p>
            <a:pPr lvl="1" eaLnBrk="1" fontAlgn="auto" hangingPunct="1">
              <a:spcAft>
                <a:spcPts val="0"/>
              </a:spcAft>
              <a:defRPr/>
            </a:pPr>
            <a:endParaRPr lang="en-US" altLang="en-US" sz="2400"/>
          </a:p>
          <a:p>
            <a:pPr lvl="1" eaLnBrk="1" fontAlgn="auto" hangingPunct="1">
              <a:spcAft>
                <a:spcPts val="0"/>
              </a:spcAft>
              <a:defRPr/>
            </a:pPr>
            <a:endParaRPr lang="en-US" altLang="en-US" sz="2400"/>
          </a:p>
          <a:p>
            <a:pPr eaLnBrk="1" fontAlgn="auto" hangingPunct="1">
              <a:spcAft>
                <a:spcPts val="0"/>
              </a:spcAft>
              <a:defRPr/>
            </a:pPr>
            <a:endParaRPr lang="en-US" altLang="en-US" sz="2800"/>
          </a:p>
          <a:p>
            <a:pPr eaLnBrk="1" fontAlgn="auto" hangingPunct="1">
              <a:spcAft>
                <a:spcPts val="0"/>
              </a:spcAft>
              <a:defRPr/>
            </a:pPr>
            <a:endParaRPr lang="en-US" altLang="en-US" sz="2800"/>
          </a:p>
        </p:txBody>
      </p:sp>
      <p:sp>
        <p:nvSpPr>
          <p:cNvPr id="162820" name="Slide Number Placeholder 5">
            <a:extLst>
              <a:ext uri="{FF2B5EF4-FFF2-40B4-BE49-F238E27FC236}">
                <a16:creationId xmlns:a16="http://schemas.microsoft.com/office/drawing/2014/main" id="{67C10D2B-5BE2-337D-FA00-025EF20CFC4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646603A-57BE-41FD-A84D-AA438ACFD09C}" type="slidenum">
              <a:rPr lang="en-US" altLang="en-US" smtClean="0">
                <a:solidFill>
                  <a:srgbClr val="898989"/>
                </a:solidFill>
              </a:rPr>
              <a:pPr/>
              <a:t>171</a:t>
            </a:fld>
            <a:endParaRPr lang="en-US" altLang="en-US">
              <a:solidFill>
                <a:srgbClr val="898989"/>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E7DA11DC-ECB3-ED37-259B-C1D5D8D4EEA1}"/>
              </a:ext>
            </a:extLst>
          </p:cNvPr>
          <p:cNvSpPr>
            <a:spLocks noGrp="1"/>
          </p:cNvSpPr>
          <p:nvPr>
            <p:ph type="title"/>
          </p:nvPr>
        </p:nvSpPr>
        <p:spPr/>
        <p:txBody>
          <a:bodyPr/>
          <a:lstStyle/>
          <a:p>
            <a:pPr eaLnBrk="1" hangingPunct="1"/>
            <a:r>
              <a:rPr lang="en-US" altLang="en-US"/>
              <a:t>SAS Functions</a:t>
            </a:r>
          </a:p>
        </p:txBody>
      </p:sp>
      <p:sp>
        <p:nvSpPr>
          <p:cNvPr id="163843" name="Rectangle 3">
            <a:extLst>
              <a:ext uri="{FF2B5EF4-FFF2-40B4-BE49-F238E27FC236}">
                <a16:creationId xmlns:a16="http://schemas.microsoft.com/office/drawing/2014/main" id="{6E251C49-9305-1DDF-D8F1-C0FF96E83B87}"/>
              </a:ext>
            </a:extLst>
          </p:cNvPr>
          <p:cNvSpPr>
            <a:spLocks noGrp="1" noChangeArrowheads="1"/>
          </p:cNvSpPr>
          <p:nvPr>
            <p:ph idx="1"/>
          </p:nvPr>
        </p:nvSpPr>
        <p:spPr/>
        <p:txBody>
          <a:bodyPr/>
          <a:lstStyle/>
          <a:p>
            <a:pPr eaLnBrk="1" hangingPunct="1"/>
            <a:r>
              <a:rPr lang="en-US" altLang="en-US"/>
              <a:t>Consider the following example:</a:t>
            </a:r>
          </a:p>
          <a:p>
            <a:pPr lvl="2" eaLnBrk="1" hangingPunct="1">
              <a:spcBef>
                <a:spcPct val="0"/>
              </a:spcBef>
              <a:buFontTx/>
              <a:buNone/>
            </a:pPr>
            <a:r>
              <a:rPr lang="en-US" altLang="en-US">
                <a:solidFill>
                  <a:schemeClr val="accent2"/>
                </a:solidFill>
                <a:latin typeface="Arial Unicode MS"/>
              </a:rPr>
              <a:t>data testin; </a:t>
            </a:r>
          </a:p>
          <a:p>
            <a:pPr lvl="2" eaLnBrk="1" hangingPunct="1">
              <a:spcBef>
                <a:spcPct val="0"/>
              </a:spcBef>
              <a:buFontTx/>
              <a:buNone/>
            </a:pPr>
            <a:r>
              <a:rPr lang="en-US" altLang="en-US">
                <a:solidFill>
                  <a:schemeClr val="accent2"/>
                </a:solidFill>
                <a:latin typeface="Arial Unicode MS"/>
              </a:rPr>
              <a:t>input sale $9.; </a:t>
            </a:r>
          </a:p>
          <a:p>
            <a:pPr lvl="2" eaLnBrk="1" hangingPunct="1">
              <a:spcBef>
                <a:spcPct val="0"/>
              </a:spcBef>
              <a:buFontTx/>
              <a:buNone/>
            </a:pPr>
            <a:r>
              <a:rPr lang="en-US" altLang="en-US">
                <a:solidFill>
                  <a:schemeClr val="accent2"/>
                </a:solidFill>
                <a:latin typeface="Arial Unicode MS"/>
              </a:rPr>
              <a:t>fmtsale=input(sale,comma9.); </a:t>
            </a:r>
          </a:p>
          <a:p>
            <a:pPr lvl="2" eaLnBrk="1" hangingPunct="1">
              <a:spcBef>
                <a:spcPct val="0"/>
              </a:spcBef>
              <a:buFontTx/>
              <a:buNone/>
            </a:pPr>
            <a:r>
              <a:rPr lang="en-US" altLang="en-US">
                <a:solidFill>
                  <a:schemeClr val="accent2"/>
                </a:solidFill>
                <a:latin typeface="Arial Unicode MS"/>
              </a:rPr>
              <a:t>datalines; </a:t>
            </a:r>
          </a:p>
          <a:p>
            <a:pPr lvl="2" eaLnBrk="1" hangingPunct="1">
              <a:spcBef>
                <a:spcPct val="0"/>
              </a:spcBef>
              <a:buFontTx/>
              <a:buNone/>
            </a:pPr>
            <a:r>
              <a:rPr lang="en-US" altLang="en-US">
                <a:solidFill>
                  <a:schemeClr val="accent2"/>
                </a:solidFill>
                <a:latin typeface="Arial Unicode MS"/>
              </a:rPr>
              <a:t>2,115,353 </a:t>
            </a:r>
          </a:p>
          <a:p>
            <a:pPr lvl="2" eaLnBrk="1" hangingPunct="1">
              <a:spcBef>
                <a:spcPct val="0"/>
              </a:spcBef>
              <a:buFontTx/>
              <a:buNone/>
            </a:pPr>
            <a:r>
              <a:rPr lang="en-US" altLang="en-US">
                <a:solidFill>
                  <a:schemeClr val="accent2"/>
                </a:solidFill>
                <a:latin typeface="Arial Unicode MS"/>
              </a:rPr>
              <a:t>;</a:t>
            </a:r>
            <a:r>
              <a:rPr lang="en-US" altLang="en-US">
                <a:solidFill>
                  <a:schemeClr val="accent2"/>
                </a:solidFill>
              </a:rPr>
              <a:t> </a:t>
            </a:r>
          </a:p>
          <a:p>
            <a:pPr eaLnBrk="1" hangingPunct="1"/>
            <a:r>
              <a:rPr lang="en-US" altLang="en-US"/>
              <a:t>When choosing the informat, be sure to select a numeric informat that can read the form of the values.</a:t>
            </a:r>
          </a:p>
          <a:p>
            <a:pPr lvl="1" eaLnBrk="1" hangingPunct="1"/>
            <a:endParaRPr lang="en-US" altLang="en-US"/>
          </a:p>
        </p:txBody>
      </p:sp>
      <p:sp>
        <p:nvSpPr>
          <p:cNvPr id="163844" name="Slide Number Placeholder 5">
            <a:extLst>
              <a:ext uri="{FF2B5EF4-FFF2-40B4-BE49-F238E27FC236}">
                <a16:creationId xmlns:a16="http://schemas.microsoft.com/office/drawing/2014/main" id="{3C5CCB98-52A0-19DF-3E94-CD4EC14794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B615699-0231-41FA-A1E8-CD8C7E05B498}" type="slidenum">
              <a:rPr lang="en-US" altLang="en-US" smtClean="0">
                <a:solidFill>
                  <a:srgbClr val="898989"/>
                </a:solidFill>
              </a:rPr>
              <a:pPr/>
              <a:t>172</a:t>
            </a:fld>
            <a:endParaRPr lang="en-US" altLang="en-US">
              <a:solidFill>
                <a:srgbClr val="898989"/>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B3F5852C-E6A9-BF35-EDBD-5DEBE092A1AA}"/>
              </a:ext>
            </a:extLst>
          </p:cNvPr>
          <p:cNvSpPr>
            <a:spLocks noGrp="1"/>
          </p:cNvSpPr>
          <p:nvPr>
            <p:ph type="title"/>
          </p:nvPr>
        </p:nvSpPr>
        <p:spPr/>
        <p:txBody>
          <a:bodyPr/>
          <a:lstStyle/>
          <a:p>
            <a:pPr eaLnBrk="1" hangingPunct="1"/>
            <a:r>
              <a:rPr lang="en-US" altLang="en-US"/>
              <a:t>SAS Functions</a:t>
            </a:r>
          </a:p>
        </p:txBody>
      </p:sp>
      <p:sp>
        <p:nvSpPr>
          <p:cNvPr id="337923" name="Rectangle 3">
            <a:extLst>
              <a:ext uri="{FF2B5EF4-FFF2-40B4-BE49-F238E27FC236}">
                <a16:creationId xmlns:a16="http://schemas.microsoft.com/office/drawing/2014/main" id="{982379D2-30ED-36A2-821C-73130A62AFBD}"/>
              </a:ext>
            </a:extLst>
          </p:cNvPr>
          <p:cNvSpPr>
            <a:spLocks noGrp="1" noChangeArrowheads="1"/>
          </p:cNvSpPr>
          <p:nvPr>
            <p:ph idx="1"/>
          </p:nvPr>
        </p:nvSpPr>
        <p:spPr/>
        <p:txBody>
          <a:bodyPr rtlCol="0">
            <a:normAutofit fontScale="77500" lnSpcReduction="20000"/>
          </a:bodyPr>
          <a:lstStyle/>
          <a:p>
            <a:pPr eaLnBrk="1" fontAlgn="auto" hangingPunct="1">
              <a:spcAft>
                <a:spcPts val="0"/>
              </a:spcAft>
              <a:defRPr/>
            </a:pPr>
            <a:r>
              <a:rPr lang="en-US" altLang="en-US" sz="2800" b="1">
                <a:solidFill>
                  <a:schemeClr val="accent2"/>
                </a:solidFill>
              </a:rPr>
              <a:t>PUT function</a:t>
            </a:r>
          </a:p>
          <a:p>
            <a:pPr lvl="1" eaLnBrk="1" fontAlgn="auto" hangingPunct="1">
              <a:spcAft>
                <a:spcPts val="0"/>
              </a:spcAft>
              <a:defRPr/>
            </a:pPr>
            <a:r>
              <a:rPr lang="en-US" altLang="en-US" sz="2400"/>
              <a:t>Is used for converting character data to numeric data</a:t>
            </a:r>
          </a:p>
          <a:p>
            <a:pPr lvl="1" eaLnBrk="1" fontAlgn="auto" hangingPunct="1">
              <a:spcAft>
                <a:spcPts val="0"/>
              </a:spcAft>
              <a:defRPr/>
            </a:pPr>
            <a:r>
              <a:rPr lang="en-US" altLang="en-US" sz="2400"/>
              <a:t>Consider the following example:</a:t>
            </a:r>
          </a:p>
          <a:p>
            <a:pPr lvl="2" eaLnBrk="1" fontAlgn="auto" hangingPunct="1">
              <a:spcAft>
                <a:spcPts val="0"/>
              </a:spcAft>
              <a:buFontTx/>
              <a:buNone/>
              <a:defRPr/>
            </a:pPr>
            <a:r>
              <a:rPr lang="en-US" altLang="en-US" sz="2000">
                <a:solidFill>
                  <a:schemeClr val="accent2"/>
                </a:solidFill>
                <a:latin typeface="Arial Unicode MS"/>
              </a:rPr>
              <a:t>  SiteCode=site||department; </a:t>
            </a:r>
          </a:p>
          <a:p>
            <a:pPr lvl="2" eaLnBrk="1" fontAlgn="auto" hangingPunct="1">
              <a:spcAft>
                <a:spcPts val="0"/>
              </a:spcAft>
              <a:defRPr/>
            </a:pPr>
            <a:r>
              <a:rPr lang="en-US" altLang="en-US" sz="2000">
                <a:latin typeface="Arial Unicode MS"/>
              </a:rPr>
              <a:t>The variable Site is of type numeric whereas department is of type character.  As the variable Site (numeric variable) is being used in character context SAS, will try to automatically convert numeric variable to character variable.</a:t>
            </a:r>
          </a:p>
          <a:p>
            <a:pPr lvl="1" eaLnBrk="1" fontAlgn="auto" hangingPunct="1">
              <a:spcAft>
                <a:spcPts val="0"/>
              </a:spcAft>
              <a:defRPr/>
            </a:pPr>
            <a:r>
              <a:rPr lang="en-US" altLang="en-US" sz="2400">
                <a:latin typeface="Arial Unicode MS"/>
              </a:rPr>
              <a:t>Using the </a:t>
            </a:r>
            <a:r>
              <a:rPr lang="en-US" altLang="en-US" sz="2400" b="1">
                <a:latin typeface="Arial Unicode MS"/>
              </a:rPr>
              <a:t>PUT</a:t>
            </a:r>
            <a:r>
              <a:rPr lang="en-US" altLang="en-US" sz="2400">
                <a:latin typeface="Arial Unicode MS"/>
              </a:rPr>
              <a:t> function, you can explicitly convert numeric data values to character data values</a:t>
            </a:r>
          </a:p>
          <a:p>
            <a:pPr lvl="1" eaLnBrk="1" fontAlgn="auto" hangingPunct="1">
              <a:spcAft>
                <a:spcPts val="0"/>
              </a:spcAft>
              <a:defRPr/>
            </a:pPr>
            <a:r>
              <a:rPr lang="en-US" altLang="en-US" sz="2400">
                <a:latin typeface="Arial Unicode MS"/>
              </a:rPr>
              <a:t>The general form of PUT function is as follows:</a:t>
            </a:r>
          </a:p>
          <a:p>
            <a:pPr lvl="2" eaLnBrk="1" fontAlgn="auto" hangingPunct="1">
              <a:spcAft>
                <a:spcPts val="0"/>
              </a:spcAft>
              <a:defRPr/>
            </a:pPr>
            <a:r>
              <a:rPr lang="en-US" altLang="en-US" sz="2000" b="1">
                <a:solidFill>
                  <a:srgbClr val="008080"/>
                </a:solidFill>
                <a:latin typeface="Arial Unicode MS"/>
              </a:rPr>
              <a:t>PUT </a:t>
            </a:r>
            <a:r>
              <a:rPr lang="en-US" altLang="en-US" sz="2000">
                <a:solidFill>
                  <a:srgbClr val="008080"/>
                </a:solidFill>
                <a:latin typeface="Arial Unicode MS"/>
              </a:rPr>
              <a:t>(</a:t>
            </a:r>
            <a:r>
              <a:rPr lang="en-US" altLang="en-US" sz="2000" i="1">
                <a:solidFill>
                  <a:srgbClr val="008080"/>
                </a:solidFill>
                <a:latin typeface="Arial Unicode MS"/>
              </a:rPr>
              <a:t>source,format</a:t>
            </a:r>
            <a:r>
              <a:rPr lang="en-US" altLang="en-US" sz="2000">
                <a:solidFill>
                  <a:srgbClr val="008080"/>
                </a:solidFill>
                <a:latin typeface="Arial Unicode MS"/>
              </a:rPr>
              <a:t>)</a:t>
            </a:r>
            <a:r>
              <a:rPr lang="en-US" altLang="en-US" sz="2000">
                <a:latin typeface="Arial Unicode MS"/>
              </a:rPr>
              <a:t> </a:t>
            </a:r>
          </a:p>
          <a:p>
            <a:pPr lvl="2" eaLnBrk="1" fontAlgn="auto" hangingPunct="1">
              <a:spcAft>
                <a:spcPts val="0"/>
              </a:spcAft>
              <a:defRPr/>
            </a:pPr>
            <a:r>
              <a:rPr lang="en-US" altLang="en-US" sz="2000" i="1">
                <a:solidFill>
                  <a:srgbClr val="008080"/>
                </a:solidFill>
                <a:latin typeface="Arial Unicode MS"/>
              </a:rPr>
              <a:t>source </a:t>
            </a:r>
            <a:r>
              <a:rPr lang="en-US" altLang="en-US" sz="2000">
                <a:latin typeface="Arial Unicode MS"/>
              </a:rPr>
              <a:t>indicates the numeric variable, constant, or expression to be converted to a character value </a:t>
            </a:r>
          </a:p>
          <a:p>
            <a:pPr lvl="2" eaLnBrk="1" fontAlgn="auto" hangingPunct="1">
              <a:spcAft>
                <a:spcPts val="0"/>
              </a:spcAft>
              <a:defRPr/>
            </a:pPr>
            <a:r>
              <a:rPr lang="en-US" altLang="en-US" sz="2000">
                <a:latin typeface="Arial Unicode MS"/>
              </a:rPr>
              <a:t>a </a:t>
            </a:r>
            <a:r>
              <a:rPr lang="en-US" altLang="en-US" sz="2000" i="1">
                <a:solidFill>
                  <a:srgbClr val="008080"/>
                </a:solidFill>
                <a:latin typeface="Arial Unicode MS"/>
              </a:rPr>
              <a:t>format</a:t>
            </a:r>
            <a:r>
              <a:rPr lang="en-US" altLang="en-US" sz="2000">
                <a:latin typeface="Arial Unicode MS"/>
              </a:rPr>
              <a:t> matching the data type of the source must also be specified, as in this example: </a:t>
            </a:r>
          </a:p>
          <a:p>
            <a:pPr lvl="2" eaLnBrk="1" fontAlgn="auto" hangingPunct="1">
              <a:spcAft>
                <a:spcPts val="0"/>
              </a:spcAft>
              <a:defRPr/>
            </a:pPr>
            <a:endParaRPr lang="en-US" altLang="en-US" sz="2000">
              <a:latin typeface="Arial Unicode MS"/>
            </a:endParaRPr>
          </a:p>
          <a:p>
            <a:pPr lvl="2" eaLnBrk="1" fontAlgn="auto" hangingPunct="1">
              <a:spcAft>
                <a:spcPts val="0"/>
              </a:spcAft>
              <a:buFontTx/>
              <a:buNone/>
              <a:defRPr/>
            </a:pPr>
            <a:endParaRPr lang="en-US" altLang="en-US" sz="2000">
              <a:solidFill>
                <a:schemeClr val="accent2"/>
              </a:solidFill>
              <a:latin typeface="Arial Unicode MS"/>
            </a:endParaRPr>
          </a:p>
          <a:p>
            <a:pPr lvl="2" eaLnBrk="1" fontAlgn="auto" hangingPunct="1">
              <a:spcAft>
                <a:spcPts val="0"/>
              </a:spcAft>
              <a:buFontTx/>
              <a:buNone/>
              <a:defRPr/>
            </a:pPr>
            <a:r>
              <a:rPr lang="en-US" altLang="en-US" sz="2000"/>
              <a:t> </a:t>
            </a:r>
          </a:p>
          <a:p>
            <a:pPr eaLnBrk="1" fontAlgn="auto" hangingPunct="1">
              <a:spcAft>
                <a:spcPts val="0"/>
              </a:spcAft>
              <a:defRPr/>
            </a:pPr>
            <a:endParaRPr lang="en-US" altLang="en-US" sz="2800"/>
          </a:p>
        </p:txBody>
      </p:sp>
      <p:sp>
        <p:nvSpPr>
          <p:cNvPr id="164868" name="Slide Number Placeholder 5">
            <a:extLst>
              <a:ext uri="{FF2B5EF4-FFF2-40B4-BE49-F238E27FC236}">
                <a16:creationId xmlns:a16="http://schemas.microsoft.com/office/drawing/2014/main" id="{7C756C6C-1C00-3118-3863-500FFCC63E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0641FB2-838C-4062-BD3F-C9E0E818580A}" type="slidenum">
              <a:rPr lang="en-US" altLang="en-US" smtClean="0">
                <a:solidFill>
                  <a:srgbClr val="898989"/>
                </a:solidFill>
              </a:rPr>
              <a:pPr/>
              <a:t>173</a:t>
            </a:fld>
            <a:endParaRPr lang="en-US" altLang="en-US">
              <a:solidFill>
                <a:srgbClr val="898989"/>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FF4CFAF6-02EA-C1A2-8EDC-677C8B54829C}"/>
              </a:ext>
            </a:extLst>
          </p:cNvPr>
          <p:cNvSpPr>
            <a:spLocks noGrp="1"/>
          </p:cNvSpPr>
          <p:nvPr>
            <p:ph type="title"/>
          </p:nvPr>
        </p:nvSpPr>
        <p:spPr/>
        <p:txBody>
          <a:bodyPr/>
          <a:lstStyle/>
          <a:p>
            <a:pPr eaLnBrk="1" hangingPunct="1"/>
            <a:r>
              <a:rPr lang="en-US" altLang="en-US"/>
              <a:t>SAS Functions</a:t>
            </a:r>
          </a:p>
        </p:txBody>
      </p:sp>
      <p:sp>
        <p:nvSpPr>
          <p:cNvPr id="165891" name="Rectangle 3">
            <a:extLst>
              <a:ext uri="{FF2B5EF4-FFF2-40B4-BE49-F238E27FC236}">
                <a16:creationId xmlns:a16="http://schemas.microsoft.com/office/drawing/2014/main" id="{35796D1D-24CC-D8D8-4787-EFEF8CD370CA}"/>
              </a:ext>
            </a:extLst>
          </p:cNvPr>
          <p:cNvSpPr>
            <a:spLocks noGrp="1" noChangeArrowheads="1"/>
          </p:cNvSpPr>
          <p:nvPr>
            <p:ph idx="1"/>
          </p:nvPr>
        </p:nvSpPr>
        <p:spPr/>
        <p:txBody>
          <a:bodyPr/>
          <a:lstStyle/>
          <a:p>
            <a:pPr eaLnBrk="1" hangingPunct="1"/>
            <a:r>
              <a:rPr lang="en-US" altLang="en-US"/>
              <a:t>Consider the following example:</a:t>
            </a:r>
          </a:p>
          <a:p>
            <a:pPr lvl="1" eaLnBrk="1" hangingPunct="1">
              <a:buFont typeface="Tahoma" panose="020B0604030504040204" pitchFamily="34" charset="0"/>
              <a:buNone/>
            </a:pPr>
            <a:r>
              <a:rPr lang="en-US" altLang="en-US">
                <a:solidFill>
                  <a:srgbClr val="008080"/>
                </a:solidFill>
                <a:latin typeface="Arial Unicode MS"/>
              </a:rPr>
              <a:t>Assignment=</a:t>
            </a:r>
            <a:r>
              <a:rPr lang="en-US" altLang="en-US" b="1">
                <a:solidFill>
                  <a:srgbClr val="008080"/>
                </a:solidFill>
                <a:latin typeface="Arial Unicode MS"/>
              </a:rPr>
              <a:t>put(site,2.)</a:t>
            </a:r>
            <a:r>
              <a:rPr lang="en-US" altLang="en-US">
                <a:solidFill>
                  <a:srgbClr val="008080"/>
                </a:solidFill>
                <a:latin typeface="Arial Unicode MS"/>
              </a:rPr>
              <a:t>||'/'||department;</a:t>
            </a:r>
            <a:r>
              <a:rPr lang="en-US" altLang="en-US">
                <a:latin typeface="Arial Unicode MS"/>
              </a:rPr>
              <a:t> </a:t>
            </a:r>
          </a:p>
          <a:p>
            <a:pPr lvl="1" eaLnBrk="1" hangingPunct="1">
              <a:buFont typeface="Tahoma" panose="020B0604030504040204" pitchFamily="34" charset="0"/>
              <a:buNone/>
            </a:pPr>
            <a:endParaRPr lang="en-US" altLang="en-US">
              <a:latin typeface="Arial Unicode MS"/>
            </a:endParaRPr>
          </a:p>
          <a:p>
            <a:pPr eaLnBrk="1" hangingPunct="1"/>
            <a:r>
              <a:rPr lang="en-US" altLang="en-US">
                <a:latin typeface="Arial Unicode MS"/>
              </a:rPr>
              <a:t>Remember that the format specified in the PUT function must match the data type of the source</a:t>
            </a:r>
          </a:p>
          <a:p>
            <a:pPr eaLnBrk="1" hangingPunct="1"/>
            <a:r>
              <a:rPr lang="en-US" altLang="en-US">
                <a:latin typeface="Arial Unicode MS"/>
              </a:rPr>
              <a:t>So, to do an explicit numeric-to-character data conversion, you specify a numeric source and a numeric format.</a:t>
            </a:r>
          </a:p>
          <a:p>
            <a:pPr eaLnBrk="1" hangingPunct="1"/>
            <a:r>
              <a:rPr lang="en-US" altLang="en-US">
                <a:solidFill>
                  <a:srgbClr val="FF3300"/>
                </a:solidFill>
                <a:latin typeface="Arial Unicode MS"/>
              </a:rPr>
              <a:t>Note that the PUT function requires a format, whereas the INPUT function requires an informat</a:t>
            </a:r>
          </a:p>
          <a:p>
            <a:pPr lvl="1" eaLnBrk="1" hangingPunct="1">
              <a:buFont typeface="Tahoma" panose="020B0604030504040204" pitchFamily="34" charset="0"/>
              <a:buNone/>
            </a:pPr>
            <a:endParaRPr lang="en-US" altLang="en-US">
              <a:solidFill>
                <a:srgbClr val="FF3300"/>
              </a:solidFill>
              <a:latin typeface="Arial Unicode MS"/>
            </a:endParaRPr>
          </a:p>
          <a:p>
            <a:pPr lvl="1" eaLnBrk="1" hangingPunct="1">
              <a:buFont typeface="Tahoma" panose="020B0604030504040204" pitchFamily="34" charset="0"/>
              <a:buNone/>
            </a:pPr>
            <a:endParaRPr lang="en-US" altLang="en-US">
              <a:latin typeface="Arial Unicode MS"/>
            </a:endParaRPr>
          </a:p>
          <a:p>
            <a:pPr lvl="1" eaLnBrk="1" hangingPunct="1">
              <a:buFont typeface="Tahoma" panose="020B0604030504040204" pitchFamily="34" charset="0"/>
              <a:buNone/>
            </a:pPr>
            <a:endParaRPr lang="en-US" altLang="en-US">
              <a:latin typeface="Arial Unicode MS"/>
            </a:endParaRPr>
          </a:p>
        </p:txBody>
      </p:sp>
      <p:sp>
        <p:nvSpPr>
          <p:cNvPr id="165892" name="Slide Number Placeholder 5">
            <a:extLst>
              <a:ext uri="{FF2B5EF4-FFF2-40B4-BE49-F238E27FC236}">
                <a16:creationId xmlns:a16="http://schemas.microsoft.com/office/drawing/2014/main" id="{B7E058F4-2625-3DF6-D09C-BEF1C12AF0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2F78CA4-CE04-46E1-80FE-99EB8B684FEE}" type="slidenum">
              <a:rPr lang="en-US" altLang="en-US" smtClean="0">
                <a:solidFill>
                  <a:srgbClr val="898989"/>
                </a:solidFill>
              </a:rPr>
              <a:pPr/>
              <a:t>174</a:t>
            </a:fld>
            <a:endParaRPr lang="en-US" altLang="en-US">
              <a:solidFill>
                <a:srgbClr val="898989"/>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7CE98C3D-3C83-730B-5E28-08163E6B334E}"/>
              </a:ext>
            </a:extLst>
          </p:cNvPr>
          <p:cNvSpPr>
            <a:spLocks noGrp="1"/>
          </p:cNvSpPr>
          <p:nvPr>
            <p:ph type="title"/>
          </p:nvPr>
        </p:nvSpPr>
        <p:spPr/>
        <p:txBody>
          <a:bodyPr/>
          <a:lstStyle/>
          <a:p>
            <a:pPr eaLnBrk="1" hangingPunct="1"/>
            <a:r>
              <a:rPr lang="en-US" altLang="en-US"/>
              <a:t>SAS Functions</a:t>
            </a:r>
          </a:p>
        </p:txBody>
      </p:sp>
      <p:sp>
        <p:nvSpPr>
          <p:cNvPr id="166915" name="Rectangle 3">
            <a:extLst>
              <a:ext uri="{FF2B5EF4-FFF2-40B4-BE49-F238E27FC236}">
                <a16:creationId xmlns:a16="http://schemas.microsoft.com/office/drawing/2014/main" id="{D89B199E-26DD-18E3-5F83-A8DC63D31494}"/>
              </a:ext>
            </a:extLst>
          </p:cNvPr>
          <p:cNvSpPr>
            <a:spLocks noGrp="1" noChangeArrowheads="1"/>
          </p:cNvSpPr>
          <p:nvPr>
            <p:ph idx="1"/>
          </p:nvPr>
        </p:nvSpPr>
        <p:spPr/>
        <p:txBody>
          <a:bodyPr/>
          <a:lstStyle/>
          <a:p>
            <a:pPr eaLnBrk="1" hangingPunct="1"/>
            <a:r>
              <a:rPr lang="en-US" altLang="en-US" b="1">
                <a:solidFill>
                  <a:schemeClr val="accent2"/>
                </a:solidFill>
              </a:rPr>
              <a:t>SAS Functions for Date and Times</a:t>
            </a:r>
            <a:endParaRPr lang="en-US" altLang="en-US"/>
          </a:p>
          <a:p>
            <a:pPr lvl="1" eaLnBrk="1" hangingPunct="1"/>
            <a:r>
              <a:rPr lang="en-US" altLang="en-US"/>
              <a:t>SAS software stores a date value as the number of days from January 1, 1960, to a given date.</a:t>
            </a:r>
          </a:p>
          <a:p>
            <a:pPr lvl="1" eaLnBrk="1" hangingPunct="1"/>
            <a:endParaRPr lang="en-US" altLang="en-US"/>
          </a:p>
          <a:p>
            <a:pPr lvl="1" eaLnBrk="1" hangingPunct="1"/>
            <a:r>
              <a:rPr lang="en-US" altLang="en-US"/>
              <a:t>A SAS </a:t>
            </a:r>
            <a:r>
              <a:rPr lang="en-US" altLang="en-US" b="1"/>
              <a:t>time value</a:t>
            </a:r>
            <a:r>
              <a:rPr lang="en-US" altLang="en-US"/>
              <a:t> is stored as the number of seconds since midnight. For example, </a:t>
            </a:r>
          </a:p>
          <a:p>
            <a:pPr lvl="1" eaLnBrk="1" hangingPunct="1"/>
            <a:endParaRPr lang="en-US" altLang="en-US"/>
          </a:p>
          <a:p>
            <a:pPr lvl="1" eaLnBrk="1" hangingPunct="1"/>
            <a:r>
              <a:rPr lang="en-US" altLang="en-US"/>
              <a:t>Consequently, a SAS datetime value is stored as the number of seconds between midnight on January 1, 1960, and a given date and time. For example, </a:t>
            </a:r>
          </a:p>
          <a:p>
            <a:pPr lvl="1" eaLnBrk="1" hangingPunct="1"/>
            <a:endParaRPr lang="en-US" altLang="en-US"/>
          </a:p>
          <a:p>
            <a:pPr lvl="1" eaLnBrk="1" hangingPunct="1"/>
            <a:endParaRPr lang="en-US" altLang="en-US"/>
          </a:p>
        </p:txBody>
      </p:sp>
      <p:sp>
        <p:nvSpPr>
          <p:cNvPr id="166916" name="Slide Number Placeholder 5">
            <a:extLst>
              <a:ext uri="{FF2B5EF4-FFF2-40B4-BE49-F238E27FC236}">
                <a16:creationId xmlns:a16="http://schemas.microsoft.com/office/drawing/2014/main" id="{630B4F89-C978-EC44-9E14-96D1AD77D8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92EAB9C-70A6-48DA-85B0-D309377E392F}" type="slidenum">
              <a:rPr lang="en-US" altLang="en-US" smtClean="0">
                <a:solidFill>
                  <a:srgbClr val="898989"/>
                </a:solidFill>
              </a:rPr>
              <a:pPr/>
              <a:t>175</a:t>
            </a:fld>
            <a:endParaRPr lang="en-US" altLang="en-US">
              <a:solidFill>
                <a:srgbClr val="898989"/>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AA250B2E-B837-2BB1-7DCF-19AAF4CA3ACC}"/>
              </a:ext>
            </a:extLst>
          </p:cNvPr>
          <p:cNvSpPr>
            <a:spLocks noGrp="1"/>
          </p:cNvSpPr>
          <p:nvPr>
            <p:ph type="title"/>
          </p:nvPr>
        </p:nvSpPr>
        <p:spPr/>
        <p:txBody>
          <a:bodyPr/>
          <a:lstStyle/>
          <a:p>
            <a:pPr eaLnBrk="1" hangingPunct="1"/>
            <a:r>
              <a:rPr lang="en-US" altLang="en-US"/>
              <a:t>SAS Functions</a:t>
            </a:r>
          </a:p>
        </p:txBody>
      </p:sp>
      <p:sp>
        <p:nvSpPr>
          <p:cNvPr id="340995" name="Rectangle 3">
            <a:extLst>
              <a:ext uri="{FF2B5EF4-FFF2-40B4-BE49-F238E27FC236}">
                <a16:creationId xmlns:a16="http://schemas.microsoft.com/office/drawing/2014/main" id="{D8E72423-C2AD-5F6B-7E98-0FE34E3C3C36}"/>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a:solidFill>
                  <a:schemeClr val="accent2"/>
                </a:solidFill>
              </a:rPr>
              <a:t>MONTH Function</a:t>
            </a:r>
          </a:p>
          <a:p>
            <a:pPr lvl="1" eaLnBrk="1" fontAlgn="auto" hangingPunct="1">
              <a:spcAft>
                <a:spcPts val="0"/>
              </a:spcAft>
              <a:defRPr/>
            </a:pPr>
            <a:r>
              <a:rPr lang="en-US" altLang="en-US" sz="2400"/>
              <a:t>Returns the month from a SAS date value</a:t>
            </a:r>
          </a:p>
          <a:p>
            <a:pPr lvl="1" eaLnBrk="1" fontAlgn="auto" hangingPunct="1">
              <a:spcAft>
                <a:spcPts val="0"/>
              </a:spcAft>
              <a:defRPr/>
            </a:pPr>
            <a:r>
              <a:rPr lang="en-US" altLang="en-US" sz="2400"/>
              <a:t>General form of MONTH function:</a:t>
            </a:r>
          </a:p>
          <a:p>
            <a:pPr lvl="2" eaLnBrk="1" fontAlgn="auto" hangingPunct="1">
              <a:spcAft>
                <a:spcPts val="0"/>
              </a:spcAft>
              <a:defRPr/>
            </a:pPr>
            <a:r>
              <a:rPr lang="en-US" altLang="en-US" sz="2000">
                <a:solidFill>
                  <a:srgbClr val="008080"/>
                </a:solidFill>
              </a:rPr>
              <a:t>MONTH(</a:t>
            </a:r>
            <a:r>
              <a:rPr lang="en-US" altLang="en-US" sz="2000" i="1">
                <a:solidFill>
                  <a:srgbClr val="008080"/>
                </a:solidFill>
              </a:rPr>
              <a:t>date</a:t>
            </a:r>
            <a:r>
              <a:rPr lang="en-US" altLang="en-US" sz="2000">
                <a:solidFill>
                  <a:srgbClr val="008080"/>
                </a:solidFill>
              </a:rPr>
              <a:t>)</a:t>
            </a:r>
            <a:r>
              <a:rPr lang="en-US" altLang="en-US" sz="2000"/>
              <a:t> </a:t>
            </a:r>
          </a:p>
          <a:p>
            <a:pPr lvl="1" eaLnBrk="1" fontAlgn="auto" hangingPunct="1">
              <a:spcAft>
                <a:spcPts val="0"/>
              </a:spcAft>
              <a:buFont typeface="Tahoma" panose="020B0604030504040204" pitchFamily="34" charset="0"/>
              <a:buNone/>
              <a:defRPr/>
            </a:pPr>
            <a:r>
              <a:rPr lang="en-US" altLang="en-US" sz="2400"/>
              <a:t>	where </a:t>
            </a:r>
            <a:r>
              <a:rPr lang="en-US" altLang="en-US" sz="2400" i="1">
                <a:solidFill>
                  <a:srgbClr val="008080"/>
                </a:solidFill>
              </a:rPr>
              <a:t>date </a:t>
            </a:r>
            <a:r>
              <a:rPr lang="en-US" altLang="en-US" sz="2400"/>
              <a:t>is a SAS date value that is specified as a variable or a SAS date constant</a:t>
            </a:r>
          </a:p>
          <a:p>
            <a:pPr lvl="1" eaLnBrk="1" fontAlgn="auto" hangingPunct="1">
              <a:spcAft>
                <a:spcPts val="0"/>
              </a:spcAft>
              <a:defRPr/>
            </a:pPr>
            <a:endParaRPr lang="en-US" altLang="en-US" sz="2400"/>
          </a:p>
          <a:p>
            <a:pPr lvl="1" eaLnBrk="1" fontAlgn="auto" hangingPunct="1">
              <a:spcAft>
                <a:spcPts val="0"/>
              </a:spcAft>
              <a:defRPr/>
            </a:pPr>
            <a:r>
              <a:rPr lang="en-US" altLang="en-US" sz="2400"/>
              <a:t>The value returned by the MONTH function is a numeric value that ranges from 1 to 12. It represents the month of the year. The value </a:t>
            </a:r>
            <a:r>
              <a:rPr lang="en-US" altLang="en-US" sz="2400" i="1"/>
              <a:t>1</a:t>
            </a:r>
            <a:r>
              <a:rPr lang="en-US" altLang="en-US" sz="2400"/>
              <a:t> represents January, </a:t>
            </a:r>
            <a:r>
              <a:rPr lang="en-US" altLang="en-US" sz="2400" i="1"/>
              <a:t>2</a:t>
            </a:r>
            <a:r>
              <a:rPr lang="en-US" altLang="en-US" sz="2400"/>
              <a:t> represents February, and so on</a:t>
            </a:r>
          </a:p>
          <a:p>
            <a:pPr lvl="1" eaLnBrk="1" fontAlgn="auto" hangingPunct="1">
              <a:spcAft>
                <a:spcPts val="0"/>
              </a:spcAft>
              <a:defRPr/>
            </a:pPr>
            <a:endParaRPr lang="en-US" altLang="en-US" sz="2400"/>
          </a:p>
          <a:p>
            <a:pPr lvl="1" eaLnBrk="1" fontAlgn="auto" hangingPunct="1">
              <a:spcAft>
                <a:spcPts val="0"/>
              </a:spcAft>
              <a:defRPr/>
            </a:pPr>
            <a:r>
              <a:rPr lang="en-US" altLang="en-US" sz="2400"/>
              <a:t>Example for a MONTH function:</a:t>
            </a:r>
          </a:p>
          <a:p>
            <a:pPr lvl="2" eaLnBrk="1" fontAlgn="auto" hangingPunct="1">
              <a:spcAft>
                <a:spcPts val="0"/>
              </a:spcAft>
              <a:buFontTx/>
              <a:buNone/>
              <a:defRPr/>
            </a:pPr>
            <a:r>
              <a:rPr lang="en-US" altLang="en-US" sz="2000">
                <a:solidFill>
                  <a:srgbClr val="008080"/>
                </a:solidFill>
                <a:latin typeface="Arial Unicode MS"/>
              </a:rPr>
              <a:t>data hrd.tempnov;</a:t>
            </a:r>
            <a:r>
              <a:rPr lang="en-US" altLang="en-US" sz="2000">
                <a:latin typeface="Arial Unicode MS"/>
              </a:rPr>
              <a:t> </a:t>
            </a:r>
          </a:p>
          <a:p>
            <a:pPr lvl="2" eaLnBrk="1" fontAlgn="auto" hangingPunct="1">
              <a:spcAft>
                <a:spcPts val="0"/>
              </a:spcAft>
              <a:buFontTx/>
              <a:buNone/>
              <a:defRPr/>
            </a:pPr>
            <a:r>
              <a:rPr lang="en-US" altLang="en-US" sz="2000">
                <a:solidFill>
                  <a:srgbClr val="008080"/>
                </a:solidFill>
                <a:latin typeface="Arial Unicode MS"/>
              </a:rPr>
              <a:t>set hrd.temp;</a:t>
            </a:r>
            <a:r>
              <a:rPr lang="en-US" altLang="en-US" sz="2000">
                <a:latin typeface="Arial Unicode MS"/>
              </a:rPr>
              <a:t> </a:t>
            </a:r>
          </a:p>
          <a:p>
            <a:pPr lvl="2" eaLnBrk="1" fontAlgn="auto" hangingPunct="1">
              <a:spcAft>
                <a:spcPts val="0"/>
              </a:spcAft>
              <a:buFontTx/>
              <a:buNone/>
              <a:defRPr/>
            </a:pPr>
            <a:r>
              <a:rPr lang="en-US" altLang="en-US" sz="2000">
                <a:solidFill>
                  <a:srgbClr val="008080"/>
                </a:solidFill>
                <a:latin typeface="Arial Unicode MS"/>
              </a:rPr>
              <a:t>if month(begindate)=11;</a:t>
            </a:r>
            <a:r>
              <a:rPr lang="en-US" altLang="en-US" sz="2000">
                <a:latin typeface="Arial Unicode MS"/>
              </a:rPr>
              <a:t> </a:t>
            </a:r>
            <a:r>
              <a:rPr lang="en-US" altLang="en-US" sz="2000">
                <a:solidFill>
                  <a:srgbClr val="008080"/>
                </a:solidFill>
                <a:latin typeface="Arial Unicode MS"/>
              </a:rPr>
              <a:t>run;</a:t>
            </a:r>
            <a:r>
              <a:rPr lang="en-US" altLang="en-US" sz="2000">
                <a:latin typeface="Arial Unicode MS"/>
              </a:rPr>
              <a:t> </a:t>
            </a:r>
            <a:endParaRPr lang="en-US" altLang="en-US" sz="2000"/>
          </a:p>
          <a:p>
            <a:pPr lvl="1" eaLnBrk="1" fontAlgn="auto" hangingPunct="1">
              <a:spcAft>
                <a:spcPts val="0"/>
              </a:spcAft>
              <a:defRPr/>
            </a:pPr>
            <a:endParaRPr lang="en-US" altLang="en-US" sz="2400"/>
          </a:p>
          <a:p>
            <a:pPr lvl="2" eaLnBrk="1" fontAlgn="auto" hangingPunct="1">
              <a:spcAft>
                <a:spcPts val="0"/>
              </a:spcAft>
              <a:defRPr/>
            </a:pPr>
            <a:endParaRPr lang="en-US" altLang="en-US" sz="2000"/>
          </a:p>
        </p:txBody>
      </p:sp>
      <p:sp>
        <p:nvSpPr>
          <p:cNvPr id="167940" name="Slide Number Placeholder 5">
            <a:extLst>
              <a:ext uri="{FF2B5EF4-FFF2-40B4-BE49-F238E27FC236}">
                <a16:creationId xmlns:a16="http://schemas.microsoft.com/office/drawing/2014/main" id="{5D53201D-50BC-E820-E0F4-F07056AE19D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BD7B115-F06E-4AA7-852D-34B665CE8A3C}" type="slidenum">
              <a:rPr lang="en-US" altLang="en-US" smtClean="0">
                <a:solidFill>
                  <a:srgbClr val="898989"/>
                </a:solidFill>
              </a:rPr>
              <a:pPr/>
              <a:t>176</a:t>
            </a:fld>
            <a:endParaRPr lang="en-US" altLang="en-US">
              <a:solidFill>
                <a:srgbClr val="898989"/>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1427E1F7-22D1-0787-D28A-5E55CE60EBB5}"/>
              </a:ext>
            </a:extLst>
          </p:cNvPr>
          <p:cNvSpPr>
            <a:spLocks noGrp="1"/>
          </p:cNvSpPr>
          <p:nvPr>
            <p:ph type="title"/>
          </p:nvPr>
        </p:nvSpPr>
        <p:spPr/>
        <p:txBody>
          <a:bodyPr/>
          <a:lstStyle/>
          <a:p>
            <a:pPr eaLnBrk="1" hangingPunct="1"/>
            <a:r>
              <a:rPr lang="en-US" altLang="en-US"/>
              <a:t>SAS Functions</a:t>
            </a:r>
          </a:p>
        </p:txBody>
      </p:sp>
      <p:sp>
        <p:nvSpPr>
          <p:cNvPr id="342019" name="Rectangle 3">
            <a:extLst>
              <a:ext uri="{FF2B5EF4-FFF2-40B4-BE49-F238E27FC236}">
                <a16:creationId xmlns:a16="http://schemas.microsoft.com/office/drawing/2014/main" id="{1F32A97B-DFAA-D32E-875A-41370588118A}"/>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a:solidFill>
                  <a:schemeClr val="accent2"/>
                </a:solidFill>
              </a:rPr>
              <a:t>YEAR Function</a:t>
            </a:r>
          </a:p>
          <a:p>
            <a:pPr lvl="1" eaLnBrk="1" fontAlgn="auto" hangingPunct="1">
              <a:spcAft>
                <a:spcPts val="0"/>
              </a:spcAft>
              <a:defRPr/>
            </a:pPr>
            <a:r>
              <a:rPr lang="en-US" altLang="en-US" sz="2400"/>
              <a:t>Returns the year from a SAS date value</a:t>
            </a:r>
          </a:p>
          <a:p>
            <a:pPr lvl="1" eaLnBrk="1" fontAlgn="auto" hangingPunct="1">
              <a:spcAft>
                <a:spcPts val="0"/>
              </a:spcAft>
              <a:defRPr/>
            </a:pPr>
            <a:endParaRPr lang="en-US" altLang="en-US" sz="2400"/>
          </a:p>
          <a:p>
            <a:pPr lvl="1" eaLnBrk="1" fontAlgn="auto" hangingPunct="1">
              <a:spcAft>
                <a:spcPts val="0"/>
              </a:spcAft>
              <a:defRPr/>
            </a:pPr>
            <a:r>
              <a:rPr lang="en-US" altLang="en-US" sz="2400"/>
              <a:t>General form of YEAR function:</a:t>
            </a:r>
          </a:p>
          <a:p>
            <a:pPr lvl="2" eaLnBrk="1" fontAlgn="auto" hangingPunct="1">
              <a:spcAft>
                <a:spcPts val="0"/>
              </a:spcAft>
              <a:defRPr/>
            </a:pPr>
            <a:r>
              <a:rPr lang="en-US" altLang="en-US" sz="2000">
                <a:solidFill>
                  <a:srgbClr val="008080"/>
                </a:solidFill>
              </a:rPr>
              <a:t>YEAR(</a:t>
            </a:r>
            <a:r>
              <a:rPr lang="en-US" altLang="en-US" sz="2000" i="1">
                <a:solidFill>
                  <a:srgbClr val="008080"/>
                </a:solidFill>
              </a:rPr>
              <a:t>date</a:t>
            </a:r>
            <a:r>
              <a:rPr lang="en-US" altLang="en-US" sz="2000">
                <a:solidFill>
                  <a:srgbClr val="008080"/>
                </a:solidFill>
              </a:rPr>
              <a:t>)</a:t>
            </a:r>
            <a:r>
              <a:rPr lang="en-US" altLang="en-US" sz="2000"/>
              <a:t> </a:t>
            </a:r>
          </a:p>
          <a:p>
            <a:pPr lvl="1" eaLnBrk="1" fontAlgn="auto" hangingPunct="1">
              <a:spcAft>
                <a:spcPts val="0"/>
              </a:spcAft>
              <a:buFont typeface="Tahoma" panose="020B0604030504040204" pitchFamily="34" charset="0"/>
              <a:buNone/>
              <a:defRPr/>
            </a:pPr>
            <a:r>
              <a:rPr lang="en-US" altLang="en-US" sz="2400"/>
              <a:t>	where </a:t>
            </a:r>
            <a:r>
              <a:rPr lang="en-US" altLang="en-US" sz="2400" i="1">
                <a:solidFill>
                  <a:srgbClr val="008080"/>
                </a:solidFill>
              </a:rPr>
              <a:t>date </a:t>
            </a:r>
            <a:r>
              <a:rPr lang="en-US" altLang="en-US" sz="2400"/>
              <a:t>is a SAS date value that is specified as a variable or a SAS date constant</a:t>
            </a:r>
          </a:p>
          <a:p>
            <a:pPr lvl="1" eaLnBrk="1" fontAlgn="auto" hangingPunct="1">
              <a:spcAft>
                <a:spcPts val="0"/>
              </a:spcAft>
              <a:defRPr/>
            </a:pPr>
            <a:endParaRPr lang="en-US" altLang="en-US" sz="2400"/>
          </a:p>
          <a:p>
            <a:pPr lvl="1" eaLnBrk="1" fontAlgn="auto" hangingPunct="1">
              <a:spcAft>
                <a:spcPts val="0"/>
              </a:spcAft>
              <a:defRPr/>
            </a:pPr>
            <a:r>
              <a:rPr lang="en-US" altLang="en-US" sz="2400"/>
              <a:t>The value that is returned by the YEAR function is a four-digit numeric value representing the year, for example, 2002.</a:t>
            </a:r>
          </a:p>
          <a:p>
            <a:pPr lvl="1" eaLnBrk="1" fontAlgn="auto" hangingPunct="1">
              <a:spcAft>
                <a:spcPts val="0"/>
              </a:spcAft>
              <a:defRPr/>
            </a:pPr>
            <a:endParaRPr lang="en-US" altLang="en-US" sz="2400"/>
          </a:p>
          <a:p>
            <a:pPr lvl="1" eaLnBrk="1" fontAlgn="auto" hangingPunct="1">
              <a:spcAft>
                <a:spcPts val="0"/>
              </a:spcAft>
              <a:defRPr/>
            </a:pPr>
            <a:r>
              <a:rPr lang="en-US" altLang="en-US" sz="2400"/>
              <a:t>Example for a YEAR function:</a:t>
            </a:r>
          </a:p>
          <a:p>
            <a:pPr lvl="2" eaLnBrk="1" fontAlgn="auto" hangingPunct="1">
              <a:spcBef>
                <a:spcPct val="0"/>
              </a:spcBef>
              <a:spcAft>
                <a:spcPts val="0"/>
              </a:spcAft>
              <a:buFontTx/>
              <a:buNone/>
              <a:defRPr/>
            </a:pPr>
            <a:r>
              <a:rPr lang="en-US" altLang="en-US" sz="2000">
                <a:solidFill>
                  <a:srgbClr val="008080"/>
                </a:solidFill>
                <a:latin typeface="Arial Unicode MS"/>
              </a:rPr>
              <a:t>	data hrd.temp98;</a:t>
            </a:r>
            <a:r>
              <a:rPr lang="en-US" altLang="en-US" sz="2000">
                <a:latin typeface="Arial Unicode MS"/>
              </a:rPr>
              <a:t> </a:t>
            </a:r>
          </a:p>
          <a:p>
            <a:pPr lvl="2" eaLnBrk="1" fontAlgn="auto" hangingPunct="1">
              <a:spcBef>
                <a:spcPct val="0"/>
              </a:spcBef>
              <a:spcAft>
                <a:spcPts val="0"/>
              </a:spcAft>
              <a:buFontTx/>
              <a:buNone/>
              <a:defRPr/>
            </a:pPr>
            <a:r>
              <a:rPr lang="en-US" altLang="en-US" sz="2000">
                <a:solidFill>
                  <a:srgbClr val="008080"/>
                </a:solidFill>
                <a:latin typeface="Arial Unicode MS"/>
              </a:rPr>
              <a:t>	set hrd.temp;</a:t>
            </a:r>
            <a:r>
              <a:rPr lang="en-US" altLang="en-US" sz="2000">
                <a:latin typeface="Arial Unicode MS"/>
              </a:rPr>
              <a:t> </a:t>
            </a:r>
          </a:p>
          <a:p>
            <a:pPr lvl="2" eaLnBrk="1" fontAlgn="auto" hangingPunct="1">
              <a:spcBef>
                <a:spcPct val="0"/>
              </a:spcBef>
              <a:spcAft>
                <a:spcPts val="0"/>
              </a:spcAft>
              <a:buFontTx/>
              <a:buNone/>
              <a:defRPr/>
            </a:pPr>
            <a:r>
              <a:rPr lang="en-US" altLang="en-US" sz="2000">
                <a:solidFill>
                  <a:srgbClr val="008080"/>
                </a:solidFill>
                <a:latin typeface="Arial Unicode MS"/>
              </a:rPr>
              <a:t>	if year(begindate)=1998;</a:t>
            </a:r>
            <a:r>
              <a:rPr lang="en-US" altLang="en-US" sz="2000">
                <a:latin typeface="Arial Unicode MS"/>
              </a:rPr>
              <a:t> </a:t>
            </a:r>
          </a:p>
          <a:p>
            <a:pPr lvl="2" eaLnBrk="1" fontAlgn="auto" hangingPunct="1">
              <a:spcBef>
                <a:spcPct val="0"/>
              </a:spcBef>
              <a:spcAft>
                <a:spcPts val="0"/>
              </a:spcAft>
              <a:buFontTx/>
              <a:buNone/>
              <a:defRPr/>
            </a:pPr>
            <a:r>
              <a:rPr lang="en-US" altLang="en-US" sz="2000">
                <a:solidFill>
                  <a:srgbClr val="008080"/>
                </a:solidFill>
                <a:latin typeface="Arial Unicode MS"/>
              </a:rPr>
              <a:t>	run;</a:t>
            </a:r>
            <a:r>
              <a:rPr lang="en-US" altLang="en-US" sz="2000">
                <a:latin typeface="Arial Unicode MS"/>
              </a:rPr>
              <a:t> </a:t>
            </a:r>
            <a:endParaRPr lang="en-US" altLang="en-US" sz="2000"/>
          </a:p>
          <a:p>
            <a:pPr lvl="1" eaLnBrk="1" fontAlgn="auto" hangingPunct="1">
              <a:spcAft>
                <a:spcPts val="0"/>
              </a:spcAft>
              <a:buFont typeface="Tahoma" panose="020B0604030504040204" pitchFamily="34" charset="0"/>
              <a:buNone/>
              <a:defRPr/>
            </a:pPr>
            <a:endParaRPr lang="en-US" altLang="en-US" sz="2400"/>
          </a:p>
          <a:p>
            <a:pPr eaLnBrk="1" fontAlgn="auto" hangingPunct="1">
              <a:spcAft>
                <a:spcPts val="0"/>
              </a:spcAft>
              <a:defRPr/>
            </a:pPr>
            <a:endParaRPr lang="en-US" altLang="en-US" sz="2800"/>
          </a:p>
        </p:txBody>
      </p:sp>
      <p:sp>
        <p:nvSpPr>
          <p:cNvPr id="168964" name="Slide Number Placeholder 5">
            <a:extLst>
              <a:ext uri="{FF2B5EF4-FFF2-40B4-BE49-F238E27FC236}">
                <a16:creationId xmlns:a16="http://schemas.microsoft.com/office/drawing/2014/main" id="{A34D57AE-7689-6D80-76EA-FCC61DBFE22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4D42E38-D99B-4582-9B29-6C8C7D35A660}" type="slidenum">
              <a:rPr lang="en-US" altLang="en-US" smtClean="0">
                <a:solidFill>
                  <a:srgbClr val="898989"/>
                </a:solidFill>
              </a:rPr>
              <a:pPr/>
              <a:t>177</a:t>
            </a:fld>
            <a:endParaRPr lang="en-US" altLang="en-US">
              <a:solidFill>
                <a:srgbClr val="898989"/>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333BC891-AA9E-BB11-5BF9-6AB1F75312D4}"/>
              </a:ext>
            </a:extLst>
          </p:cNvPr>
          <p:cNvSpPr>
            <a:spLocks noGrp="1"/>
          </p:cNvSpPr>
          <p:nvPr>
            <p:ph type="title"/>
          </p:nvPr>
        </p:nvSpPr>
        <p:spPr/>
        <p:txBody>
          <a:bodyPr/>
          <a:lstStyle/>
          <a:p>
            <a:pPr eaLnBrk="1" hangingPunct="1"/>
            <a:r>
              <a:rPr lang="en-US" altLang="en-US"/>
              <a:t>SAS Functions</a:t>
            </a:r>
          </a:p>
        </p:txBody>
      </p:sp>
      <p:sp>
        <p:nvSpPr>
          <p:cNvPr id="343043" name="Rectangle 3">
            <a:extLst>
              <a:ext uri="{FF2B5EF4-FFF2-40B4-BE49-F238E27FC236}">
                <a16:creationId xmlns:a16="http://schemas.microsoft.com/office/drawing/2014/main" id="{9385F3DB-26CE-1A1B-4A78-4AF3D595E3B3}"/>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r>
              <a:rPr lang="en-US" altLang="en-US" sz="2800" b="1">
                <a:solidFill>
                  <a:schemeClr val="accent2"/>
                </a:solidFill>
              </a:rPr>
              <a:t>DAY Function</a:t>
            </a:r>
          </a:p>
          <a:p>
            <a:pPr lvl="1" eaLnBrk="1" fontAlgn="auto" hangingPunct="1">
              <a:spcAft>
                <a:spcPts val="0"/>
              </a:spcAft>
              <a:defRPr/>
            </a:pPr>
            <a:r>
              <a:rPr lang="en-US" altLang="en-US" sz="2400"/>
              <a:t>Returns the day of the month from a SAS date value</a:t>
            </a:r>
          </a:p>
          <a:p>
            <a:pPr lvl="1" eaLnBrk="1" fontAlgn="auto" hangingPunct="1">
              <a:spcAft>
                <a:spcPts val="0"/>
              </a:spcAft>
              <a:defRPr/>
            </a:pPr>
            <a:endParaRPr lang="en-US" altLang="en-US" sz="2400"/>
          </a:p>
          <a:p>
            <a:pPr lvl="1" eaLnBrk="1" fontAlgn="auto" hangingPunct="1">
              <a:spcAft>
                <a:spcPts val="0"/>
              </a:spcAft>
              <a:defRPr/>
            </a:pPr>
            <a:r>
              <a:rPr lang="en-US" altLang="en-US" sz="2400"/>
              <a:t>General form of DAY function:</a:t>
            </a:r>
          </a:p>
          <a:p>
            <a:pPr lvl="2" eaLnBrk="1" fontAlgn="auto" hangingPunct="1">
              <a:spcAft>
                <a:spcPts val="0"/>
              </a:spcAft>
              <a:defRPr/>
            </a:pPr>
            <a:r>
              <a:rPr lang="en-US" altLang="en-US" sz="2000">
                <a:solidFill>
                  <a:srgbClr val="008080"/>
                </a:solidFill>
              </a:rPr>
              <a:t>DAY(</a:t>
            </a:r>
            <a:r>
              <a:rPr lang="en-US" altLang="en-US" sz="2000" i="1">
                <a:solidFill>
                  <a:srgbClr val="008080"/>
                </a:solidFill>
              </a:rPr>
              <a:t>date</a:t>
            </a:r>
            <a:r>
              <a:rPr lang="en-US" altLang="en-US" sz="2000">
                <a:solidFill>
                  <a:srgbClr val="008080"/>
                </a:solidFill>
              </a:rPr>
              <a:t>)</a:t>
            </a:r>
            <a:r>
              <a:rPr lang="en-US" altLang="en-US" sz="2000"/>
              <a:t> </a:t>
            </a:r>
          </a:p>
          <a:p>
            <a:pPr lvl="1" eaLnBrk="1" fontAlgn="auto" hangingPunct="1">
              <a:spcAft>
                <a:spcPts val="0"/>
              </a:spcAft>
              <a:buFont typeface="Tahoma" panose="020B0604030504040204" pitchFamily="34" charset="0"/>
              <a:buNone/>
              <a:defRPr/>
            </a:pPr>
            <a:r>
              <a:rPr lang="en-US" altLang="en-US" sz="2400"/>
              <a:t>	where </a:t>
            </a:r>
            <a:r>
              <a:rPr lang="en-US" altLang="en-US" sz="2400" i="1">
                <a:solidFill>
                  <a:srgbClr val="008080"/>
                </a:solidFill>
              </a:rPr>
              <a:t>date </a:t>
            </a:r>
            <a:r>
              <a:rPr lang="en-US" altLang="en-US" sz="2400"/>
              <a:t>is a SAS date value that is specified as a variable or a SAS date constant</a:t>
            </a:r>
          </a:p>
          <a:p>
            <a:pPr lvl="1" eaLnBrk="1" fontAlgn="auto" hangingPunct="1">
              <a:spcAft>
                <a:spcPts val="0"/>
              </a:spcAft>
              <a:defRPr/>
            </a:pPr>
            <a:endParaRPr lang="en-US" altLang="en-US" sz="2400"/>
          </a:p>
          <a:p>
            <a:pPr lvl="1" eaLnBrk="1" fontAlgn="auto" hangingPunct="1">
              <a:spcAft>
                <a:spcPts val="0"/>
              </a:spcAft>
              <a:defRPr/>
            </a:pPr>
            <a:r>
              <a:rPr lang="en-US" altLang="en-US" sz="2400"/>
              <a:t>The DAY function produces an integer from 1 to 31 that represents the day of the month.</a:t>
            </a:r>
          </a:p>
          <a:p>
            <a:pPr lvl="1" eaLnBrk="1" fontAlgn="auto" hangingPunct="1">
              <a:spcAft>
                <a:spcPts val="0"/>
              </a:spcAft>
              <a:defRPr/>
            </a:pPr>
            <a:endParaRPr lang="en-US" altLang="en-US" sz="2400"/>
          </a:p>
          <a:p>
            <a:pPr lvl="1" eaLnBrk="1" fontAlgn="auto" hangingPunct="1">
              <a:spcAft>
                <a:spcPts val="0"/>
              </a:spcAft>
              <a:defRPr/>
            </a:pPr>
            <a:r>
              <a:rPr lang="en-US" altLang="en-US" sz="2400"/>
              <a:t>Example for a DAY function:</a:t>
            </a:r>
          </a:p>
          <a:p>
            <a:pPr lvl="2" eaLnBrk="1" fontAlgn="auto" hangingPunct="1">
              <a:spcBef>
                <a:spcPct val="0"/>
              </a:spcBef>
              <a:spcAft>
                <a:spcPts val="0"/>
              </a:spcAft>
              <a:buFontTx/>
              <a:buNone/>
              <a:defRPr/>
            </a:pPr>
            <a:r>
              <a:rPr lang="en-US" altLang="en-US" sz="2000">
                <a:solidFill>
                  <a:srgbClr val="008080"/>
                </a:solidFill>
                <a:latin typeface="Arial Unicode MS"/>
              </a:rPr>
              <a:t>	now='05may97'd; </a:t>
            </a:r>
          </a:p>
          <a:p>
            <a:pPr lvl="2" eaLnBrk="1" fontAlgn="auto" hangingPunct="1">
              <a:spcBef>
                <a:spcPct val="0"/>
              </a:spcBef>
              <a:spcAft>
                <a:spcPts val="0"/>
              </a:spcAft>
              <a:buFontTx/>
              <a:buNone/>
              <a:defRPr/>
            </a:pPr>
            <a:r>
              <a:rPr lang="en-US" altLang="en-US" sz="2000">
                <a:solidFill>
                  <a:srgbClr val="008080"/>
                </a:solidFill>
                <a:latin typeface="Arial Unicode MS"/>
              </a:rPr>
              <a:t>	d=day(now); </a:t>
            </a:r>
          </a:p>
        </p:txBody>
      </p:sp>
      <p:sp>
        <p:nvSpPr>
          <p:cNvPr id="169988" name="Slide Number Placeholder 5">
            <a:extLst>
              <a:ext uri="{FF2B5EF4-FFF2-40B4-BE49-F238E27FC236}">
                <a16:creationId xmlns:a16="http://schemas.microsoft.com/office/drawing/2014/main" id="{B5767E1E-4EEE-16E9-8CF0-11BD594CC47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889F791-B240-4453-A869-82638CCF3400}" type="slidenum">
              <a:rPr lang="en-US" altLang="en-US" smtClean="0">
                <a:solidFill>
                  <a:srgbClr val="898989"/>
                </a:solidFill>
              </a:rPr>
              <a:pPr/>
              <a:t>178</a:t>
            </a:fld>
            <a:endParaRPr lang="en-US" altLang="en-US">
              <a:solidFill>
                <a:srgbClr val="898989"/>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394A91AC-98D4-FB88-17C3-52026B873C84}"/>
              </a:ext>
            </a:extLst>
          </p:cNvPr>
          <p:cNvSpPr>
            <a:spLocks noGrp="1"/>
          </p:cNvSpPr>
          <p:nvPr>
            <p:ph type="title"/>
          </p:nvPr>
        </p:nvSpPr>
        <p:spPr/>
        <p:txBody>
          <a:bodyPr/>
          <a:lstStyle/>
          <a:p>
            <a:pPr eaLnBrk="1" hangingPunct="1"/>
            <a:r>
              <a:rPr lang="en-US" altLang="en-US"/>
              <a:t>SAS Functions</a:t>
            </a:r>
          </a:p>
        </p:txBody>
      </p:sp>
      <p:sp>
        <p:nvSpPr>
          <p:cNvPr id="344067" name="Rectangle 3">
            <a:extLst>
              <a:ext uri="{FF2B5EF4-FFF2-40B4-BE49-F238E27FC236}">
                <a16:creationId xmlns:a16="http://schemas.microsoft.com/office/drawing/2014/main" id="{CEF2418F-C430-47EE-0574-0B6480E63C01}"/>
              </a:ext>
            </a:extLst>
          </p:cNvPr>
          <p:cNvSpPr>
            <a:spLocks noGrp="1" noChangeArrowheads="1"/>
          </p:cNvSpPr>
          <p:nvPr>
            <p:ph idx="1"/>
          </p:nvPr>
        </p:nvSpPr>
        <p:spPr/>
        <p:txBody>
          <a:bodyPr rtlCol="0">
            <a:normAutofit fontScale="85000" lnSpcReduction="20000"/>
          </a:bodyPr>
          <a:lstStyle/>
          <a:p>
            <a:pPr eaLnBrk="1" fontAlgn="auto" hangingPunct="1">
              <a:spcAft>
                <a:spcPts val="0"/>
              </a:spcAft>
              <a:defRPr/>
            </a:pPr>
            <a:r>
              <a:rPr lang="en-US" altLang="en-US" sz="2800" b="1">
                <a:solidFill>
                  <a:schemeClr val="accent2"/>
                </a:solidFill>
              </a:rPr>
              <a:t>MDY function</a:t>
            </a:r>
          </a:p>
          <a:p>
            <a:pPr lvl="1" eaLnBrk="1" fontAlgn="auto" hangingPunct="1">
              <a:spcAft>
                <a:spcPts val="0"/>
              </a:spcAft>
              <a:defRPr/>
            </a:pPr>
            <a:r>
              <a:rPr lang="en-US" altLang="en-US" sz="2400"/>
              <a:t>The MDY function creates a SAS date value from numeric values that represent the month, day, and year.</a:t>
            </a:r>
          </a:p>
          <a:p>
            <a:pPr lvl="1" eaLnBrk="1" fontAlgn="auto" hangingPunct="1">
              <a:spcAft>
                <a:spcPts val="0"/>
              </a:spcAft>
              <a:defRPr/>
            </a:pPr>
            <a:r>
              <a:rPr lang="en-US" altLang="en-US" sz="2400"/>
              <a:t>The general form of the MDY function is:</a:t>
            </a:r>
          </a:p>
          <a:p>
            <a:pPr lvl="1" eaLnBrk="1" fontAlgn="auto" hangingPunct="1">
              <a:spcAft>
                <a:spcPts val="0"/>
              </a:spcAft>
              <a:buFont typeface="Tahoma" panose="020B0604030504040204" pitchFamily="34" charset="0"/>
              <a:buNone/>
              <a:defRPr/>
            </a:pPr>
            <a:r>
              <a:rPr lang="en-US" altLang="en-US" sz="2400" b="1">
                <a:solidFill>
                  <a:srgbClr val="008080"/>
                </a:solidFill>
              </a:rPr>
              <a:t>	MDY(</a:t>
            </a:r>
            <a:r>
              <a:rPr lang="en-US" altLang="en-US" sz="2400" i="1">
                <a:solidFill>
                  <a:srgbClr val="008080"/>
                </a:solidFill>
              </a:rPr>
              <a:t>month,day,year</a:t>
            </a:r>
            <a:r>
              <a:rPr lang="en-US" altLang="en-US" sz="2400" b="1">
                <a:solidFill>
                  <a:srgbClr val="008080"/>
                </a:solidFill>
              </a:rPr>
              <a:t>)</a:t>
            </a:r>
            <a:r>
              <a:rPr lang="en-US" altLang="en-US" sz="2400"/>
              <a:t> </a:t>
            </a:r>
          </a:p>
          <a:p>
            <a:pPr lvl="1" eaLnBrk="1" fontAlgn="auto" hangingPunct="1">
              <a:spcAft>
                <a:spcPts val="0"/>
              </a:spcAft>
              <a:buFont typeface="Tahoma" panose="020B0604030504040204" pitchFamily="34" charset="0"/>
              <a:buNone/>
              <a:defRPr/>
            </a:pPr>
            <a:r>
              <a:rPr lang="en-US" altLang="en-US" sz="2400" i="1">
                <a:solidFill>
                  <a:srgbClr val="008080"/>
                </a:solidFill>
              </a:rPr>
              <a:t>	</a:t>
            </a:r>
            <a:r>
              <a:rPr lang="en-US" altLang="en-US" sz="2400" i="1"/>
              <a:t>Where,</a:t>
            </a:r>
          </a:p>
          <a:p>
            <a:pPr lvl="1" eaLnBrk="1" fontAlgn="auto" hangingPunct="1">
              <a:spcAft>
                <a:spcPts val="0"/>
              </a:spcAft>
              <a:buFont typeface="Tahoma" panose="020B0604030504040204" pitchFamily="34" charset="0"/>
              <a:buNone/>
              <a:defRPr/>
            </a:pPr>
            <a:r>
              <a:rPr lang="en-US" altLang="en-US" sz="2400" i="1">
                <a:solidFill>
                  <a:srgbClr val="008080"/>
                </a:solidFill>
              </a:rPr>
              <a:t>	month</a:t>
            </a:r>
            <a:r>
              <a:rPr lang="en-US" altLang="en-US" sz="2400"/>
              <a:t> can be a variable that represents the month or a number from 1-12 </a:t>
            </a:r>
          </a:p>
          <a:p>
            <a:pPr lvl="1" eaLnBrk="1" fontAlgn="auto" hangingPunct="1">
              <a:spcAft>
                <a:spcPts val="0"/>
              </a:spcAft>
              <a:buFont typeface="Tahoma" panose="020B0604030504040204" pitchFamily="34" charset="0"/>
              <a:buNone/>
              <a:defRPr/>
            </a:pPr>
            <a:r>
              <a:rPr lang="en-US" altLang="en-US" sz="2400" i="1">
                <a:solidFill>
                  <a:srgbClr val="008080"/>
                </a:solidFill>
              </a:rPr>
              <a:t>	day</a:t>
            </a:r>
            <a:r>
              <a:rPr lang="en-US" altLang="en-US" sz="2400"/>
              <a:t> can be a variable that represents the day or a number from 1-31 </a:t>
            </a:r>
          </a:p>
          <a:p>
            <a:pPr lvl="1" eaLnBrk="1" fontAlgn="auto" hangingPunct="1">
              <a:spcAft>
                <a:spcPts val="0"/>
              </a:spcAft>
              <a:buFont typeface="Tahoma" panose="020B0604030504040204" pitchFamily="34" charset="0"/>
              <a:buNone/>
              <a:defRPr/>
            </a:pPr>
            <a:r>
              <a:rPr lang="en-US" altLang="en-US" sz="2400" i="1">
                <a:solidFill>
                  <a:srgbClr val="008080"/>
                </a:solidFill>
              </a:rPr>
              <a:t>	year</a:t>
            </a:r>
            <a:r>
              <a:rPr lang="en-US" altLang="en-US" sz="2400"/>
              <a:t> can be a variable that represents the year or a number with 2 or 4 digits. </a:t>
            </a:r>
          </a:p>
          <a:p>
            <a:pPr lvl="1" eaLnBrk="1" fontAlgn="auto" hangingPunct="1">
              <a:spcAft>
                <a:spcPts val="0"/>
              </a:spcAft>
              <a:defRPr/>
            </a:pPr>
            <a:r>
              <a:rPr lang="en-US" altLang="en-US" sz="2400"/>
              <a:t>Example for MDY function:</a:t>
            </a:r>
          </a:p>
          <a:p>
            <a:pPr lvl="1" eaLnBrk="1" fontAlgn="auto" hangingPunct="1">
              <a:spcAft>
                <a:spcPts val="0"/>
              </a:spcAft>
              <a:buFont typeface="Tahoma" panose="020B0604030504040204" pitchFamily="34" charset="0"/>
              <a:buNone/>
              <a:defRPr/>
            </a:pPr>
            <a:r>
              <a:rPr lang="en-US" altLang="en-US" sz="2400"/>
              <a:t> 		</a:t>
            </a:r>
            <a:r>
              <a:rPr lang="en-US" altLang="en-US" sz="2400">
                <a:solidFill>
                  <a:srgbClr val="008080"/>
                </a:solidFill>
                <a:latin typeface="Arial Unicode MS"/>
              </a:rPr>
              <a:t>m=8;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		d=27;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		y=90;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		birthday=mdy(m,d,y);</a:t>
            </a:r>
          </a:p>
          <a:p>
            <a:pPr eaLnBrk="1" fontAlgn="auto" hangingPunct="1">
              <a:spcAft>
                <a:spcPts val="0"/>
              </a:spcAft>
              <a:defRPr/>
            </a:pPr>
            <a:endParaRPr lang="en-US" altLang="en-US" sz="2800">
              <a:solidFill>
                <a:srgbClr val="008080"/>
              </a:solidFill>
              <a:latin typeface="Arial Unicode MS"/>
            </a:endParaRPr>
          </a:p>
          <a:p>
            <a:pPr eaLnBrk="1" fontAlgn="auto" hangingPunct="1">
              <a:spcAft>
                <a:spcPts val="0"/>
              </a:spcAft>
              <a:defRPr/>
            </a:pPr>
            <a:endParaRPr lang="en-US" altLang="en-US" sz="2800"/>
          </a:p>
        </p:txBody>
      </p:sp>
      <p:sp>
        <p:nvSpPr>
          <p:cNvPr id="171012" name="Slide Number Placeholder 5">
            <a:extLst>
              <a:ext uri="{FF2B5EF4-FFF2-40B4-BE49-F238E27FC236}">
                <a16:creationId xmlns:a16="http://schemas.microsoft.com/office/drawing/2014/main" id="{000BBB3D-0C58-0D43-DCAB-12743DC5D9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31A0794-6450-4BBD-B315-CBE7B0989035}" type="slidenum">
              <a:rPr lang="en-US" altLang="en-US" smtClean="0">
                <a:solidFill>
                  <a:srgbClr val="898989"/>
                </a:solidFill>
              </a:rPr>
              <a:pPr/>
              <a:t>179</a:t>
            </a:fld>
            <a:endParaRPr lang="en-US" altLang="en-US">
              <a:solidFill>
                <a:srgbClr val="89898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5701657-7EC7-4798-A830-B05DE35069DE}"/>
              </a:ext>
            </a:extLst>
          </p:cNvPr>
          <p:cNvSpPr>
            <a:spLocks noGrp="1"/>
          </p:cNvSpPr>
          <p:nvPr>
            <p:ph type="title"/>
          </p:nvPr>
        </p:nvSpPr>
        <p:spPr/>
        <p:txBody>
          <a:bodyPr/>
          <a:lstStyle/>
          <a:p>
            <a:pPr eaLnBrk="1" hangingPunct="1"/>
            <a:r>
              <a:rPr lang="en-US" altLang="en-US"/>
              <a:t>SAS Basic Concepts</a:t>
            </a:r>
          </a:p>
        </p:txBody>
      </p:sp>
      <p:sp>
        <p:nvSpPr>
          <p:cNvPr id="199683" name="Rectangle 3">
            <a:extLst>
              <a:ext uri="{FF2B5EF4-FFF2-40B4-BE49-F238E27FC236}">
                <a16:creationId xmlns:a16="http://schemas.microsoft.com/office/drawing/2014/main" id="{6672AB01-2430-4666-B16D-E37616D9BA85}"/>
              </a:ext>
            </a:extLst>
          </p:cNvPr>
          <p:cNvSpPr>
            <a:spLocks noGrp="1" noChangeArrowheads="1"/>
          </p:cNvSpPr>
          <p:nvPr>
            <p:ph idx="1"/>
          </p:nvPr>
        </p:nvSpPr>
        <p:spPr/>
        <p:txBody>
          <a:bodyPr rtlCol="0">
            <a:normAutofit/>
          </a:bodyPr>
          <a:lstStyle/>
          <a:p>
            <a:pPr eaLnBrk="1" fontAlgn="auto" hangingPunct="1">
              <a:spcAft>
                <a:spcPts val="0"/>
              </a:spcAft>
              <a:defRPr/>
            </a:pPr>
            <a:r>
              <a:rPr lang="en-US" altLang="en-US"/>
              <a:t>The following program is submitted:</a:t>
            </a:r>
          </a:p>
          <a:p>
            <a:pPr eaLnBrk="1" fontAlgn="auto" hangingPunct="1">
              <a:spcAft>
                <a:spcPts val="0"/>
              </a:spcAft>
              <a:buFontTx/>
              <a:buNone/>
              <a:defRPr/>
            </a:pPr>
            <a:r>
              <a:rPr lang="en-US" altLang="en-US"/>
              <a:t>		       </a:t>
            </a:r>
            <a:r>
              <a:rPr lang="en-US" altLang="en-US">
                <a:solidFill>
                  <a:srgbClr val="008000"/>
                </a:solidFill>
              </a:rPr>
              <a:t>Data</a:t>
            </a:r>
            <a:r>
              <a:rPr lang="en-US" altLang="en-US">
                <a:solidFill>
                  <a:srgbClr val="FF3300"/>
                </a:solidFill>
              </a:rPr>
              <a:t> Example2;</a:t>
            </a:r>
          </a:p>
          <a:p>
            <a:pPr lvl="3" eaLnBrk="1" fontAlgn="auto" hangingPunct="1">
              <a:spcAft>
                <a:spcPts val="0"/>
              </a:spcAft>
              <a:buFont typeface="Tahoma" panose="020B0604030504040204" pitchFamily="34" charset="0"/>
              <a:buNone/>
              <a:defRPr/>
            </a:pPr>
            <a:r>
              <a:rPr lang="en-US" altLang="en-US" sz="1350">
                <a:solidFill>
                  <a:srgbClr val="FF3300"/>
                </a:solidFill>
              </a:rPr>
              <a:t> Set Example1;</a:t>
            </a:r>
          </a:p>
          <a:p>
            <a:pPr lvl="3" eaLnBrk="1" fontAlgn="auto" hangingPunct="1">
              <a:spcAft>
                <a:spcPts val="0"/>
              </a:spcAft>
              <a:buFont typeface="Tahoma" panose="020B0604030504040204" pitchFamily="34" charset="0"/>
              <a:buNone/>
              <a:defRPr/>
            </a:pPr>
            <a:r>
              <a:rPr lang="en-US" altLang="en-US" sz="1350">
                <a:solidFill>
                  <a:srgbClr val="FF3300"/>
                </a:solidFill>
              </a:rPr>
              <a:t>Run;</a:t>
            </a:r>
          </a:p>
          <a:p>
            <a:pPr lvl="3" eaLnBrk="1" fontAlgn="auto" hangingPunct="1">
              <a:spcAft>
                <a:spcPts val="0"/>
              </a:spcAft>
              <a:buFont typeface="Tahoma" panose="020B0604030504040204" pitchFamily="34" charset="0"/>
              <a:buNone/>
              <a:defRPr/>
            </a:pPr>
            <a:r>
              <a:rPr lang="en-US" altLang="en-US" sz="1350">
                <a:solidFill>
                  <a:srgbClr val="008000"/>
                </a:solidFill>
              </a:rPr>
              <a:t>Proc</a:t>
            </a:r>
            <a:r>
              <a:rPr lang="en-US" altLang="en-US" sz="1350">
                <a:solidFill>
                  <a:srgbClr val="FF3300"/>
                </a:solidFill>
              </a:rPr>
              <a:t> Print Data = Example2;</a:t>
            </a:r>
          </a:p>
          <a:p>
            <a:pPr lvl="3" eaLnBrk="1" fontAlgn="auto" hangingPunct="1">
              <a:spcAft>
                <a:spcPts val="0"/>
              </a:spcAft>
              <a:buFont typeface="Tahoma" panose="020B0604030504040204" pitchFamily="34" charset="0"/>
              <a:buNone/>
              <a:defRPr/>
            </a:pPr>
            <a:r>
              <a:rPr lang="en-US" altLang="en-US" sz="1350">
                <a:solidFill>
                  <a:srgbClr val="FF3300"/>
                </a:solidFill>
              </a:rPr>
              <a:t>run;</a:t>
            </a:r>
          </a:p>
          <a:p>
            <a:pPr lvl="3" eaLnBrk="1" fontAlgn="auto" hangingPunct="1">
              <a:spcAft>
                <a:spcPts val="0"/>
              </a:spcAft>
              <a:buFont typeface="Tahoma" panose="020B0604030504040204" pitchFamily="34" charset="0"/>
              <a:buNone/>
              <a:defRPr/>
            </a:pPr>
            <a:endParaRPr lang="en-US" altLang="en-US" sz="1350">
              <a:solidFill>
                <a:srgbClr val="FF3300"/>
              </a:solidFill>
            </a:endParaRPr>
          </a:p>
          <a:p>
            <a:pPr eaLnBrk="1" fontAlgn="auto" hangingPunct="1">
              <a:spcAft>
                <a:spcPts val="0"/>
              </a:spcAft>
              <a:defRPr/>
            </a:pPr>
            <a:r>
              <a:rPr lang="en-US" altLang="en-US"/>
              <a:t>The submission of the program will cause the DATA step to be executed first followed by the PROC step. The log will contain separate sets of messages for each step.</a:t>
            </a:r>
          </a:p>
        </p:txBody>
      </p:sp>
      <p:sp>
        <p:nvSpPr>
          <p:cNvPr id="13316" name="Slide Number Placeholder 5">
            <a:extLst>
              <a:ext uri="{FF2B5EF4-FFF2-40B4-BE49-F238E27FC236}">
                <a16:creationId xmlns:a16="http://schemas.microsoft.com/office/drawing/2014/main" id="{9E17DEDE-3AE7-5DAC-7FDB-14E98684548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9818D02-E608-403D-93E8-0BBD8CF0A3E9}" type="slidenum">
              <a:rPr lang="en-US" altLang="en-US" smtClean="0">
                <a:solidFill>
                  <a:srgbClr val="898989"/>
                </a:solidFill>
              </a:rPr>
              <a:pPr/>
              <a:t>18</a:t>
            </a:fld>
            <a:endParaRPr lang="en-US" altLang="en-US">
              <a:solidFill>
                <a:srgbClr val="898989"/>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93BF7E56-8D34-844C-B121-C00945BD2EFE}"/>
              </a:ext>
            </a:extLst>
          </p:cNvPr>
          <p:cNvSpPr>
            <a:spLocks noGrp="1"/>
          </p:cNvSpPr>
          <p:nvPr>
            <p:ph type="title"/>
          </p:nvPr>
        </p:nvSpPr>
        <p:spPr/>
        <p:txBody>
          <a:bodyPr/>
          <a:lstStyle/>
          <a:p>
            <a:pPr eaLnBrk="1" hangingPunct="1"/>
            <a:r>
              <a:rPr lang="en-US" altLang="en-US"/>
              <a:t>SAS Functions</a:t>
            </a:r>
          </a:p>
        </p:txBody>
      </p:sp>
      <p:sp>
        <p:nvSpPr>
          <p:cNvPr id="172035" name="Rectangle 3">
            <a:extLst>
              <a:ext uri="{FF2B5EF4-FFF2-40B4-BE49-F238E27FC236}">
                <a16:creationId xmlns:a16="http://schemas.microsoft.com/office/drawing/2014/main" id="{DD9E50FF-185F-516E-059F-467059CBFFB3}"/>
              </a:ext>
            </a:extLst>
          </p:cNvPr>
          <p:cNvSpPr>
            <a:spLocks noGrp="1" noChangeArrowheads="1"/>
          </p:cNvSpPr>
          <p:nvPr>
            <p:ph idx="1"/>
          </p:nvPr>
        </p:nvSpPr>
        <p:spPr/>
        <p:txBody>
          <a:bodyPr/>
          <a:lstStyle/>
          <a:p>
            <a:pPr eaLnBrk="1" hangingPunct="1"/>
            <a:r>
              <a:rPr lang="en-US" altLang="en-US"/>
              <a:t>Be careful when entering and formatting year values. The MDY function accepts two-digit values for the year, but SAS software interprets two-digit values according to the 100-year span set by the </a:t>
            </a:r>
            <a:r>
              <a:rPr lang="en-US" altLang="en-US" b="1"/>
              <a:t>YEARCUTOFF= system option</a:t>
            </a:r>
            <a:r>
              <a:rPr lang="en-US" altLang="en-US"/>
              <a:t>. For Version 8 of SAS Software, the default value of YEARCUTOFF= is 1920</a:t>
            </a:r>
          </a:p>
          <a:p>
            <a:pPr eaLnBrk="1" hangingPunct="1"/>
            <a:endParaRPr lang="en-US" altLang="en-US"/>
          </a:p>
          <a:p>
            <a:pPr eaLnBrk="1" hangingPunct="1"/>
            <a:r>
              <a:rPr lang="en-US" altLang="en-US"/>
              <a:t>If you specify an invalid date in the MDY function, SAS software assigns a missing value to the target variable.</a:t>
            </a:r>
          </a:p>
          <a:p>
            <a:pPr lvl="1" eaLnBrk="1" hangingPunct="1">
              <a:buFont typeface="Tahoma" panose="020B0604030504040204" pitchFamily="34" charset="0"/>
              <a:buNone/>
            </a:pPr>
            <a:r>
              <a:rPr lang="en-US" altLang="en-US">
                <a:solidFill>
                  <a:srgbClr val="008080"/>
                </a:solidFill>
                <a:latin typeface="Arial Unicode MS"/>
              </a:rPr>
              <a:t>		m=15; </a:t>
            </a:r>
          </a:p>
          <a:p>
            <a:pPr lvl="1" eaLnBrk="1" hangingPunct="1">
              <a:buFont typeface="Tahoma" panose="020B0604030504040204" pitchFamily="34" charset="0"/>
              <a:buNone/>
            </a:pPr>
            <a:r>
              <a:rPr lang="en-US" altLang="en-US">
                <a:solidFill>
                  <a:srgbClr val="008080"/>
                </a:solidFill>
                <a:latin typeface="Arial Unicode MS"/>
              </a:rPr>
              <a:t>		d=27; </a:t>
            </a:r>
          </a:p>
          <a:p>
            <a:pPr lvl="1" eaLnBrk="1" hangingPunct="1">
              <a:buFont typeface="Tahoma" panose="020B0604030504040204" pitchFamily="34" charset="0"/>
              <a:buNone/>
            </a:pPr>
            <a:r>
              <a:rPr lang="en-US" altLang="en-US">
                <a:solidFill>
                  <a:srgbClr val="008080"/>
                </a:solidFill>
                <a:latin typeface="Arial Unicode MS"/>
              </a:rPr>
              <a:t>		y=90; </a:t>
            </a:r>
          </a:p>
          <a:p>
            <a:pPr lvl="1" eaLnBrk="1" hangingPunct="1">
              <a:buFont typeface="Tahoma" panose="020B0604030504040204" pitchFamily="34" charset="0"/>
              <a:buNone/>
            </a:pPr>
            <a:r>
              <a:rPr lang="en-US" altLang="en-US">
                <a:solidFill>
                  <a:srgbClr val="008080"/>
                </a:solidFill>
                <a:latin typeface="Arial Unicode MS"/>
              </a:rPr>
              <a:t>		birthday=mdy(m,d,y);</a:t>
            </a:r>
          </a:p>
          <a:p>
            <a:pPr eaLnBrk="1" hangingPunct="1"/>
            <a:endParaRPr lang="en-US" altLang="en-US"/>
          </a:p>
          <a:p>
            <a:pPr eaLnBrk="1" hangingPunct="1"/>
            <a:endParaRPr lang="en-US" altLang="en-US"/>
          </a:p>
          <a:p>
            <a:pPr eaLnBrk="1" hangingPunct="1"/>
            <a:endParaRPr lang="en-US" altLang="en-US"/>
          </a:p>
        </p:txBody>
      </p:sp>
      <p:sp>
        <p:nvSpPr>
          <p:cNvPr id="172036" name="Slide Number Placeholder 5">
            <a:extLst>
              <a:ext uri="{FF2B5EF4-FFF2-40B4-BE49-F238E27FC236}">
                <a16:creationId xmlns:a16="http://schemas.microsoft.com/office/drawing/2014/main" id="{08995B6D-6CDD-BB0B-8C30-3D42A26709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4484533-03B4-4725-9118-39701BFCD86F}" type="slidenum">
              <a:rPr lang="en-US" altLang="en-US" smtClean="0">
                <a:solidFill>
                  <a:srgbClr val="898989"/>
                </a:solidFill>
              </a:rPr>
              <a:pPr/>
              <a:t>180</a:t>
            </a:fld>
            <a:endParaRPr lang="en-US" altLang="en-US">
              <a:solidFill>
                <a:srgbClr val="898989"/>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9886943A-EAB1-7711-374B-97B7385A3C26}"/>
              </a:ext>
            </a:extLst>
          </p:cNvPr>
          <p:cNvSpPr>
            <a:spLocks noGrp="1"/>
          </p:cNvSpPr>
          <p:nvPr>
            <p:ph type="title"/>
          </p:nvPr>
        </p:nvSpPr>
        <p:spPr/>
        <p:txBody>
          <a:bodyPr/>
          <a:lstStyle/>
          <a:p>
            <a:pPr eaLnBrk="1" hangingPunct="1"/>
            <a:r>
              <a:rPr lang="en-US" altLang="en-US"/>
              <a:t>SAS Functions</a:t>
            </a:r>
          </a:p>
        </p:txBody>
      </p:sp>
      <p:sp>
        <p:nvSpPr>
          <p:cNvPr id="346115" name="Rectangle 3">
            <a:extLst>
              <a:ext uri="{FF2B5EF4-FFF2-40B4-BE49-F238E27FC236}">
                <a16:creationId xmlns:a16="http://schemas.microsoft.com/office/drawing/2014/main" id="{D7319E91-5D68-4755-A4D8-7581DB14089D}"/>
              </a:ext>
            </a:extLst>
          </p:cNvPr>
          <p:cNvSpPr>
            <a:spLocks noGrp="1" noChangeArrowheads="1"/>
          </p:cNvSpPr>
          <p:nvPr>
            <p:ph idx="1"/>
          </p:nvPr>
        </p:nvSpPr>
        <p:spPr/>
        <p:txBody>
          <a:bodyPr rtlCol="0">
            <a:normAutofit lnSpcReduction="10000"/>
          </a:bodyPr>
          <a:lstStyle/>
          <a:p>
            <a:pPr eaLnBrk="1" fontAlgn="auto" hangingPunct="1">
              <a:spcAft>
                <a:spcPts val="0"/>
              </a:spcAft>
              <a:defRPr/>
            </a:pPr>
            <a:r>
              <a:rPr lang="en-US" altLang="en-US" sz="2800" b="1">
                <a:solidFill>
                  <a:schemeClr val="accent2"/>
                </a:solidFill>
              </a:rPr>
              <a:t>TODAY function</a:t>
            </a:r>
          </a:p>
          <a:p>
            <a:pPr lvl="1" eaLnBrk="1" fontAlgn="auto" hangingPunct="1">
              <a:spcAft>
                <a:spcPts val="0"/>
              </a:spcAft>
              <a:defRPr/>
            </a:pPr>
            <a:r>
              <a:rPr lang="en-US" altLang="en-US" sz="2400"/>
              <a:t>The </a:t>
            </a:r>
            <a:r>
              <a:rPr lang="en-US" altLang="en-US" sz="2400" b="1"/>
              <a:t>TODAY</a:t>
            </a:r>
            <a:r>
              <a:rPr lang="en-US" altLang="en-US" sz="2400"/>
              <a:t> function returns the current date from the system clock as a SAS date value</a:t>
            </a:r>
          </a:p>
          <a:p>
            <a:pPr lvl="1" eaLnBrk="1" fontAlgn="auto" hangingPunct="1">
              <a:spcAft>
                <a:spcPts val="0"/>
              </a:spcAft>
              <a:defRPr/>
            </a:pPr>
            <a:r>
              <a:rPr lang="en-US" altLang="en-US" sz="2400"/>
              <a:t>The general form of the TODAY function is:</a:t>
            </a:r>
          </a:p>
          <a:p>
            <a:pPr lvl="2" eaLnBrk="1" fontAlgn="auto" hangingPunct="1">
              <a:spcAft>
                <a:spcPts val="0"/>
              </a:spcAft>
              <a:buFontTx/>
              <a:buNone/>
              <a:defRPr/>
            </a:pPr>
            <a:r>
              <a:rPr lang="en-US" altLang="en-US" sz="2000" b="1">
                <a:solidFill>
                  <a:srgbClr val="008080"/>
                </a:solidFill>
              </a:rPr>
              <a:t>TODAY()</a:t>
            </a:r>
            <a:r>
              <a:rPr lang="en-US" altLang="en-US" sz="2000"/>
              <a:t> </a:t>
            </a:r>
          </a:p>
          <a:p>
            <a:pPr lvl="1" eaLnBrk="1" fontAlgn="auto" hangingPunct="1">
              <a:spcAft>
                <a:spcPts val="0"/>
              </a:spcAft>
              <a:defRPr/>
            </a:pPr>
            <a:r>
              <a:rPr lang="en-US" altLang="en-US" sz="2400"/>
              <a:t>This function requires no arguments, but it must still be followed by parentheses.</a:t>
            </a:r>
          </a:p>
          <a:p>
            <a:pPr lvl="1" eaLnBrk="1" fontAlgn="auto" hangingPunct="1">
              <a:spcAft>
                <a:spcPts val="0"/>
              </a:spcAft>
              <a:defRPr/>
            </a:pPr>
            <a:endParaRPr lang="en-US" altLang="en-US" sz="2400"/>
          </a:p>
          <a:p>
            <a:pPr lvl="1" eaLnBrk="1" fontAlgn="auto" hangingPunct="1">
              <a:spcAft>
                <a:spcPts val="0"/>
              </a:spcAft>
              <a:defRPr/>
            </a:pPr>
            <a:r>
              <a:rPr lang="en-US" altLang="en-US" sz="2400"/>
              <a:t>The DATE function can also create a SAS date value from the current date. The TODAY and DATE functions have the same form and can be used interchangeably. </a:t>
            </a:r>
          </a:p>
          <a:p>
            <a:pPr lvl="2" eaLnBrk="1" fontAlgn="auto" hangingPunct="1">
              <a:spcAft>
                <a:spcPts val="0"/>
              </a:spcAft>
              <a:buFontTx/>
              <a:buNone/>
              <a:defRPr/>
            </a:pPr>
            <a:r>
              <a:rPr lang="en-US" altLang="en-US" sz="2000">
                <a:solidFill>
                  <a:srgbClr val="008080"/>
                </a:solidFill>
                <a:latin typeface="Arial Unicode MS"/>
              </a:rPr>
              <a:t>actualdate1=today(); </a:t>
            </a:r>
          </a:p>
          <a:p>
            <a:pPr lvl="2" eaLnBrk="1" fontAlgn="auto" hangingPunct="1">
              <a:spcAft>
                <a:spcPts val="0"/>
              </a:spcAft>
              <a:buFontTx/>
              <a:buNone/>
              <a:defRPr/>
            </a:pPr>
            <a:r>
              <a:rPr lang="en-US" altLang="en-US" sz="2000">
                <a:solidFill>
                  <a:srgbClr val="008080"/>
                </a:solidFill>
                <a:latin typeface="Arial Unicode MS"/>
              </a:rPr>
              <a:t>actualdate2=date();</a:t>
            </a:r>
            <a:r>
              <a:rPr lang="en-US" altLang="en-US" sz="2000">
                <a:latin typeface="Arial Unicode MS"/>
              </a:rPr>
              <a:t> </a:t>
            </a:r>
            <a:endParaRPr lang="en-US" altLang="en-US" sz="2000"/>
          </a:p>
          <a:p>
            <a:pPr lvl="2" eaLnBrk="1" fontAlgn="auto" hangingPunct="1">
              <a:spcAft>
                <a:spcPts val="0"/>
              </a:spcAft>
              <a:buFontTx/>
              <a:buNone/>
              <a:defRPr/>
            </a:pPr>
            <a:endParaRPr lang="en-US" altLang="en-US" sz="2000"/>
          </a:p>
          <a:p>
            <a:pPr lvl="2" eaLnBrk="1" fontAlgn="auto" hangingPunct="1">
              <a:spcAft>
                <a:spcPts val="0"/>
              </a:spcAft>
              <a:defRPr/>
            </a:pPr>
            <a:endParaRPr lang="en-US" altLang="en-US" sz="2000"/>
          </a:p>
        </p:txBody>
      </p:sp>
      <p:sp>
        <p:nvSpPr>
          <p:cNvPr id="173060" name="Slide Number Placeholder 5">
            <a:extLst>
              <a:ext uri="{FF2B5EF4-FFF2-40B4-BE49-F238E27FC236}">
                <a16:creationId xmlns:a16="http://schemas.microsoft.com/office/drawing/2014/main" id="{CF8FB3F5-D6A3-4630-54BA-6200D5ABAD4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9184F13-64DC-44BB-A2BD-DBB28207CC62}" type="slidenum">
              <a:rPr lang="en-US" altLang="en-US" smtClean="0">
                <a:solidFill>
                  <a:srgbClr val="898989"/>
                </a:solidFill>
              </a:rPr>
              <a:pPr/>
              <a:t>181</a:t>
            </a:fld>
            <a:endParaRPr lang="en-US" altLang="en-US">
              <a:solidFill>
                <a:srgbClr val="898989"/>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8C64B5D6-5B20-4F3D-C2C7-007B4ED9239D}"/>
              </a:ext>
            </a:extLst>
          </p:cNvPr>
          <p:cNvSpPr>
            <a:spLocks noGrp="1"/>
          </p:cNvSpPr>
          <p:nvPr>
            <p:ph type="title"/>
          </p:nvPr>
        </p:nvSpPr>
        <p:spPr/>
        <p:txBody>
          <a:bodyPr/>
          <a:lstStyle/>
          <a:p>
            <a:pPr eaLnBrk="1" hangingPunct="1"/>
            <a:r>
              <a:rPr lang="en-US" altLang="en-US"/>
              <a:t>SAS Functions</a:t>
            </a:r>
          </a:p>
        </p:txBody>
      </p:sp>
      <p:sp>
        <p:nvSpPr>
          <p:cNvPr id="347139" name="Rectangle 3">
            <a:extLst>
              <a:ext uri="{FF2B5EF4-FFF2-40B4-BE49-F238E27FC236}">
                <a16:creationId xmlns:a16="http://schemas.microsoft.com/office/drawing/2014/main" id="{98212163-2742-94BB-F053-0CFA79F625ED}"/>
              </a:ext>
            </a:extLst>
          </p:cNvPr>
          <p:cNvSpPr>
            <a:spLocks noGrp="1" noChangeArrowheads="1"/>
          </p:cNvSpPr>
          <p:nvPr>
            <p:ph idx="1"/>
          </p:nvPr>
        </p:nvSpPr>
        <p:spPr/>
        <p:txBody>
          <a:bodyPr rtlCol="0">
            <a:normAutofit fontScale="77500" lnSpcReduction="20000"/>
          </a:bodyPr>
          <a:lstStyle/>
          <a:p>
            <a:pPr eaLnBrk="1" fontAlgn="auto" hangingPunct="1">
              <a:spcAft>
                <a:spcPts val="0"/>
              </a:spcAft>
              <a:defRPr/>
            </a:pPr>
            <a:r>
              <a:rPr lang="en-US" altLang="en-US" sz="2800" b="1">
                <a:solidFill>
                  <a:schemeClr val="accent2"/>
                </a:solidFill>
              </a:rPr>
              <a:t>SCAN Function</a:t>
            </a:r>
          </a:p>
          <a:p>
            <a:pPr lvl="1" eaLnBrk="1" fontAlgn="auto" hangingPunct="1">
              <a:spcAft>
                <a:spcPts val="0"/>
              </a:spcAft>
              <a:defRPr/>
            </a:pPr>
            <a:r>
              <a:rPr lang="en-US" altLang="en-US" sz="2400"/>
              <a:t>The </a:t>
            </a:r>
            <a:r>
              <a:rPr lang="en-US" altLang="en-US" sz="2400" b="1"/>
              <a:t>SCAN</a:t>
            </a:r>
            <a:r>
              <a:rPr lang="en-US" altLang="en-US" sz="2400"/>
              <a:t> function enables you to separate a character value into words and to return a specified word.</a:t>
            </a:r>
          </a:p>
          <a:p>
            <a:pPr lvl="1" eaLnBrk="1" fontAlgn="auto" hangingPunct="1">
              <a:spcAft>
                <a:spcPts val="0"/>
              </a:spcAft>
              <a:defRPr/>
            </a:pPr>
            <a:r>
              <a:rPr lang="en-US" altLang="en-US" sz="2400"/>
              <a:t>Suppose a variable Name has the following values:</a:t>
            </a:r>
          </a:p>
          <a:p>
            <a:pPr lvl="2" eaLnBrk="1" fontAlgn="auto" hangingPunct="1">
              <a:spcAft>
                <a:spcPts val="0"/>
              </a:spcAft>
              <a:buFontTx/>
              <a:buNone/>
              <a:defRPr/>
            </a:pPr>
            <a:r>
              <a:rPr lang="en-US" altLang="en-US" sz="1800">
                <a:solidFill>
                  <a:srgbClr val="008080"/>
                </a:solidFill>
                <a:latin typeface="Arial Unicode MS"/>
              </a:rPr>
              <a:t>CICHOCK, ELIZABETH MARIE </a:t>
            </a:r>
          </a:p>
          <a:p>
            <a:pPr lvl="2" eaLnBrk="1" fontAlgn="auto" hangingPunct="1">
              <a:spcAft>
                <a:spcPts val="0"/>
              </a:spcAft>
              <a:buFontTx/>
              <a:buNone/>
              <a:defRPr/>
            </a:pPr>
            <a:r>
              <a:rPr lang="en-US" altLang="en-US" sz="1800">
                <a:solidFill>
                  <a:srgbClr val="008080"/>
                </a:solidFill>
                <a:latin typeface="Arial Unicode MS"/>
              </a:rPr>
              <a:t>BENINCASA, HANNAH LEE</a:t>
            </a:r>
            <a:r>
              <a:rPr lang="en-US" altLang="en-US" sz="2000">
                <a:latin typeface="Arial Unicode MS"/>
              </a:rPr>
              <a:t> </a:t>
            </a:r>
          </a:p>
          <a:p>
            <a:pPr lvl="2" eaLnBrk="1" fontAlgn="auto" hangingPunct="1">
              <a:spcAft>
                <a:spcPts val="0"/>
              </a:spcAft>
              <a:buFontTx/>
              <a:buNone/>
              <a:defRPr/>
            </a:pPr>
            <a:r>
              <a:rPr lang="en-US" altLang="en-US" sz="2000">
                <a:latin typeface="Arial Unicode MS"/>
              </a:rPr>
              <a:t>We have to separate the value of Name into First name, Middle Name and Last Name.</a:t>
            </a:r>
          </a:p>
          <a:p>
            <a:pPr lvl="1" eaLnBrk="1" fontAlgn="auto" hangingPunct="1">
              <a:spcAft>
                <a:spcPts val="0"/>
              </a:spcAft>
              <a:defRPr/>
            </a:pPr>
            <a:endParaRPr lang="en-US" altLang="en-US" sz="2400">
              <a:latin typeface="Arial Unicode MS"/>
            </a:endParaRPr>
          </a:p>
          <a:p>
            <a:pPr lvl="1" eaLnBrk="1" fontAlgn="auto" hangingPunct="1">
              <a:spcBef>
                <a:spcPct val="10000"/>
              </a:spcBef>
              <a:spcAft>
                <a:spcPts val="0"/>
              </a:spcAft>
              <a:defRPr/>
            </a:pPr>
            <a:r>
              <a:rPr lang="en-US" altLang="en-US" sz="2400">
                <a:latin typeface="Arial Unicode MS"/>
              </a:rPr>
              <a:t>The SCAN function uses </a:t>
            </a:r>
            <a:r>
              <a:rPr lang="en-US" altLang="en-US" sz="2400" b="1">
                <a:latin typeface="Arial Unicode MS"/>
              </a:rPr>
              <a:t>delimiters</a:t>
            </a:r>
            <a:r>
              <a:rPr lang="en-US" altLang="en-US" sz="2400">
                <a:latin typeface="Arial Unicode MS"/>
              </a:rPr>
              <a:t>, which are characters specified as word separators, to separate a character string into words.</a:t>
            </a:r>
          </a:p>
          <a:p>
            <a:pPr lvl="1" eaLnBrk="1" fontAlgn="auto" hangingPunct="1">
              <a:spcBef>
                <a:spcPct val="10000"/>
              </a:spcBef>
              <a:spcAft>
                <a:spcPts val="0"/>
              </a:spcAft>
              <a:defRPr/>
            </a:pPr>
            <a:endParaRPr lang="en-US" altLang="en-US" sz="2400">
              <a:latin typeface="Arial Unicode MS"/>
            </a:endParaRPr>
          </a:p>
          <a:p>
            <a:pPr lvl="1" eaLnBrk="1" fontAlgn="auto" hangingPunct="1">
              <a:spcBef>
                <a:spcPct val="10000"/>
              </a:spcBef>
              <a:spcAft>
                <a:spcPts val="0"/>
              </a:spcAft>
              <a:defRPr/>
            </a:pPr>
            <a:r>
              <a:rPr lang="en-US" altLang="en-US" sz="2400">
                <a:latin typeface="Arial Unicode MS"/>
              </a:rPr>
              <a:t>For example, if you are working with the character string below and you specify the comma as a delimiter, the SCAN function separates the string into four words. </a:t>
            </a:r>
          </a:p>
          <a:p>
            <a:pPr lvl="2" eaLnBrk="1" fontAlgn="auto" hangingPunct="1">
              <a:spcAft>
                <a:spcPts val="0"/>
              </a:spcAft>
              <a:defRPr/>
            </a:pPr>
            <a:r>
              <a:rPr lang="en-US" altLang="en-US" sz="1800" b="1">
                <a:solidFill>
                  <a:srgbClr val="008080"/>
                </a:solidFill>
                <a:latin typeface="Arial Unicode MS"/>
              </a:rPr>
              <a:t>209 RADCLIFFE ROAD, CENTER CITY, NY, 92716 </a:t>
            </a:r>
          </a:p>
          <a:p>
            <a:pPr lvl="2" eaLnBrk="1" fontAlgn="auto" hangingPunct="1">
              <a:spcAft>
                <a:spcPts val="0"/>
              </a:spcAft>
              <a:buFontTx/>
              <a:buNone/>
              <a:defRPr/>
            </a:pPr>
            <a:endParaRPr lang="en-US" altLang="en-US" sz="1800" b="1">
              <a:solidFill>
                <a:srgbClr val="008080"/>
              </a:solidFill>
              <a:latin typeface="Arial Unicode MS"/>
            </a:endParaRPr>
          </a:p>
          <a:p>
            <a:pPr lvl="2" eaLnBrk="1" fontAlgn="auto" hangingPunct="1">
              <a:spcAft>
                <a:spcPts val="0"/>
              </a:spcAft>
              <a:buFontTx/>
              <a:buNone/>
              <a:defRPr/>
            </a:pPr>
            <a:r>
              <a:rPr lang="en-US" altLang="en-US" sz="2000">
                <a:latin typeface="Arial Unicode MS"/>
              </a:rPr>
              <a:t>	</a:t>
            </a:r>
          </a:p>
        </p:txBody>
      </p:sp>
      <p:sp>
        <p:nvSpPr>
          <p:cNvPr id="174084" name="Slide Number Placeholder 5">
            <a:extLst>
              <a:ext uri="{FF2B5EF4-FFF2-40B4-BE49-F238E27FC236}">
                <a16:creationId xmlns:a16="http://schemas.microsoft.com/office/drawing/2014/main" id="{FFABDB99-514A-BAD8-101C-251E854D961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AF94C81-8174-44DD-978B-1469A708B131}" type="slidenum">
              <a:rPr lang="en-US" altLang="en-US" smtClean="0">
                <a:solidFill>
                  <a:srgbClr val="898989"/>
                </a:solidFill>
              </a:rPr>
              <a:pPr/>
              <a:t>182</a:t>
            </a:fld>
            <a:endParaRPr lang="en-US" altLang="en-US">
              <a:solidFill>
                <a:srgbClr val="898989"/>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66E75CB9-6707-A84C-7971-305843914FFD}"/>
              </a:ext>
            </a:extLst>
          </p:cNvPr>
          <p:cNvSpPr>
            <a:spLocks noGrp="1"/>
          </p:cNvSpPr>
          <p:nvPr>
            <p:ph type="title"/>
          </p:nvPr>
        </p:nvSpPr>
        <p:spPr/>
        <p:txBody>
          <a:bodyPr/>
          <a:lstStyle/>
          <a:p>
            <a:pPr eaLnBrk="1" hangingPunct="1"/>
            <a:r>
              <a:rPr lang="en-US" altLang="en-US"/>
              <a:t>SAS Functions</a:t>
            </a:r>
          </a:p>
        </p:txBody>
      </p:sp>
      <p:sp>
        <p:nvSpPr>
          <p:cNvPr id="175107" name="Rectangle 3">
            <a:extLst>
              <a:ext uri="{FF2B5EF4-FFF2-40B4-BE49-F238E27FC236}">
                <a16:creationId xmlns:a16="http://schemas.microsoft.com/office/drawing/2014/main" id="{67D57753-DDA2-B219-8D8B-E40304587073}"/>
              </a:ext>
            </a:extLst>
          </p:cNvPr>
          <p:cNvSpPr>
            <a:spLocks noGrp="1" noChangeArrowheads="1"/>
          </p:cNvSpPr>
          <p:nvPr>
            <p:ph idx="1"/>
          </p:nvPr>
        </p:nvSpPr>
        <p:spPr/>
        <p:txBody>
          <a:bodyPr/>
          <a:lstStyle/>
          <a:p>
            <a:pPr eaLnBrk="1" hangingPunct="1"/>
            <a:r>
              <a:rPr lang="en-US" altLang="en-US"/>
              <a:t>When using the SCAN function, you can specify as many delimiters as needed to correctly separate the character expression. </a:t>
            </a:r>
          </a:p>
          <a:p>
            <a:pPr eaLnBrk="1" hangingPunct="1"/>
            <a:r>
              <a:rPr lang="en-US" altLang="en-US"/>
              <a:t>When you specify multiple delimiters, SAS software uses all of the delimiters as word separators</a:t>
            </a:r>
          </a:p>
          <a:p>
            <a:pPr eaLnBrk="1" hangingPunct="1"/>
            <a:r>
              <a:rPr lang="en-US" altLang="en-US"/>
              <a:t>For example, if you specify the slash and the hyphen as delimiters, the SCAN function separates the following text string into three words: </a:t>
            </a:r>
          </a:p>
          <a:p>
            <a:pPr lvl="1" eaLnBrk="1" hangingPunct="1">
              <a:buFont typeface="Tahoma" panose="020B0604030504040204" pitchFamily="34" charset="0"/>
              <a:buNone/>
            </a:pPr>
            <a:r>
              <a:rPr lang="en-US" altLang="en-US" sz="2000" b="1">
                <a:solidFill>
                  <a:srgbClr val="008080"/>
                </a:solidFill>
                <a:latin typeface="Arial Unicode MS"/>
              </a:rPr>
              <a:t>	607/555-1273</a:t>
            </a:r>
          </a:p>
          <a:p>
            <a:pPr eaLnBrk="1" hangingPunct="1"/>
            <a:r>
              <a:rPr lang="en-US" altLang="en-US"/>
              <a:t>The SCAN function treats two or more contiguous delimiters, such as the parentheses and slash below, as one delimiter. Also, leading delimiters have no effect.</a:t>
            </a:r>
          </a:p>
          <a:p>
            <a:pPr lvl="1" eaLnBrk="1" hangingPunct="1">
              <a:buFont typeface="Tahoma" panose="020B0604030504040204" pitchFamily="34" charset="0"/>
              <a:buNone/>
            </a:pPr>
            <a:r>
              <a:rPr lang="en-US" altLang="en-US" sz="2000" b="1">
                <a:solidFill>
                  <a:srgbClr val="008080"/>
                </a:solidFill>
                <a:latin typeface="Arial Unicode MS"/>
              </a:rPr>
              <a:t>	(345)/5672/TRAILER</a:t>
            </a:r>
          </a:p>
          <a:p>
            <a:pPr lvl="1" eaLnBrk="1" hangingPunct="1">
              <a:buFont typeface="Tahoma" panose="020B0604030504040204" pitchFamily="34" charset="0"/>
              <a:buNone/>
            </a:pPr>
            <a:endParaRPr lang="en-US" altLang="en-US" sz="2000" b="1">
              <a:solidFill>
                <a:srgbClr val="008080"/>
              </a:solidFill>
              <a:latin typeface="Arial Unicode MS"/>
            </a:endParaRPr>
          </a:p>
        </p:txBody>
      </p:sp>
      <p:sp>
        <p:nvSpPr>
          <p:cNvPr id="175108" name="Slide Number Placeholder 5">
            <a:extLst>
              <a:ext uri="{FF2B5EF4-FFF2-40B4-BE49-F238E27FC236}">
                <a16:creationId xmlns:a16="http://schemas.microsoft.com/office/drawing/2014/main" id="{27B5798B-219E-E3CA-E9BF-E6DE49BE0FA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1AB083E-8B56-4375-A523-407B90A1724D}" type="slidenum">
              <a:rPr lang="en-US" altLang="en-US" smtClean="0">
                <a:solidFill>
                  <a:srgbClr val="898989"/>
                </a:solidFill>
              </a:rPr>
              <a:pPr/>
              <a:t>183</a:t>
            </a:fld>
            <a:endParaRPr lang="en-US" altLang="en-US">
              <a:solidFill>
                <a:srgbClr val="898989"/>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58B6FD37-9215-EBC7-8CB8-7A41E6D4AD54}"/>
              </a:ext>
            </a:extLst>
          </p:cNvPr>
          <p:cNvSpPr>
            <a:spLocks noGrp="1"/>
          </p:cNvSpPr>
          <p:nvPr>
            <p:ph type="title"/>
          </p:nvPr>
        </p:nvSpPr>
        <p:spPr/>
        <p:txBody>
          <a:bodyPr/>
          <a:lstStyle/>
          <a:p>
            <a:pPr eaLnBrk="1" hangingPunct="1"/>
            <a:r>
              <a:rPr lang="en-US" altLang="en-US"/>
              <a:t>SAS Functions</a:t>
            </a:r>
          </a:p>
        </p:txBody>
      </p:sp>
      <p:sp>
        <p:nvSpPr>
          <p:cNvPr id="176131" name="Rectangle 3">
            <a:extLst>
              <a:ext uri="{FF2B5EF4-FFF2-40B4-BE49-F238E27FC236}">
                <a16:creationId xmlns:a16="http://schemas.microsoft.com/office/drawing/2014/main" id="{262C17A6-1784-3858-3BCE-C227B51C2637}"/>
              </a:ext>
            </a:extLst>
          </p:cNvPr>
          <p:cNvSpPr>
            <a:spLocks noGrp="1" noChangeArrowheads="1"/>
          </p:cNvSpPr>
          <p:nvPr>
            <p:ph idx="1"/>
          </p:nvPr>
        </p:nvSpPr>
        <p:spPr/>
        <p:txBody>
          <a:bodyPr/>
          <a:lstStyle/>
          <a:p>
            <a:pPr eaLnBrk="1" hangingPunct="1"/>
            <a:r>
              <a:rPr lang="en-US" altLang="en-US"/>
              <a:t>If you do not specify delimiters when using the SCAN function, default delimiters are used. The default delimiters are </a:t>
            </a:r>
          </a:p>
          <a:p>
            <a:pPr lvl="1" eaLnBrk="1" hangingPunct="1">
              <a:buFont typeface="Tahoma" panose="020B0604030504040204" pitchFamily="34" charset="0"/>
              <a:buNone/>
            </a:pPr>
            <a:r>
              <a:rPr lang="en-US" altLang="en-US">
                <a:latin typeface="Arial Unicode MS"/>
              </a:rPr>
              <a:t>	</a:t>
            </a:r>
            <a:r>
              <a:rPr lang="en-US" altLang="en-US" sz="2000" b="1">
                <a:solidFill>
                  <a:srgbClr val="008080"/>
                </a:solidFill>
                <a:latin typeface="Arial Unicode MS"/>
              </a:rPr>
              <a:t>blank . &lt; ( + | &amp; ! $ * ) ; ^ - / , %</a:t>
            </a:r>
            <a:r>
              <a:rPr lang="en-US" altLang="en-US">
                <a:latin typeface="Arial Unicode MS"/>
              </a:rPr>
              <a:t> </a:t>
            </a:r>
          </a:p>
          <a:p>
            <a:pPr lvl="1" eaLnBrk="1" hangingPunct="1">
              <a:buFont typeface="Tahoma" panose="020B0604030504040204" pitchFamily="34" charset="0"/>
              <a:buNone/>
            </a:pPr>
            <a:endParaRPr lang="en-US" altLang="en-US">
              <a:latin typeface="Arial Unicode MS"/>
            </a:endParaRPr>
          </a:p>
          <a:p>
            <a:pPr lvl="1" eaLnBrk="1" hangingPunct="1">
              <a:buFont typeface="Tahoma" panose="020B0604030504040204" pitchFamily="34" charset="0"/>
              <a:buNone/>
            </a:pPr>
            <a:r>
              <a:rPr lang="en-US" altLang="en-US">
                <a:latin typeface="Arial Unicode MS"/>
              </a:rPr>
              <a:t>The general form of the SCAN function is:</a:t>
            </a:r>
          </a:p>
          <a:p>
            <a:pPr lvl="1" eaLnBrk="1" hangingPunct="1">
              <a:buFont typeface="Tahoma" panose="020B0604030504040204" pitchFamily="34" charset="0"/>
              <a:buNone/>
            </a:pPr>
            <a:r>
              <a:rPr lang="en-US" altLang="en-US">
                <a:latin typeface="Arial Unicode MS"/>
              </a:rPr>
              <a:t>	</a:t>
            </a:r>
            <a:r>
              <a:rPr lang="en-US" altLang="en-US" b="1">
                <a:solidFill>
                  <a:srgbClr val="008080"/>
                </a:solidFill>
                <a:latin typeface="Arial Unicode MS"/>
              </a:rPr>
              <a:t>SCAN(</a:t>
            </a:r>
            <a:r>
              <a:rPr lang="en-US" altLang="en-US" i="1">
                <a:solidFill>
                  <a:srgbClr val="008080"/>
                </a:solidFill>
                <a:latin typeface="Arial Unicode MS"/>
              </a:rPr>
              <a:t>argument,n,delimiters</a:t>
            </a:r>
            <a:r>
              <a:rPr lang="en-US" altLang="en-US" b="1">
                <a:solidFill>
                  <a:srgbClr val="008080"/>
                </a:solidFill>
                <a:latin typeface="Arial Unicode MS"/>
              </a:rPr>
              <a:t>)</a:t>
            </a:r>
            <a:r>
              <a:rPr lang="en-US" altLang="en-US">
                <a:latin typeface="Arial Unicode MS"/>
              </a:rPr>
              <a:t> </a:t>
            </a:r>
          </a:p>
          <a:p>
            <a:pPr lvl="1" eaLnBrk="1" hangingPunct="1">
              <a:buFont typeface="Tahoma" panose="020B0604030504040204" pitchFamily="34" charset="0"/>
              <a:buNone/>
            </a:pPr>
            <a:r>
              <a:rPr lang="en-US" altLang="en-US">
                <a:latin typeface="Arial Unicode MS"/>
              </a:rPr>
              <a:t>where </a:t>
            </a:r>
          </a:p>
          <a:p>
            <a:pPr lvl="1" eaLnBrk="1" hangingPunct="1">
              <a:buFont typeface="Tahoma" panose="020B0604030504040204" pitchFamily="34" charset="0"/>
              <a:buNone/>
            </a:pPr>
            <a:r>
              <a:rPr lang="en-US" altLang="en-US" i="1">
                <a:solidFill>
                  <a:srgbClr val="008080"/>
                </a:solidFill>
                <a:latin typeface="Arial Unicode MS"/>
              </a:rPr>
              <a:t>	argument</a:t>
            </a:r>
            <a:r>
              <a:rPr lang="en-US" altLang="en-US">
                <a:latin typeface="Arial Unicode MS"/>
              </a:rPr>
              <a:t> specifies the character variable or expression to scan </a:t>
            </a:r>
          </a:p>
          <a:p>
            <a:pPr lvl="1" eaLnBrk="1" hangingPunct="1">
              <a:buFont typeface="Tahoma" panose="020B0604030504040204" pitchFamily="34" charset="0"/>
              <a:buNone/>
            </a:pPr>
            <a:r>
              <a:rPr lang="en-US" altLang="en-US" i="1">
                <a:solidFill>
                  <a:srgbClr val="008080"/>
                </a:solidFill>
                <a:latin typeface="Arial Unicode MS"/>
              </a:rPr>
              <a:t>	n</a:t>
            </a:r>
            <a:r>
              <a:rPr lang="en-US" altLang="en-US">
                <a:latin typeface="Arial Unicode MS"/>
              </a:rPr>
              <a:t> specifies which word to read </a:t>
            </a:r>
          </a:p>
          <a:p>
            <a:pPr lvl="1" eaLnBrk="1" hangingPunct="1">
              <a:buFont typeface="Tahoma" panose="020B0604030504040204" pitchFamily="34" charset="0"/>
              <a:buNone/>
            </a:pPr>
            <a:r>
              <a:rPr lang="en-US" altLang="en-US" i="1">
                <a:solidFill>
                  <a:srgbClr val="008080"/>
                </a:solidFill>
                <a:latin typeface="Arial Unicode MS"/>
              </a:rPr>
              <a:t>	delimiters</a:t>
            </a:r>
            <a:r>
              <a:rPr lang="en-US" altLang="en-US">
                <a:latin typeface="Arial Unicode MS"/>
              </a:rPr>
              <a:t> are special characters that must be enclosed in single quotation marks (' '). </a:t>
            </a:r>
          </a:p>
          <a:p>
            <a:pPr lvl="1" eaLnBrk="1" hangingPunct="1">
              <a:buFont typeface="Tahoma" panose="020B0604030504040204" pitchFamily="34" charset="0"/>
              <a:buNone/>
            </a:pPr>
            <a:r>
              <a:rPr lang="en-US" altLang="en-US">
                <a:latin typeface="Arial Unicode MS"/>
              </a:rPr>
              <a:t> </a:t>
            </a:r>
          </a:p>
        </p:txBody>
      </p:sp>
      <p:sp>
        <p:nvSpPr>
          <p:cNvPr id="176132" name="Slide Number Placeholder 5">
            <a:extLst>
              <a:ext uri="{FF2B5EF4-FFF2-40B4-BE49-F238E27FC236}">
                <a16:creationId xmlns:a16="http://schemas.microsoft.com/office/drawing/2014/main" id="{20A1F47E-0AA1-259A-4F03-7CCF9252D40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765E9C4-FA14-4AC6-93A0-2409A1215C1C}" type="slidenum">
              <a:rPr lang="en-US" altLang="en-US" smtClean="0">
                <a:solidFill>
                  <a:srgbClr val="898989"/>
                </a:solidFill>
              </a:rPr>
              <a:pPr/>
              <a:t>184</a:t>
            </a:fld>
            <a:endParaRPr lang="en-US" altLang="en-US">
              <a:solidFill>
                <a:srgbClr val="898989"/>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62F01435-4C28-2301-8109-267B27773136}"/>
              </a:ext>
            </a:extLst>
          </p:cNvPr>
          <p:cNvSpPr>
            <a:spLocks noGrp="1"/>
          </p:cNvSpPr>
          <p:nvPr>
            <p:ph type="title"/>
          </p:nvPr>
        </p:nvSpPr>
        <p:spPr/>
        <p:txBody>
          <a:bodyPr/>
          <a:lstStyle/>
          <a:p>
            <a:pPr eaLnBrk="1" hangingPunct="1"/>
            <a:r>
              <a:rPr lang="en-US" altLang="en-US"/>
              <a:t>SAS Functions</a:t>
            </a:r>
          </a:p>
        </p:txBody>
      </p:sp>
      <p:sp>
        <p:nvSpPr>
          <p:cNvPr id="350211" name="Rectangle 3">
            <a:extLst>
              <a:ext uri="{FF2B5EF4-FFF2-40B4-BE49-F238E27FC236}">
                <a16:creationId xmlns:a16="http://schemas.microsoft.com/office/drawing/2014/main" id="{1C495252-4046-1830-AD35-4EC7C9807522}"/>
              </a:ext>
            </a:extLst>
          </p:cNvPr>
          <p:cNvSpPr>
            <a:spLocks noGrp="1" noChangeArrowheads="1"/>
          </p:cNvSpPr>
          <p:nvPr>
            <p:ph idx="1"/>
          </p:nvPr>
        </p:nvSpPr>
        <p:spPr/>
        <p:txBody>
          <a:bodyPr rtlCol="0">
            <a:normAutofit fontScale="77500" lnSpcReduction="20000"/>
          </a:bodyPr>
          <a:lstStyle/>
          <a:p>
            <a:pPr eaLnBrk="1" fontAlgn="auto" hangingPunct="1">
              <a:spcAft>
                <a:spcPts val="0"/>
              </a:spcAft>
              <a:defRPr/>
            </a:pPr>
            <a:r>
              <a:rPr lang="en-US" altLang="en-US"/>
              <a:t>Examples for SCAN function:</a:t>
            </a:r>
          </a:p>
          <a:p>
            <a:pPr lvl="2" eaLnBrk="1" fontAlgn="auto" hangingPunct="1">
              <a:spcAft>
                <a:spcPts val="0"/>
              </a:spcAft>
              <a:buFontTx/>
              <a:buNone/>
              <a:defRPr/>
            </a:pPr>
            <a:r>
              <a:rPr lang="en-US" altLang="en-US" sz="2000">
                <a:solidFill>
                  <a:srgbClr val="008080"/>
                </a:solidFill>
                <a:latin typeface="Arial Unicode MS"/>
              </a:rPr>
              <a:t>LastName=scan(name,1); </a:t>
            </a:r>
          </a:p>
          <a:p>
            <a:pPr lvl="2" eaLnBrk="1" fontAlgn="auto" hangingPunct="1">
              <a:spcAft>
                <a:spcPts val="0"/>
              </a:spcAft>
              <a:buFontTx/>
              <a:buNone/>
              <a:defRPr/>
            </a:pPr>
            <a:r>
              <a:rPr lang="en-US" altLang="en-US" sz="2000">
                <a:solidFill>
                  <a:srgbClr val="008080"/>
                </a:solidFill>
                <a:latin typeface="Arial Unicode MS"/>
              </a:rPr>
              <a:t>FirstName=scan(name,2); </a:t>
            </a:r>
          </a:p>
          <a:p>
            <a:pPr lvl="2" eaLnBrk="1" fontAlgn="auto" hangingPunct="1">
              <a:spcAft>
                <a:spcPts val="0"/>
              </a:spcAft>
              <a:buFontTx/>
              <a:buNone/>
              <a:defRPr/>
            </a:pPr>
            <a:r>
              <a:rPr lang="en-US" altLang="en-US" sz="2000">
                <a:solidFill>
                  <a:srgbClr val="008080"/>
                </a:solidFill>
                <a:latin typeface="Arial Unicode MS"/>
              </a:rPr>
              <a:t>MiddleName=scan(name,3); </a:t>
            </a:r>
          </a:p>
          <a:p>
            <a:pPr lvl="2" eaLnBrk="1" fontAlgn="auto" hangingPunct="1">
              <a:spcAft>
                <a:spcPts val="0"/>
              </a:spcAft>
              <a:buFontTx/>
              <a:buNone/>
              <a:defRPr/>
            </a:pPr>
            <a:endParaRPr lang="en-US" altLang="en-US" sz="2000">
              <a:solidFill>
                <a:srgbClr val="008080"/>
              </a:solidFill>
              <a:latin typeface="Arial Unicode MS"/>
            </a:endParaRPr>
          </a:p>
          <a:p>
            <a:pPr eaLnBrk="1" fontAlgn="auto" hangingPunct="1">
              <a:spcAft>
                <a:spcPts val="0"/>
              </a:spcAft>
              <a:defRPr/>
            </a:pPr>
            <a:r>
              <a:rPr lang="en-US" altLang="en-US" sz="2800">
                <a:latin typeface="Arial Unicode MS"/>
              </a:rPr>
              <a:t>The SCAN function assigns a length of 200 to each target variable.</a:t>
            </a:r>
          </a:p>
          <a:p>
            <a:pPr eaLnBrk="1" fontAlgn="auto" hangingPunct="1">
              <a:spcAft>
                <a:spcPts val="0"/>
              </a:spcAft>
              <a:defRPr/>
            </a:pPr>
            <a:endParaRPr lang="en-US" altLang="en-US" sz="2800">
              <a:latin typeface="Arial Unicode MS"/>
            </a:endParaRPr>
          </a:p>
          <a:p>
            <a:pPr eaLnBrk="1" fontAlgn="auto" hangingPunct="1">
              <a:spcAft>
                <a:spcPts val="0"/>
              </a:spcAft>
              <a:defRPr/>
            </a:pPr>
            <a:r>
              <a:rPr lang="en-US" altLang="en-US" sz="2800">
                <a:latin typeface="Arial Unicode MS"/>
              </a:rPr>
              <a:t>To save storage space, add a </a:t>
            </a:r>
            <a:r>
              <a:rPr lang="en-US" altLang="en-US" sz="2800" b="1">
                <a:latin typeface="Arial Unicode MS"/>
              </a:rPr>
              <a:t>LENGTH statement</a:t>
            </a:r>
            <a:r>
              <a:rPr lang="en-US" altLang="en-US" sz="2800">
                <a:latin typeface="Arial Unicode MS"/>
              </a:rPr>
              <a:t> to the DATA step to set an appropriate length for all three variables. </a:t>
            </a:r>
          </a:p>
          <a:p>
            <a:pPr eaLnBrk="1" fontAlgn="auto" hangingPunct="1">
              <a:spcAft>
                <a:spcPts val="0"/>
              </a:spcAft>
              <a:defRPr/>
            </a:pPr>
            <a:endParaRPr lang="en-US" altLang="en-US" sz="2800">
              <a:latin typeface="Arial Unicode MS"/>
            </a:endParaRPr>
          </a:p>
          <a:p>
            <a:pPr eaLnBrk="1" fontAlgn="auto" hangingPunct="1">
              <a:spcAft>
                <a:spcPts val="0"/>
              </a:spcAft>
              <a:defRPr/>
            </a:pPr>
            <a:r>
              <a:rPr lang="en-US" altLang="en-US" sz="2800">
                <a:latin typeface="Arial Unicode MS"/>
              </a:rPr>
              <a:t>Because SAS software sets the length of a new character variable the first time it is encountered in the DATA step, be sure to place the LENGTH statement </a:t>
            </a:r>
            <a:r>
              <a:rPr lang="en-US" altLang="en-US" sz="2800" b="1">
                <a:latin typeface="Arial Unicode MS"/>
              </a:rPr>
              <a:t>before</a:t>
            </a:r>
            <a:r>
              <a:rPr lang="en-US" altLang="en-US" sz="2800">
                <a:latin typeface="Arial Unicode MS"/>
              </a:rPr>
              <a:t> the assignment statements that contain the SCAN function. </a:t>
            </a:r>
          </a:p>
          <a:p>
            <a:pPr eaLnBrk="1" fontAlgn="auto" hangingPunct="1">
              <a:spcAft>
                <a:spcPts val="0"/>
              </a:spcAft>
              <a:defRPr/>
            </a:pPr>
            <a:endParaRPr lang="en-US" altLang="en-US" sz="2800">
              <a:latin typeface="Arial Unicode MS"/>
            </a:endParaRPr>
          </a:p>
          <a:p>
            <a:pPr lvl="2" eaLnBrk="1" fontAlgn="auto" hangingPunct="1">
              <a:spcAft>
                <a:spcPts val="0"/>
              </a:spcAft>
              <a:buFontTx/>
              <a:buNone/>
              <a:defRPr/>
            </a:pPr>
            <a:endParaRPr lang="en-US" altLang="en-US" sz="2000">
              <a:latin typeface="Arial Unicode MS"/>
            </a:endParaRPr>
          </a:p>
        </p:txBody>
      </p:sp>
      <p:sp>
        <p:nvSpPr>
          <p:cNvPr id="177156" name="Slide Number Placeholder 5">
            <a:extLst>
              <a:ext uri="{FF2B5EF4-FFF2-40B4-BE49-F238E27FC236}">
                <a16:creationId xmlns:a16="http://schemas.microsoft.com/office/drawing/2014/main" id="{830CAC7B-5E87-625B-1299-DD6D1E0AF5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00F3BA9-C736-4751-BB52-0E98599B7AD1}" type="slidenum">
              <a:rPr lang="en-US" altLang="en-US" smtClean="0">
                <a:solidFill>
                  <a:srgbClr val="898989"/>
                </a:solidFill>
              </a:rPr>
              <a:pPr/>
              <a:t>185</a:t>
            </a:fld>
            <a:endParaRPr lang="en-US" altLang="en-US">
              <a:solidFill>
                <a:srgbClr val="898989"/>
              </a:solidFill>
            </a:endParaRPr>
          </a:p>
        </p:txBody>
      </p:sp>
      <p:sp>
        <p:nvSpPr>
          <p:cNvPr id="177157" name="Text Box 4">
            <a:extLst>
              <a:ext uri="{FF2B5EF4-FFF2-40B4-BE49-F238E27FC236}">
                <a16:creationId xmlns:a16="http://schemas.microsoft.com/office/drawing/2014/main" id="{479EA3FE-CE4B-DB21-693F-9D8BF3FC0330}"/>
              </a:ext>
            </a:extLst>
          </p:cNvPr>
          <p:cNvSpPr txBox="1">
            <a:spLocks noChangeArrowheads="1"/>
          </p:cNvSpPr>
          <p:nvPr/>
        </p:nvSpPr>
        <p:spPr bwMode="auto">
          <a:xfrm>
            <a:off x="5029200" y="1646238"/>
            <a:ext cx="3352800" cy="63023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20000"/>
              </a:spcBef>
            </a:pPr>
            <a:r>
              <a:rPr lang="en-US" altLang="en-US" sz="1600" b="1">
                <a:solidFill>
                  <a:srgbClr val="008080"/>
                </a:solidFill>
                <a:latin typeface="Arial Unicode MS"/>
              </a:rPr>
              <a:t>CICHOCK, ELIZABETH MARIE </a:t>
            </a:r>
          </a:p>
          <a:p>
            <a:pPr eaLnBrk="1" hangingPunct="1">
              <a:spcBef>
                <a:spcPct val="20000"/>
              </a:spcBef>
            </a:pPr>
            <a:r>
              <a:rPr lang="en-US" altLang="en-US" sz="1600" b="1">
                <a:solidFill>
                  <a:srgbClr val="008080"/>
                </a:solidFill>
                <a:latin typeface="Arial Unicode MS"/>
              </a:rPr>
              <a:t>BENINCASA, HANNAH LEE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87430439-299A-6D3F-421E-2C53F162C5E5}"/>
              </a:ext>
            </a:extLst>
          </p:cNvPr>
          <p:cNvSpPr>
            <a:spLocks noGrp="1"/>
          </p:cNvSpPr>
          <p:nvPr>
            <p:ph type="title"/>
          </p:nvPr>
        </p:nvSpPr>
        <p:spPr/>
        <p:txBody>
          <a:bodyPr/>
          <a:lstStyle/>
          <a:p>
            <a:pPr eaLnBrk="1" hangingPunct="1"/>
            <a:r>
              <a:rPr lang="en-US" altLang="en-US"/>
              <a:t>SAS Functions</a:t>
            </a:r>
          </a:p>
        </p:txBody>
      </p:sp>
      <p:sp>
        <p:nvSpPr>
          <p:cNvPr id="351235" name="Rectangle 3">
            <a:extLst>
              <a:ext uri="{FF2B5EF4-FFF2-40B4-BE49-F238E27FC236}">
                <a16:creationId xmlns:a16="http://schemas.microsoft.com/office/drawing/2014/main" id="{A9E9E894-04DC-C7E5-4459-5CC2DABD193B}"/>
              </a:ext>
            </a:extLst>
          </p:cNvPr>
          <p:cNvSpPr>
            <a:spLocks noGrp="1" noChangeArrowheads="1"/>
          </p:cNvSpPr>
          <p:nvPr>
            <p:ph idx="1"/>
          </p:nvPr>
        </p:nvSpPr>
        <p:spPr/>
        <p:txBody>
          <a:bodyPr rtlCol="0">
            <a:normAutofit fontScale="85000" lnSpcReduction="20000"/>
          </a:bodyPr>
          <a:lstStyle/>
          <a:p>
            <a:pPr eaLnBrk="1" fontAlgn="auto" hangingPunct="1">
              <a:spcAft>
                <a:spcPts val="0"/>
              </a:spcAft>
              <a:defRPr/>
            </a:pPr>
            <a:r>
              <a:rPr lang="en-US" altLang="en-US" sz="2800" b="1">
                <a:solidFill>
                  <a:schemeClr val="accent2"/>
                </a:solidFill>
              </a:rPr>
              <a:t>SUBSTR function</a:t>
            </a:r>
          </a:p>
          <a:p>
            <a:pPr lvl="1" eaLnBrk="1" fontAlgn="auto" hangingPunct="1">
              <a:spcAft>
                <a:spcPts val="0"/>
              </a:spcAft>
              <a:defRPr/>
            </a:pPr>
            <a:r>
              <a:rPr lang="en-US" altLang="en-US" sz="2400"/>
              <a:t>Is used to extract a substring from an argument.</a:t>
            </a:r>
          </a:p>
          <a:p>
            <a:pPr lvl="1" eaLnBrk="1" fontAlgn="auto" hangingPunct="1">
              <a:spcAft>
                <a:spcPts val="0"/>
              </a:spcAft>
              <a:defRPr/>
            </a:pPr>
            <a:endParaRPr lang="en-US" altLang="en-US" sz="2400"/>
          </a:p>
          <a:p>
            <a:pPr lvl="1" eaLnBrk="1" fontAlgn="auto" hangingPunct="1">
              <a:spcAft>
                <a:spcPts val="0"/>
              </a:spcAft>
              <a:defRPr/>
            </a:pPr>
            <a:r>
              <a:rPr lang="en-US" altLang="en-US" sz="2400"/>
              <a:t>Replaces character value contents.</a:t>
            </a:r>
          </a:p>
          <a:p>
            <a:pPr lvl="1" eaLnBrk="1" fontAlgn="auto" hangingPunct="1">
              <a:spcAft>
                <a:spcPts val="0"/>
              </a:spcAft>
              <a:defRPr/>
            </a:pPr>
            <a:endParaRPr lang="en-US" altLang="en-US" sz="2400"/>
          </a:p>
          <a:p>
            <a:pPr lvl="1" eaLnBrk="1" fontAlgn="auto" hangingPunct="1">
              <a:spcAft>
                <a:spcPts val="0"/>
              </a:spcAft>
              <a:defRPr/>
            </a:pPr>
            <a:r>
              <a:rPr lang="en-US" altLang="en-US" sz="2400"/>
              <a:t>General form of SUBSTR function</a:t>
            </a:r>
          </a:p>
          <a:p>
            <a:pPr lvl="2" eaLnBrk="1" fontAlgn="auto" hangingPunct="1">
              <a:spcAft>
                <a:spcPts val="0"/>
              </a:spcAft>
              <a:buFontTx/>
              <a:buNone/>
              <a:defRPr/>
            </a:pPr>
            <a:endParaRPr lang="en-US" altLang="en-US" sz="2000" b="1">
              <a:solidFill>
                <a:srgbClr val="008080"/>
              </a:solidFill>
            </a:endParaRPr>
          </a:p>
          <a:p>
            <a:pPr lvl="2" eaLnBrk="1" fontAlgn="auto" hangingPunct="1">
              <a:spcAft>
                <a:spcPts val="0"/>
              </a:spcAft>
              <a:buFontTx/>
              <a:buNone/>
              <a:defRPr/>
            </a:pPr>
            <a:r>
              <a:rPr lang="en-US" altLang="en-US" sz="2000" b="1">
                <a:solidFill>
                  <a:srgbClr val="008080"/>
                </a:solidFill>
              </a:rPr>
              <a:t>SUBSTR(</a:t>
            </a:r>
            <a:r>
              <a:rPr lang="en-US" altLang="en-US" sz="2000" i="1">
                <a:solidFill>
                  <a:srgbClr val="008080"/>
                </a:solidFill>
              </a:rPr>
              <a:t>argument,position,n</a:t>
            </a:r>
            <a:r>
              <a:rPr lang="en-US" altLang="en-US" sz="2000" b="1">
                <a:solidFill>
                  <a:srgbClr val="008080"/>
                </a:solidFill>
              </a:rPr>
              <a:t>)</a:t>
            </a:r>
            <a:r>
              <a:rPr lang="en-US" altLang="en-US" sz="2000"/>
              <a:t> </a:t>
            </a:r>
          </a:p>
          <a:p>
            <a:pPr lvl="2" eaLnBrk="1" fontAlgn="auto" hangingPunct="1">
              <a:spcAft>
                <a:spcPts val="0"/>
              </a:spcAft>
              <a:buFontTx/>
              <a:buNone/>
              <a:defRPr/>
            </a:pPr>
            <a:r>
              <a:rPr lang="en-US" altLang="en-US" sz="2000"/>
              <a:t>Where </a:t>
            </a:r>
          </a:p>
          <a:p>
            <a:pPr lvl="2" eaLnBrk="1" fontAlgn="auto" hangingPunct="1">
              <a:spcAft>
                <a:spcPts val="0"/>
              </a:spcAft>
              <a:buFontTx/>
              <a:buNone/>
              <a:defRPr/>
            </a:pPr>
            <a:r>
              <a:rPr lang="en-US" altLang="en-US" sz="2000" i="1">
                <a:solidFill>
                  <a:srgbClr val="008080"/>
                </a:solidFill>
              </a:rPr>
              <a:t>argument</a:t>
            </a:r>
            <a:r>
              <a:rPr lang="en-US" altLang="en-US" sz="2000"/>
              <a:t> specifies the character variable or expression to scan</a:t>
            </a:r>
          </a:p>
          <a:p>
            <a:pPr lvl="1" eaLnBrk="1" fontAlgn="auto" hangingPunct="1">
              <a:spcAft>
                <a:spcPts val="0"/>
              </a:spcAft>
              <a:buFont typeface="Tahoma" panose="020B0604030504040204" pitchFamily="34" charset="0"/>
              <a:buNone/>
              <a:defRPr/>
            </a:pPr>
            <a:r>
              <a:rPr lang="en-US" altLang="en-US" sz="2400" i="1">
                <a:solidFill>
                  <a:srgbClr val="008080"/>
                </a:solidFill>
              </a:rPr>
              <a:t>		position</a:t>
            </a:r>
            <a:r>
              <a:rPr lang="en-US" altLang="en-US" sz="2400"/>
              <a:t> is the character position to start from.</a:t>
            </a:r>
            <a:br>
              <a:rPr lang="en-US" altLang="en-US" sz="2400"/>
            </a:br>
            <a:r>
              <a:rPr lang="en-US" altLang="en-US" sz="2400"/>
              <a:t>	</a:t>
            </a:r>
            <a:r>
              <a:rPr lang="en-US" altLang="en-US" sz="2400" i="1">
                <a:solidFill>
                  <a:srgbClr val="008080"/>
                </a:solidFill>
              </a:rPr>
              <a:t>n</a:t>
            </a:r>
            <a:r>
              <a:rPr lang="en-US" altLang="en-US" sz="2400"/>
              <a:t> specifies the number of characters to extract. </a:t>
            </a:r>
            <a:r>
              <a:rPr lang="en-US" altLang="en-US" sz="2400">
                <a:solidFill>
                  <a:srgbClr val="FF3300"/>
                </a:solidFill>
              </a:rPr>
              <a:t>If </a:t>
            </a:r>
            <a:r>
              <a:rPr lang="en-US" altLang="en-US" sz="2400" i="1">
                <a:solidFill>
                  <a:srgbClr val="FF3300"/>
                </a:solidFill>
              </a:rPr>
              <a:t>n</a:t>
            </a:r>
            <a:r>
              <a:rPr lang="en-US" altLang="en-US" sz="2400">
                <a:solidFill>
                  <a:srgbClr val="FF3300"/>
                </a:solidFill>
              </a:rPr>
              <a:t> is omitted, all 		remaining characters are included in the substring.</a:t>
            </a:r>
            <a:r>
              <a:rPr lang="en-US" altLang="en-US" sz="2400"/>
              <a:t> </a:t>
            </a:r>
          </a:p>
          <a:p>
            <a:pPr lvl="2" eaLnBrk="1" fontAlgn="auto" hangingPunct="1">
              <a:spcAft>
                <a:spcPts val="0"/>
              </a:spcAft>
              <a:buFontTx/>
              <a:buNone/>
              <a:defRPr/>
            </a:pPr>
            <a:endParaRPr lang="en-US" altLang="en-US" sz="2000">
              <a:solidFill>
                <a:srgbClr val="008080"/>
              </a:solidFill>
            </a:endParaRPr>
          </a:p>
          <a:p>
            <a:pPr lvl="2" eaLnBrk="1" fontAlgn="auto" hangingPunct="1">
              <a:spcAft>
                <a:spcPts val="0"/>
              </a:spcAft>
              <a:defRPr/>
            </a:pPr>
            <a:endParaRPr lang="en-US" altLang="en-US" sz="2000"/>
          </a:p>
          <a:p>
            <a:pPr lvl="1" eaLnBrk="1" fontAlgn="auto" hangingPunct="1">
              <a:spcAft>
                <a:spcPts val="0"/>
              </a:spcAft>
              <a:buFont typeface="Tahoma" panose="020B0604030504040204" pitchFamily="34" charset="0"/>
              <a:buNone/>
              <a:defRPr/>
            </a:pPr>
            <a:r>
              <a:rPr lang="en-US" altLang="en-US" sz="2400"/>
              <a:t> </a:t>
            </a:r>
          </a:p>
          <a:p>
            <a:pPr lvl="1" eaLnBrk="1" fontAlgn="auto" hangingPunct="1">
              <a:spcAft>
                <a:spcPts val="0"/>
              </a:spcAft>
              <a:defRPr/>
            </a:pPr>
            <a:endParaRPr lang="en-US" altLang="en-US" sz="2400"/>
          </a:p>
        </p:txBody>
      </p:sp>
      <p:sp>
        <p:nvSpPr>
          <p:cNvPr id="178180" name="Slide Number Placeholder 5">
            <a:extLst>
              <a:ext uri="{FF2B5EF4-FFF2-40B4-BE49-F238E27FC236}">
                <a16:creationId xmlns:a16="http://schemas.microsoft.com/office/drawing/2014/main" id="{2ED7AFDD-2E1A-9CD2-5328-1A3E4FF3986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7A6CC58-060B-4350-8739-DF83FCC53456}" type="slidenum">
              <a:rPr lang="en-US" altLang="en-US" smtClean="0">
                <a:solidFill>
                  <a:srgbClr val="898989"/>
                </a:solidFill>
              </a:rPr>
              <a:pPr/>
              <a:t>186</a:t>
            </a:fld>
            <a:endParaRPr lang="en-US" altLang="en-US">
              <a:solidFill>
                <a:srgbClr val="898989"/>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4D69DE9D-BDEC-0141-ED3D-AB6B1AA426D8}"/>
              </a:ext>
            </a:extLst>
          </p:cNvPr>
          <p:cNvSpPr>
            <a:spLocks noGrp="1"/>
          </p:cNvSpPr>
          <p:nvPr>
            <p:ph type="title"/>
          </p:nvPr>
        </p:nvSpPr>
        <p:spPr/>
        <p:txBody>
          <a:bodyPr/>
          <a:lstStyle/>
          <a:p>
            <a:pPr eaLnBrk="1" hangingPunct="1"/>
            <a:r>
              <a:rPr lang="en-US" altLang="en-US"/>
              <a:t>SAS Functions</a:t>
            </a:r>
          </a:p>
        </p:txBody>
      </p:sp>
      <p:sp>
        <p:nvSpPr>
          <p:cNvPr id="179203" name="Rectangle 3">
            <a:extLst>
              <a:ext uri="{FF2B5EF4-FFF2-40B4-BE49-F238E27FC236}">
                <a16:creationId xmlns:a16="http://schemas.microsoft.com/office/drawing/2014/main" id="{314E43A9-9701-E271-710A-EC5D52C8C08B}"/>
              </a:ext>
            </a:extLst>
          </p:cNvPr>
          <p:cNvSpPr>
            <a:spLocks noGrp="1" noChangeArrowheads="1"/>
          </p:cNvSpPr>
          <p:nvPr>
            <p:ph idx="1"/>
          </p:nvPr>
        </p:nvSpPr>
        <p:spPr/>
        <p:txBody>
          <a:bodyPr/>
          <a:lstStyle/>
          <a:p>
            <a:pPr lvl="1" eaLnBrk="1" hangingPunct="1"/>
            <a:r>
              <a:rPr lang="en-US" altLang="en-US"/>
              <a:t>Example for SUBSTR</a:t>
            </a:r>
          </a:p>
          <a:p>
            <a:pPr lvl="2" eaLnBrk="1" hangingPunct="1">
              <a:buFontTx/>
              <a:buNone/>
            </a:pPr>
            <a:r>
              <a:rPr lang="en-US" altLang="en-US">
                <a:solidFill>
                  <a:srgbClr val="008080"/>
                </a:solidFill>
              </a:rPr>
              <a:t>a='KIDNAP'; </a:t>
            </a:r>
          </a:p>
          <a:p>
            <a:pPr lvl="2" eaLnBrk="1" hangingPunct="1">
              <a:buFontTx/>
              <a:buNone/>
            </a:pPr>
            <a:r>
              <a:rPr lang="en-US" altLang="en-US">
                <a:solidFill>
                  <a:srgbClr val="008080"/>
                </a:solidFill>
              </a:rPr>
              <a:t>substr(a,1,3)='CAT'; </a:t>
            </a:r>
          </a:p>
          <a:p>
            <a:pPr lvl="2" eaLnBrk="1" hangingPunct="1">
              <a:buFontTx/>
              <a:buNone/>
            </a:pPr>
            <a:r>
              <a:rPr lang="en-US" altLang="en-US">
                <a:solidFill>
                  <a:srgbClr val="008080"/>
                </a:solidFill>
              </a:rPr>
              <a:t>put a;</a:t>
            </a:r>
          </a:p>
          <a:p>
            <a:pPr lvl="1" eaLnBrk="1" hangingPunct="1"/>
            <a:endParaRPr lang="en-US" altLang="en-US">
              <a:solidFill>
                <a:srgbClr val="008080"/>
              </a:solidFill>
            </a:endParaRPr>
          </a:p>
          <a:p>
            <a:pPr lvl="1" eaLnBrk="1" hangingPunct="1"/>
            <a:r>
              <a:rPr lang="en-US" altLang="en-US">
                <a:solidFill>
                  <a:srgbClr val="008080"/>
                </a:solidFill>
              </a:rPr>
              <a:t>date='06MAY98'; </a:t>
            </a:r>
          </a:p>
          <a:p>
            <a:pPr lvl="1" eaLnBrk="1" hangingPunct="1">
              <a:buFont typeface="Tahoma" panose="020B0604030504040204" pitchFamily="34" charset="0"/>
              <a:buNone/>
            </a:pPr>
            <a:r>
              <a:rPr lang="en-US" altLang="en-US">
                <a:solidFill>
                  <a:srgbClr val="008080"/>
                </a:solidFill>
              </a:rPr>
              <a:t>	month=substr(date,3,3); </a:t>
            </a:r>
          </a:p>
          <a:p>
            <a:pPr lvl="1" eaLnBrk="1" hangingPunct="1">
              <a:buFont typeface="Tahoma" panose="020B0604030504040204" pitchFamily="34" charset="0"/>
              <a:buNone/>
            </a:pPr>
            <a:r>
              <a:rPr lang="en-US" altLang="en-US">
                <a:solidFill>
                  <a:srgbClr val="008080"/>
                </a:solidFill>
              </a:rPr>
              <a:t>	year=substr(date,6,2); </a:t>
            </a:r>
          </a:p>
          <a:p>
            <a:pPr lvl="1" eaLnBrk="1" hangingPunct="1">
              <a:buFont typeface="Tahoma" panose="020B0604030504040204" pitchFamily="34" charset="0"/>
              <a:buNone/>
            </a:pPr>
            <a:r>
              <a:rPr lang="en-US" altLang="en-US">
                <a:solidFill>
                  <a:srgbClr val="008080"/>
                </a:solidFill>
              </a:rPr>
              <a:t>	put @1 month @5 year;</a:t>
            </a:r>
          </a:p>
        </p:txBody>
      </p:sp>
      <p:sp>
        <p:nvSpPr>
          <p:cNvPr id="179204" name="Slide Number Placeholder 5">
            <a:extLst>
              <a:ext uri="{FF2B5EF4-FFF2-40B4-BE49-F238E27FC236}">
                <a16:creationId xmlns:a16="http://schemas.microsoft.com/office/drawing/2014/main" id="{9D99843E-6E4A-9F37-B5C1-96A1CF66C46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324415D-BC26-490C-A05D-B6ACA97407EF}" type="slidenum">
              <a:rPr lang="en-US" altLang="en-US" smtClean="0">
                <a:solidFill>
                  <a:srgbClr val="898989"/>
                </a:solidFill>
              </a:rPr>
              <a:pPr/>
              <a:t>187</a:t>
            </a:fld>
            <a:endParaRPr lang="en-US" altLang="en-US">
              <a:solidFill>
                <a:srgbClr val="898989"/>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C08802CF-45F7-9C15-0621-5FAF3A8893D6}"/>
              </a:ext>
            </a:extLst>
          </p:cNvPr>
          <p:cNvSpPr>
            <a:spLocks noGrp="1"/>
          </p:cNvSpPr>
          <p:nvPr>
            <p:ph type="title"/>
          </p:nvPr>
        </p:nvSpPr>
        <p:spPr/>
        <p:txBody>
          <a:bodyPr/>
          <a:lstStyle/>
          <a:p>
            <a:pPr eaLnBrk="1" hangingPunct="1"/>
            <a:r>
              <a:rPr lang="en-US" altLang="en-US"/>
              <a:t>SAS Functions</a:t>
            </a:r>
          </a:p>
        </p:txBody>
      </p:sp>
      <p:sp>
        <p:nvSpPr>
          <p:cNvPr id="180227" name="Rectangle 3">
            <a:extLst>
              <a:ext uri="{FF2B5EF4-FFF2-40B4-BE49-F238E27FC236}">
                <a16:creationId xmlns:a16="http://schemas.microsoft.com/office/drawing/2014/main" id="{734EF430-544F-2BBF-6CEF-5BDD78F81FAD}"/>
              </a:ext>
            </a:extLst>
          </p:cNvPr>
          <p:cNvSpPr>
            <a:spLocks noGrp="1" noChangeArrowheads="1"/>
          </p:cNvSpPr>
          <p:nvPr>
            <p:ph idx="1"/>
          </p:nvPr>
        </p:nvSpPr>
        <p:spPr/>
        <p:txBody>
          <a:bodyPr/>
          <a:lstStyle/>
          <a:p>
            <a:pPr eaLnBrk="1" hangingPunct="1"/>
            <a:r>
              <a:rPr lang="en-US" altLang="en-US" b="1">
                <a:solidFill>
                  <a:schemeClr val="accent2"/>
                </a:solidFill>
              </a:rPr>
              <a:t>TRIM function</a:t>
            </a:r>
          </a:p>
          <a:p>
            <a:pPr lvl="1" eaLnBrk="1" hangingPunct="1"/>
            <a:endParaRPr lang="en-US" altLang="en-US"/>
          </a:p>
          <a:p>
            <a:pPr lvl="1" eaLnBrk="1" hangingPunct="1"/>
            <a:r>
              <a:rPr lang="en-US" altLang="en-US"/>
              <a:t>Removes trailing blanks from character expressions and returns one blank if the expression is missing.</a:t>
            </a:r>
          </a:p>
          <a:p>
            <a:pPr lvl="1" eaLnBrk="1" hangingPunct="1"/>
            <a:endParaRPr lang="en-US" altLang="en-US"/>
          </a:p>
          <a:p>
            <a:pPr lvl="1" eaLnBrk="1" hangingPunct="1"/>
            <a:r>
              <a:rPr lang="en-US" altLang="en-US"/>
              <a:t>General form of TRIM function:</a:t>
            </a:r>
          </a:p>
          <a:p>
            <a:pPr lvl="2" eaLnBrk="1" hangingPunct="1">
              <a:buFontTx/>
              <a:buNone/>
            </a:pPr>
            <a:r>
              <a:rPr lang="en-US" altLang="en-US" b="1">
                <a:solidFill>
                  <a:srgbClr val="008080"/>
                </a:solidFill>
              </a:rPr>
              <a:t>TRIM(</a:t>
            </a:r>
            <a:r>
              <a:rPr lang="en-US" altLang="en-US" i="1">
                <a:solidFill>
                  <a:srgbClr val="008080"/>
                </a:solidFill>
              </a:rPr>
              <a:t>argument</a:t>
            </a:r>
            <a:r>
              <a:rPr lang="en-US" altLang="en-US" b="1">
                <a:solidFill>
                  <a:srgbClr val="008080"/>
                </a:solidFill>
              </a:rPr>
              <a:t>)</a:t>
            </a:r>
            <a:r>
              <a:rPr lang="en-US" altLang="en-US"/>
              <a:t> </a:t>
            </a:r>
          </a:p>
          <a:p>
            <a:pPr lvl="2" eaLnBrk="1" hangingPunct="1">
              <a:buFontTx/>
              <a:buNone/>
            </a:pPr>
            <a:r>
              <a:rPr lang="en-US" altLang="en-US"/>
              <a:t>where </a:t>
            </a:r>
            <a:r>
              <a:rPr lang="en-US" altLang="en-US" i="1">
                <a:solidFill>
                  <a:srgbClr val="008080"/>
                </a:solidFill>
              </a:rPr>
              <a:t>argument</a:t>
            </a:r>
            <a:r>
              <a:rPr lang="en-US" altLang="en-US"/>
              <a:t> can be any character expression, such as </a:t>
            </a:r>
          </a:p>
          <a:p>
            <a:pPr lvl="2" eaLnBrk="1" hangingPunct="1">
              <a:buFontTx/>
              <a:buNone/>
            </a:pPr>
            <a:r>
              <a:rPr lang="en-US" altLang="en-US"/>
              <a:t>a character variable: </a:t>
            </a:r>
            <a:r>
              <a:rPr lang="en-US" altLang="en-US">
                <a:solidFill>
                  <a:srgbClr val="008080"/>
                </a:solidFill>
              </a:rPr>
              <a:t>trim(address)</a:t>
            </a:r>
            <a:endParaRPr lang="en-US" altLang="en-US"/>
          </a:p>
          <a:p>
            <a:pPr lvl="2" eaLnBrk="1" hangingPunct="1">
              <a:buFontTx/>
              <a:buNone/>
            </a:pPr>
            <a:r>
              <a:rPr lang="en-US" altLang="en-US"/>
              <a:t>another character function: </a:t>
            </a:r>
            <a:r>
              <a:rPr lang="en-US" altLang="en-US">
                <a:solidFill>
                  <a:srgbClr val="008080"/>
                </a:solidFill>
              </a:rPr>
              <a:t>trim(left(id))</a:t>
            </a:r>
            <a:r>
              <a:rPr lang="en-US" altLang="en-US"/>
              <a:t> </a:t>
            </a:r>
          </a:p>
          <a:p>
            <a:pPr lvl="2" eaLnBrk="1" hangingPunct="1">
              <a:buFontTx/>
              <a:buNone/>
            </a:pPr>
            <a:endParaRPr lang="en-US" altLang="en-US"/>
          </a:p>
          <a:p>
            <a:pPr lvl="2" eaLnBrk="1" hangingPunct="1"/>
            <a:endParaRPr lang="en-US" altLang="en-US"/>
          </a:p>
          <a:p>
            <a:pPr lvl="2" eaLnBrk="1" hangingPunct="1"/>
            <a:endParaRPr lang="en-US" altLang="en-US"/>
          </a:p>
        </p:txBody>
      </p:sp>
      <p:sp>
        <p:nvSpPr>
          <p:cNvPr id="180228" name="Slide Number Placeholder 5">
            <a:extLst>
              <a:ext uri="{FF2B5EF4-FFF2-40B4-BE49-F238E27FC236}">
                <a16:creationId xmlns:a16="http://schemas.microsoft.com/office/drawing/2014/main" id="{EB295E9B-0E74-5450-DEBF-0A1EE1868D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57A2EDA-648C-401E-A2A1-7022977DCDD0}" type="slidenum">
              <a:rPr lang="en-US" altLang="en-US" smtClean="0">
                <a:solidFill>
                  <a:srgbClr val="898989"/>
                </a:solidFill>
              </a:rPr>
              <a:pPr/>
              <a:t>188</a:t>
            </a:fld>
            <a:endParaRPr lang="en-US" altLang="en-US">
              <a:solidFill>
                <a:srgbClr val="898989"/>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4C074DB5-9B45-4863-9448-A1A0801EB8E3}"/>
              </a:ext>
            </a:extLst>
          </p:cNvPr>
          <p:cNvSpPr>
            <a:spLocks noGrp="1"/>
          </p:cNvSpPr>
          <p:nvPr>
            <p:ph type="title"/>
          </p:nvPr>
        </p:nvSpPr>
        <p:spPr/>
        <p:txBody>
          <a:bodyPr/>
          <a:lstStyle/>
          <a:p>
            <a:pPr eaLnBrk="1" hangingPunct="1"/>
            <a:r>
              <a:rPr lang="en-US" altLang="en-US"/>
              <a:t>SAS Functions</a:t>
            </a:r>
          </a:p>
        </p:txBody>
      </p:sp>
      <p:sp>
        <p:nvSpPr>
          <p:cNvPr id="181251" name="Rectangle 3">
            <a:extLst>
              <a:ext uri="{FF2B5EF4-FFF2-40B4-BE49-F238E27FC236}">
                <a16:creationId xmlns:a16="http://schemas.microsoft.com/office/drawing/2014/main" id="{45F12ED6-9DC5-5C29-5F99-C118732D573C}"/>
              </a:ext>
            </a:extLst>
          </p:cNvPr>
          <p:cNvSpPr>
            <a:spLocks noGrp="1" noChangeArrowheads="1"/>
          </p:cNvSpPr>
          <p:nvPr>
            <p:ph idx="1"/>
          </p:nvPr>
        </p:nvSpPr>
        <p:spPr/>
        <p:txBody>
          <a:bodyPr/>
          <a:lstStyle/>
          <a:p>
            <a:pPr eaLnBrk="1" hangingPunct="1"/>
            <a:r>
              <a:rPr lang="en-US" altLang="en-US">
                <a:latin typeface="Arial Unicode MS"/>
              </a:rPr>
              <a:t>Example for TRIM function:</a:t>
            </a:r>
          </a:p>
          <a:p>
            <a:pPr lvl="1" eaLnBrk="1" hangingPunct="1">
              <a:buFont typeface="Tahoma" panose="020B0604030504040204" pitchFamily="34" charset="0"/>
              <a:buNone/>
            </a:pPr>
            <a:r>
              <a:rPr lang="en-US" altLang="en-US">
                <a:solidFill>
                  <a:schemeClr val="accent2"/>
                </a:solidFill>
                <a:latin typeface="Arial Unicode MS"/>
              </a:rPr>
              <a:t>data test; </a:t>
            </a:r>
          </a:p>
          <a:p>
            <a:pPr lvl="1" eaLnBrk="1" hangingPunct="1">
              <a:buFont typeface="Tahoma" panose="020B0604030504040204" pitchFamily="34" charset="0"/>
              <a:buNone/>
            </a:pPr>
            <a:r>
              <a:rPr lang="en-US" altLang="en-US">
                <a:solidFill>
                  <a:schemeClr val="accent2"/>
                </a:solidFill>
                <a:latin typeface="Arial Unicode MS"/>
              </a:rPr>
              <a:t>input part1 $ part2 $; </a:t>
            </a:r>
          </a:p>
          <a:p>
            <a:pPr lvl="1" eaLnBrk="1" hangingPunct="1">
              <a:buFont typeface="Tahoma" panose="020B0604030504040204" pitchFamily="34" charset="0"/>
              <a:buNone/>
            </a:pPr>
            <a:r>
              <a:rPr lang="en-US" altLang="en-US">
                <a:solidFill>
                  <a:schemeClr val="accent2"/>
                </a:solidFill>
                <a:latin typeface="Arial Unicode MS"/>
              </a:rPr>
              <a:t>hasblank=part1||part2; </a:t>
            </a:r>
          </a:p>
          <a:p>
            <a:pPr lvl="1" eaLnBrk="1" hangingPunct="1">
              <a:buFont typeface="Tahoma" panose="020B0604030504040204" pitchFamily="34" charset="0"/>
              <a:buNone/>
            </a:pPr>
            <a:r>
              <a:rPr lang="en-US" altLang="en-US">
                <a:solidFill>
                  <a:schemeClr val="accent2"/>
                </a:solidFill>
                <a:latin typeface="Arial Unicode MS"/>
              </a:rPr>
              <a:t>noblank=trim(part1)||part2; </a:t>
            </a:r>
          </a:p>
          <a:p>
            <a:pPr lvl="1" eaLnBrk="1" hangingPunct="1">
              <a:buFont typeface="Tahoma" panose="020B0604030504040204" pitchFamily="34" charset="0"/>
              <a:buNone/>
            </a:pPr>
            <a:r>
              <a:rPr lang="en-US" altLang="en-US">
                <a:solidFill>
                  <a:schemeClr val="accent2"/>
                </a:solidFill>
                <a:latin typeface="Arial Unicode MS"/>
              </a:rPr>
              <a:t>put hasblank; </a:t>
            </a:r>
          </a:p>
          <a:p>
            <a:pPr lvl="1" eaLnBrk="1" hangingPunct="1">
              <a:buFont typeface="Tahoma" panose="020B0604030504040204" pitchFamily="34" charset="0"/>
              <a:buNone/>
            </a:pPr>
            <a:r>
              <a:rPr lang="en-US" altLang="en-US">
                <a:solidFill>
                  <a:schemeClr val="accent2"/>
                </a:solidFill>
                <a:latin typeface="Arial Unicode MS"/>
              </a:rPr>
              <a:t>put noblank; </a:t>
            </a:r>
          </a:p>
          <a:p>
            <a:pPr lvl="1" eaLnBrk="1" hangingPunct="1">
              <a:buFont typeface="Tahoma" panose="020B0604030504040204" pitchFamily="34" charset="0"/>
              <a:buNone/>
            </a:pPr>
            <a:r>
              <a:rPr lang="en-US" altLang="en-US">
                <a:solidFill>
                  <a:schemeClr val="accent2"/>
                </a:solidFill>
                <a:latin typeface="Arial Unicode MS"/>
              </a:rPr>
              <a:t>datalines;</a:t>
            </a:r>
          </a:p>
          <a:p>
            <a:pPr lvl="1" eaLnBrk="1" hangingPunct="1">
              <a:buFont typeface="Tahoma" panose="020B0604030504040204" pitchFamily="34" charset="0"/>
              <a:buNone/>
            </a:pPr>
            <a:r>
              <a:rPr lang="en-US" altLang="en-US">
                <a:solidFill>
                  <a:schemeClr val="accent2"/>
                </a:solidFill>
                <a:latin typeface="Arial Unicode MS"/>
              </a:rPr>
              <a:t>apple sauce</a:t>
            </a:r>
          </a:p>
          <a:p>
            <a:pPr lvl="1" eaLnBrk="1" hangingPunct="1">
              <a:buFont typeface="Tahoma" panose="020B0604030504040204" pitchFamily="34" charset="0"/>
              <a:buNone/>
            </a:pPr>
            <a:r>
              <a:rPr lang="en-US" altLang="en-US">
                <a:solidFill>
                  <a:schemeClr val="accent2"/>
                </a:solidFill>
                <a:latin typeface="Arial Unicode MS"/>
              </a:rPr>
              <a:t>;</a:t>
            </a:r>
          </a:p>
        </p:txBody>
      </p:sp>
      <p:sp>
        <p:nvSpPr>
          <p:cNvPr id="181252" name="Slide Number Placeholder 5">
            <a:extLst>
              <a:ext uri="{FF2B5EF4-FFF2-40B4-BE49-F238E27FC236}">
                <a16:creationId xmlns:a16="http://schemas.microsoft.com/office/drawing/2014/main" id="{4543F6BF-E57A-DCB7-40CA-89D7E5ADB28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D31F6ED-1A69-43C3-8417-6D97D03BE9EE}" type="slidenum">
              <a:rPr lang="en-US" altLang="en-US" smtClean="0">
                <a:solidFill>
                  <a:srgbClr val="898989"/>
                </a:solidFill>
              </a:rPr>
              <a:pPr/>
              <a:t>189</a:t>
            </a:fld>
            <a:endParaRPr lang="en-US" altLang="en-US">
              <a:solidFill>
                <a:srgbClr val="89898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629D512-177B-5794-DD46-CC0F89499604}"/>
              </a:ext>
            </a:extLst>
          </p:cNvPr>
          <p:cNvSpPr>
            <a:spLocks noGrp="1"/>
          </p:cNvSpPr>
          <p:nvPr>
            <p:ph type="title"/>
          </p:nvPr>
        </p:nvSpPr>
        <p:spPr/>
        <p:txBody>
          <a:bodyPr/>
          <a:lstStyle/>
          <a:p>
            <a:pPr eaLnBrk="1" hangingPunct="1"/>
            <a:r>
              <a:rPr lang="en-US" altLang="en-US"/>
              <a:t>SAS Basic Concepts</a:t>
            </a:r>
          </a:p>
        </p:txBody>
      </p:sp>
      <p:sp>
        <p:nvSpPr>
          <p:cNvPr id="200707" name="Rectangle 3">
            <a:extLst>
              <a:ext uri="{FF2B5EF4-FFF2-40B4-BE49-F238E27FC236}">
                <a16:creationId xmlns:a16="http://schemas.microsoft.com/office/drawing/2014/main" id="{B9E11AB4-019C-76F5-16E3-E7624E1EE0BF}"/>
              </a:ext>
            </a:extLst>
          </p:cNvPr>
          <p:cNvSpPr>
            <a:spLocks noGrp="1" noChangeArrowheads="1"/>
          </p:cNvSpPr>
          <p:nvPr>
            <p:ph idx="1"/>
          </p:nvPr>
        </p:nvSpPr>
        <p:spPr>
          <a:xfrm>
            <a:off x="762000" y="1676400"/>
            <a:ext cx="7772400" cy="4648200"/>
          </a:xfrm>
        </p:spPr>
        <p:txBody>
          <a:bodyPr rtlCol="0">
            <a:normAutofit fontScale="70000" lnSpcReduction="20000"/>
          </a:bodyPr>
          <a:lstStyle/>
          <a:p>
            <a:pPr eaLnBrk="1" fontAlgn="auto" hangingPunct="1">
              <a:spcAft>
                <a:spcPts val="0"/>
              </a:spcAft>
              <a:buFontTx/>
              <a:buNone/>
              <a:defRPr/>
            </a:pPr>
            <a:r>
              <a:rPr lang="en-US" altLang="en-US" sz="2800">
                <a:solidFill>
                  <a:schemeClr val="accent2"/>
                </a:solidFill>
              </a:rPr>
              <a:t>Following log message is generated:</a:t>
            </a:r>
          </a:p>
          <a:p>
            <a:pPr eaLnBrk="1" fontAlgn="auto" hangingPunct="1">
              <a:spcAft>
                <a:spcPts val="0"/>
              </a:spcAft>
              <a:buFontTx/>
              <a:buNone/>
              <a:defRPr/>
            </a:pPr>
            <a:r>
              <a:rPr lang="en-US" altLang="en-US" sz="2800"/>
              <a:t>10   Data Example2;</a:t>
            </a:r>
          </a:p>
          <a:p>
            <a:pPr eaLnBrk="1" fontAlgn="auto" hangingPunct="1">
              <a:spcAft>
                <a:spcPts val="0"/>
              </a:spcAft>
              <a:buFontTx/>
              <a:buNone/>
              <a:defRPr/>
            </a:pPr>
            <a:r>
              <a:rPr lang="en-US" altLang="en-US" sz="2800"/>
              <a:t>11    set Example1;</a:t>
            </a:r>
          </a:p>
          <a:p>
            <a:pPr eaLnBrk="1" fontAlgn="auto" hangingPunct="1">
              <a:spcAft>
                <a:spcPts val="0"/>
              </a:spcAft>
              <a:buFontTx/>
              <a:buNone/>
              <a:defRPr/>
            </a:pPr>
            <a:r>
              <a:rPr lang="en-US" altLang="en-US" sz="2800"/>
              <a:t>12   Run;</a:t>
            </a:r>
          </a:p>
          <a:p>
            <a:pPr eaLnBrk="1" fontAlgn="auto" hangingPunct="1">
              <a:spcAft>
                <a:spcPts val="0"/>
              </a:spcAft>
              <a:buFontTx/>
              <a:buNone/>
              <a:defRPr/>
            </a:pPr>
            <a:r>
              <a:rPr lang="en-US" altLang="en-US" sz="2800">
                <a:solidFill>
                  <a:srgbClr val="993366"/>
                </a:solidFill>
              </a:rPr>
              <a:t>NOTE: The data set WORK.EXAMPLE2 has 2560 observations and 23 variables.</a:t>
            </a:r>
          </a:p>
          <a:p>
            <a:pPr eaLnBrk="1" fontAlgn="auto" hangingPunct="1">
              <a:spcAft>
                <a:spcPts val="0"/>
              </a:spcAft>
              <a:buFontTx/>
              <a:buNone/>
              <a:defRPr/>
            </a:pPr>
            <a:r>
              <a:rPr lang="en-US" altLang="en-US" sz="2800">
                <a:solidFill>
                  <a:srgbClr val="993366"/>
                </a:solidFill>
              </a:rPr>
              <a:t>NOTE: The DATA statement used 0.01 CPU seconds.</a:t>
            </a:r>
          </a:p>
          <a:p>
            <a:pPr eaLnBrk="1" fontAlgn="auto" hangingPunct="1">
              <a:spcAft>
                <a:spcPts val="0"/>
              </a:spcAft>
              <a:buFontTx/>
              <a:buNone/>
              <a:defRPr/>
            </a:pPr>
            <a:r>
              <a:rPr lang="en-US" altLang="en-US" sz="2800"/>
              <a:t>13   Proc Sort Data = Example2 Out = Example3 ;</a:t>
            </a:r>
          </a:p>
          <a:p>
            <a:pPr eaLnBrk="1" fontAlgn="auto" hangingPunct="1">
              <a:spcAft>
                <a:spcPts val="0"/>
              </a:spcAft>
              <a:buFontTx/>
              <a:buNone/>
              <a:defRPr/>
            </a:pPr>
            <a:r>
              <a:rPr lang="en-US" altLang="en-US" sz="2800"/>
              <a:t>14   By Pat Vis Unvis;</a:t>
            </a:r>
          </a:p>
          <a:p>
            <a:pPr eaLnBrk="1" fontAlgn="auto" hangingPunct="1">
              <a:spcAft>
                <a:spcPts val="0"/>
              </a:spcAft>
              <a:buFontTx/>
              <a:buNone/>
              <a:defRPr/>
            </a:pPr>
            <a:r>
              <a:rPr lang="en-US" altLang="en-US" sz="2800"/>
              <a:t>15   Where Pat &lt; 200;</a:t>
            </a:r>
          </a:p>
          <a:p>
            <a:pPr eaLnBrk="1" fontAlgn="auto" hangingPunct="1">
              <a:spcAft>
                <a:spcPts val="0"/>
              </a:spcAft>
              <a:buFontTx/>
              <a:buNone/>
              <a:defRPr/>
            </a:pPr>
            <a:r>
              <a:rPr lang="en-US" altLang="en-US" sz="2800"/>
              <a:t>16   run;</a:t>
            </a:r>
          </a:p>
          <a:p>
            <a:pPr eaLnBrk="1" fontAlgn="auto" hangingPunct="1">
              <a:spcAft>
                <a:spcPts val="0"/>
              </a:spcAft>
              <a:buFontTx/>
              <a:buNone/>
              <a:defRPr/>
            </a:pPr>
            <a:r>
              <a:rPr lang="en-US" altLang="en-US" sz="2800">
                <a:solidFill>
                  <a:srgbClr val="993366"/>
                </a:solidFill>
              </a:rPr>
              <a:t>NOTE: WER750I End PROC SYNCSORT.  R2.2E*</a:t>
            </a:r>
          </a:p>
          <a:p>
            <a:pPr eaLnBrk="1" fontAlgn="auto" hangingPunct="1">
              <a:spcAft>
                <a:spcPts val="0"/>
              </a:spcAft>
              <a:buFontTx/>
              <a:buNone/>
              <a:defRPr/>
            </a:pPr>
            <a:r>
              <a:rPr lang="en-US" altLang="en-US" sz="2800">
                <a:solidFill>
                  <a:srgbClr val="993366"/>
                </a:solidFill>
              </a:rPr>
              <a:t>NOTE: The data set WORK.EXAMPLE3 has 14 observations and 23 variables.</a:t>
            </a:r>
          </a:p>
          <a:p>
            <a:pPr eaLnBrk="1" fontAlgn="auto" hangingPunct="1">
              <a:spcAft>
                <a:spcPts val="0"/>
              </a:spcAft>
              <a:buFontTx/>
              <a:buNone/>
              <a:defRPr/>
            </a:pPr>
            <a:r>
              <a:rPr lang="en-US" altLang="en-US" sz="2800">
                <a:solidFill>
                  <a:srgbClr val="993366"/>
                </a:solidFill>
              </a:rPr>
              <a:t>NOTE: The PROCEDURE SORT used 0.03 CPU seconds.</a:t>
            </a:r>
          </a:p>
          <a:p>
            <a:pPr eaLnBrk="1" fontAlgn="auto" hangingPunct="1">
              <a:spcAft>
                <a:spcPts val="0"/>
              </a:spcAft>
              <a:buFontTx/>
              <a:buNone/>
              <a:defRPr/>
            </a:pPr>
            <a:endParaRPr lang="en-US" altLang="en-US" sz="2800">
              <a:solidFill>
                <a:srgbClr val="993366"/>
              </a:solidFill>
            </a:endParaRPr>
          </a:p>
          <a:p>
            <a:pPr eaLnBrk="1" fontAlgn="auto" hangingPunct="1">
              <a:spcAft>
                <a:spcPts val="0"/>
              </a:spcAft>
              <a:defRPr/>
            </a:pPr>
            <a:endParaRPr lang="en-US" altLang="en-US" sz="2800"/>
          </a:p>
        </p:txBody>
      </p:sp>
      <p:sp>
        <p:nvSpPr>
          <p:cNvPr id="14340" name="Slide Number Placeholder 5">
            <a:extLst>
              <a:ext uri="{FF2B5EF4-FFF2-40B4-BE49-F238E27FC236}">
                <a16:creationId xmlns:a16="http://schemas.microsoft.com/office/drawing/2014/main" id="{37448F1A-E38A-331A-0333-BAE77FE0157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889DA68-E197-478C-B28E-2237D86310F7}" type="slidenum">
              <a:rPr lang="en-US" altLang="en-US" smtClean="0">
                <a:solidFill>
                  <a:srgbClr val="898989"/>
                </a:solidFill>
              </a:rPr>
              <a:pPr/>
              <a:t>19</a:t>
            </a:fld>
            <a:endParaRPr lang="en-US" altLang="en-US">
              <a:solidFill>
                <a:srgbClr val="898989"/>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5761DABF-009D-F215-E20A-B381BC42FD59}"/>
              </a:ext>
            </a:extLst>
          </p:cNvPr>
          <p:cNvSpPr>
            <a:spLocks noGrp="1"/>
          </p:cNvSpPr>
          <p:nvPr>
            <p:ph type="title"/>
          </p:nvPr>
        </p:nvSpPr>
        <p:spPr/>
        <p:txBody>
          <a:bodyPr/>
          <a:lstStyle/>
          <a:p>
            <a:pPr eaLnBrk="1" hangingPunct="1"/>
            <a:r>
              <a:rPr lang="en-US" altLang="en-US"/>
              <a:t>SAS Functions</a:t>
            </a:r>
          </a:p>
        </p:txBody>
      </p:sp>
      <p:sp>
        <p:nvSpPr>
          <p:cNvPr id="182275" name="Rectangle 3">
            <a:extLst>
              <a:ext uri="{FF2B5EF4-FFF2-40B4-BE49-F238E27FC236}">
                <a16:creationId xmlns:a16="http://schemas.microsoft.com/office/drawing/2014/main" id="{879ABDB4-FCF3-9753-3A84-A7F7055ED08D}"/>
              </a:ext>
            </a:extLst>
          </p:cNvPr>
          <p:cNvSpPr>
            <a:spLocks noGrp="1" noChangeArrowheads="1"/>
          </p:cNvSpPr>
          <p:nvPr>
            <p:ph idx="1"/>
          </p:nvPr>
        </p:nvSpPr>
        <p:spPr/>
        <p:txBody>
          <a:bodyPr/>
          <a:lstStyle/>
          <a:p>
            <a:pPr eaLnBrk="1" hangingPunct="1"/>
            <a:r>
              <a:rPr lang="en-US" altLang="en-US"/>
              <a:t>TRIM function does not affect the way a variable is stored. </a:t>
            </a:r>
          </a:p>
          <a:p>
            <a:pPr eaLnBrk="1" hangingPunct="1"/>
            <a:endParaRPr lang="en-US" altLang="en-US"/>
          </a:p>
          <a:p>
            <a:pPr eaLnBrk="1" hangingPunct="1"/>
            <a:r>
              <a:rPr lang="en-US" altLang="en-US"/>
              <a:t>Suppose you trim the values of a variable and then assign these values to a new variable. The trimmed values are padded with trailing blanks again if the values are shorter than the length of the new variable. </a:t>
            </a:r>
          </a:p>
          <a:p>
            <a:pPr eaLnBrk="1" hangingPunct="1"/>
            <a:endParaRPr lang="en-US" altLang="en-US"/>
          </a:p>
        </p:txBody>
      </p:sp>
      <p:sp>
        <p:nvSpPr>
          <p:cNvPr id="182276" name="Slide Number Placeholder 5">
            <a:extLst>
              <a:ext uri="{FF2B5EF4-FFF2-40B4-BE49-F238E27FC236}">
                <a16:creationId xmlns:a16="http://schemas.microsoft.com/office/drawing/2014/main" id="{B05E16EA-9189-3FA5-A666-879D41E4BE9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893A4C6-BAA6-49C9-97B2-BC0CCB942379}" type="slidenum">
              <a:rPr lang="en-US" altLang="en-US" smtClean="0">
                <a:solidFill>
                  <a:srgbClr val="898989"/>
                </a:solidFill>
              </a:rPr>
              <a:pPr/>
              <a:t>190</a:t>
            </a:fld>
            <a:endParaRPr lang="en-US" altLang="en-US">
              <a:solidFill>
                <a:srgbClr val="898989"/>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DC68239B-B48B-2413-2CD9-D282EDE4577C}"/>
              </a:ext>
            </a:extLst>
          </p:cNvPr>
          <p:cNvSpPr>
            <a:spLocks noGrp="1"/>
          </p:cNvSpPr>
          <p:nvPr>
            <p:ph type="title"/>
          </p:nvPr>
        </p:nvSpPr>
        <p:spPr/>
        <p:txBody>
          <a:bodyPr/>
          <a:lstStyle/>
          <a:p>
            <a:pPr eaLnBrk="1" hangingPunct="1"/>
            <a:r>
              <a:rPr lang="en-US" altLang="en-US"/>
              <a:t>SAS Functions</a:t>
            </a:r>
          </a:p>
        </p:txBody>
      </p:sp>
      <p:sp>
        <p:nvSpPr>
          <p:cNvPr id="356355" name="Rectangle 3">
            <a:extLst>
              <a:ext uri="{FF2B5EF4-FFF2-40B4-BE49-F238E27FC236}">
                <a16:creationId xmlns:a16="http://schemas.microsoft.com/office/drawing/2014/main" id="{47A1615C-B70A-2B28-7363-0C40EE43E527}"/>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a:solidFill>
                  <a:schemeClr val="accent2"/>
                </a:solidFill>
              </a:rPr>
              <a:t>INDEX function</a:t>
            </a:r>
          </a:p>
          <a:p>
            <a:pPr lvl="1" eaLnBrk="1" fontAlgn="auto" hangingPunct="1">
              <a:spcAft>
                <a:spcPts val="0"/>
              </a:spcAft>
              <a:defRPr/>
            </a:pPr>
            <a:r>
              <a:rPr lang="en-US" altLang="en-US" sz="2400"/>
              <a:t>Searches a character expression for a string of characters</a:t>
            </a:r>
          </a:p>
          <a:p>
            <a:pPr lvl="1" eaLnBrk="1" fontAlgn="auto" hangingPunct="1">
              <a:spcAft>
                <a:spcPts val="0"/>
              </a:spcAft>
              <a:defRPr/>
            </a:pPr>
            <a:r>
              <a:rPr lang="en-US" altLang="en-US" sz="2400"/>
              <a:t>General form of INDEX function is as follows:</a:t>
            </a:r>
          </a:p>
          <a:p>
            <a:pPr lvl="2" eaLnBrk="1" fontAlgn="auto" hangingPunct="1">
              <a:spcAft>
                <a:spcPts val="0"/>
              </a:spcAft>
              <a:defRPr/>
            </a:pPr>
            <a:r>
              <a:rPr lang="en-US" altLang="en-US" sz="2000" b="1">
                <a:solidFill>
                  <a:srgbClr val="008080"/>
                </a:solidFill>
              </a:rPr>
              <a:t>INDEX(</a:t>
            </a:r>
            <a:r>
              <a:rPr lang="en-US" altLang="en-US" sz="2000" i="1">
                <a:solidFill>
                  <a:srgbClr val="008080"/>
                </a:solidFill>
              </a:rPr>
              <a:t>source,excerpt</a:t>
            </a:r>
            <a:r>
              <a:rPr lang="en-US" altLang="en-US" sz="2000" b="1">
                <a:solidFill>
                  <a:srgbClr val="008080"/>
                </a:solidFill>
              </a:rPr>
              <a:t>)</a:t>
            </a:r>
            <a:r>
              <a:rPr lang="en-US" altLang="en-US" sz="2000"/>
              <a:t> </a:t>
            </a:r>
          </a:p>
          <a:p>
            <a:pPr lvl="2" eaLnBrk="1" fontAlgn="auto" hangingPunct="1">
              <a:spcAft>
                <a:spcPts val="0"/>
              </a:spcAft>
              <a:buFontTx/>
              <a:buNone/>
              <a:defRPr/>
            </a:pPr>
            <a:r>
              <a:rPr lang="en-US" altLang="en-US" sz="2000"/>
              <a:t>Where</a:t>
            </a:r>
          </a:p>
          <a:p>
            <a:pPr lvl="2" eaLnBrk="1" fontAlgn="auto" hangingPunct="1">
              <a:spcAft>
                <a:spcPts val="0"/>
              </a:spcAft>
              <a:buFontTx/>
              <a:buNone/>
              <a:defRPr/>
            </a:pPr>
            <a:r>
              <a:rPr lang="en-US" altLang="en-US" sz="2000" i="1">
                <a:solidFill>
                  <a:srgbClr val="008080"/>
                </a:solidFill>
              </a:rPr>
              <a:t>Source</a:t>
            </a:r>
            <a:r>
              <a:rPr lang="en-US" altLang="en-US" sz="2000"/>
              <a:t> specifies the character expression to search.</a:t>
            </a:r>
          </a:p>
          <a:p>
            <a:pPr lvl="2" eaLnBrk="1" fontAlgn="auto" hangingPunct="1">
              <a:spcAft>
                <a:spcPts val="0"/>
              </a:spcAft>
              <a:buFontTx/>
              <a:buNone/>
              <a:defRPr/>
            </a:pPr>
            <a:r>
              <a:rPr lang="en-US" altLang="en-US" sz="2000" i="1">
                <a:solidFill>
                  <a:srgbClr val="008080"/>
                </a:solidFill>
              </a:rPr>
              <a:t>Excerpt </a:t>
            </a:r>
            <a:r>
              <a:rPr lang="en-US" altLang="en-US" sz="2000"/>
              <a:t>specifies the string of characters to search for in the 	character expression</a:t>
            </a:r>
          </a:p>
          <a:p>
            <a:pPr lvl="2" eaLnBrk="1" fontAlgn="auto" hangingPunct="1">
              <a:spcAft>
                <a:spcPts val="0"/>
              </a:spcAft>
              <a:buFontTx/>
              <a:buNone/>
              <a:defRPr/>
            </a:pPr>
            <a:endParaRPr lang="en-US" altLang="en-US" sz="2000"/>
          </a:p>
          <a:p>
            <a:pPr lvl="1" eaLnBrk="1" fontAlgn="auto" hangingPunct="1">
              <a:spcAft>
                <a:spcPts val="0"/>
              </a:spcAft>
              <a:defRPr/>
            </a:pPr>
            <a:r>
              <a:rPr lang="en-US" altLang="en-US" sz="2400"/>
              <a:t>The INDEX function searches</a:t>
            </a:r>
            <a:r>
              <a:rPr lang="en-US" altLang="en-US" sz="2400" i="1">
                <a:solidFill>
                  <a:srgbClr val="008080"/>
                </a:solidFill>
              </a:rPr>
              <a:t> source</a:t>
            </a:r>
            <a:r>
              <a:rPr lang="en-US" altLang="en-US" sz="2400"/>
              <a:t>, from left to right, for the first occurrence of the string specified in </a:t>
            </a:r>
            <a:r>
              <a:rPr lang="en-US" altLang="en-US" sz="2400" i="1">
                <a:solidFill>
                  <a:srgbClr val="008080"/>
                </a:solidFill>
              </a:rPr>
              <a:t>excerpt</a:t>
            </a:r>
            <a:r>
              <a:rPr lang="en-US" altLang="en-US" sz="2400"/>
              <a:t>, and returns the position in </a:t>
            </a:r>
            <a:r>
              <a:rPr lang="en-US" altLang="en-US" sz="2400" i="1">
                <a:solidFill>
                  <a:srgbClr val="008080"/>
                </a:solidFill>
              </a:rPr>
              <a:t>source</a:t>
            </a:r>
            <a:r>
              <a:rPr lang="en-US" altLang="en-US" sz="2400"/>
              <a:t> of the string's first character. </a:t>
            </a:r>
          </a:p>
          <a:p>
            <a:pPr lvl="1" eaLnBrk="1" fontAlgn="auto" hangingPunct="1">
              <a:spcAft>
                <a:spcPts val="0"/>
              </a:spcAft>
              <a:defRPr/>
            </a:pPr>
            <a:r>
              <a:rPr lang="en-US" altLang="en-US" sz="2400"/>
              <a:t>If the string is not found in </a:t>
            </a:r>
            <a:r>
              <a:rPr lang="en-US" altLang="en-US" sz="2400" i="1">
                <a:solidFill>
                  <a:srgbClr val="008080"/>
                </a:solidFill>
              </a:rPr>
              <a:t>source</a:t>
            </a:r>
            <a:r>
              <a:rPr lang="en-US" altLang="en-US" sz="2400"/>
              <a:t>, INDEX returns a value of 0. </a:t>
            </a:r>
          </a:p>
          <a:p>
            <a:pPr lvl="1" eaLnBrk="1" fontAlgn="auto" hangingPunct="1">
              <a:spcAft>
                <a:spcPts val="0"/>
              </a:spcAft>
              <a:defRPr/>
            </a:pPr>
            <a:r>
              <a:rPr lang="en-US" altLang="en-US" sz="2400"/>
              <a:t>If there are multiple occurrences of the string, INDEX returns only the position of the first occurrence. </a:t>
            </a:r>
          </a:p>
          <a:p>
            <a:pPr lvl="1" eaLnBrk="1" fontAlgn="auto" hangingPunct="1">
              <a:spcAft>
                <a:spcPts val="0"/>
              </a:spcAft>
              <a:defRPr/>
            </a:pPr>
            <a:endParaRPr lang="en-US" altLang="en-US" sz="2400"/>
          </a:p>
          <a:p>
            <a:pPr lvl="2" eaLnBrk="1" fontAlgn="auto" hangingPunct="1">
              <a:spcAft>
                <a:spcPts val="0"/>
              </a:spcAft>
              <a:buFontTx/>
              <a:buNone/>
              <a:defRPr/>
            </a:pPr>
            <a:endParaRPr lang="en-US" altLang="en-US" sz="2000"/>
          </a:p>
          <a:p>
            <a:pPr lvl="2" eaLnBrk="1" fontAlgn="auto" hangingPunct="1">
              <a:spcAft>
                <a:spcPts val="0"/>
              </a:spcAft>
              <a:defRPr/>
            </a:pPr>
            <a:endParaRPr lang="en-US" altLang="en-US" sz="2000"/>
          </a:p>
        </p:txBody>
      </p:sp>
      <p:sp>
        <p:nvSpPr>
          <p:cNvPr id="183300" name="Slide Number Placeholder 5">
            <a:extLst>
              <a:ext uri="{FF2B5EF4-FFF2-40B4-BE49-F238E27FC236}">
                <a16:creationId xmlns:a16="http://schemas.microsoft.com/office/drawing/2014/main" id="{3C496579-06A9-051C-D341-4D4FE34580A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36903A1-F3E3-4926-BFB5-EF96747FECD2}" type="slidenum">
              <a:rPr lang="en-US" altLang="en-US" smtClean="0">
                <a:solidFill>
                  <a:srgbClr val="898989"/>
                </a:solidFill>
              </a:rPr>
              <a:pPr/>
              <a:t>191</a:t>
            </a:fld>
            <a:endParaRPr lang="en-US" altLang="en-US">
              <a:solidFill>
                <a:srgbClr val="898989"/>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CEFFCDF4-9D9F-4F77-BD47-ECE8059652E4}"/>
              </a:ext>
            </a:extLst>
          </p:cNvPr>
          <p:cNvSpPr>
            <a:spLocks noGrp="1"/>
          </p:cNvSpPr>
          <p:nvPr>
            <p:ph type="title"/>
          </p:nvPr>
        </p:nvSpPr>
        <p:spPr/>
        <p:txBody>
          <a:bodyPr/>
          <a:lstStyle/>
          <a:p>
            <a:pPr eaLnBrk="1" hangingPunct="1"/>
            <a:r>
              <a:rPr lang="en-US" altLang="en-US"/>
              <a:t>SAS Functions</a:t>
            </a:r>
          </a:p>
        </p:txBody>
      </p:sp>
      <p:sp>
        <p:nvSpPr>
          <p:cNvPr id="184323" name="Rectangle 3">
            <a:extLst>
              <a:ext uri="{FF2B5EF4-FFF2-40B4-BE49-F238E27FC236}">
                <a16:creationId xmlns:a16="http://schemas.microsoft.com/office/drawing/2014/main" id="{5E434D26-C810-4A64-C054-4C068152D5D9}"/>
              </a:ext>
            </a:extLst>
          </p:cNvPr>
          <p:cNvSpPr>
            <a:spLocks noGrp="1" noChangeArrowheads="1"/>
          </p:cNvSpPr>
          <p:nvPr>
            <p:ph idx="1"/>
          </p:nvPr>
        </p:nvSpPr>
        <p:spPr/>
        <p:txBody>
          <a:bodyPr/>
          <a:lstStyle/>
          <a:p>
            <a:pPr lvl="1" eaLnBrk="1" hangingPunct="1"/>
            <a:r>
              <a:rPr lang="en-US" altLang="en-US"/>
              <a:t>Keep in mind that the INDEX function is </a:t>
            </a:r>
            <a:r>
              <a:rPr lang="en-US" altLang="en-US" b="1"/>
              <a:t>case sensitive</a:t>
            </a:r>
            <a:r>
              <a:rPr lang="en-US" altLang="en-US"/>
              <a:t>, so the character string you are searching for must be specified exactly as it is recorded in the data set.</a:t>
            </a:r>
          </a:p>
          <a:p>
            <a:pPr lvl="1" eaLnBrk="1" hangingPunct="1"/>
            <a:r>
              <a:rPr lang="en-US" altLang="en-US"/>
              <a:t>Examples for INDEX function:</a:t>
            </a:r>
          </a:p>
          <a:p>
            <a:pPr lvl="2" eaLnBrk="1" hangingPunct="1"/>
            <a:r>
              <a:rPr lang="en-US" altLang="en-US">
                <a:solidFill>
                  <a:schemeClr val="accent2"/>
                </a:solidFill>
                <a:latin typeface="Arial Unicode MS"/>
              </a:rPr>
              <a:t>a='ABC.DEF (X=Y)'; </a:t>
            </a:r>
          </a:p>
          <a:p>
            <a:pPr lvl="2" eaLnBrk="1" hangingPunct="1">
              <a:buFontTx/>
              <a:buNone/>
            </a:pPr>
            <a:r>
              <a:rPr lang="en-US" altLang="en-US">
                <a:solidFill>
                  <a:schemeClr val="accent2"/>
                </a:solidFill>
                <a:latin typeface="Arial Unicode MS"/>
              </a:rPr>
              <a:t>	b='X=Y'; </a:t>
            </a:r>
          </a:p>
          <a:p>
            <a:pPr lvl="2" eaLnBrk="1" hangingPunct="1">
              <a:buFontTx/>
              <a:buNone/>
            </a:pPr>
            <a:r>
              <a:rPr lang="en-US" altLang="en-US">
                <a:solidFill>
                  <a:schemeClr val="accent2"/>
                </a:solidFill>
                <a:latin typeface="Arial Unicode MS"/>
              </a:rPr>
              <a:t>	x=index(a,b); </a:t>
            </a:r>
          </a:p>
          <a:p>
            <a:pPr lvl="2" eaLnBrk="1" hangingPunct="1">
              <a:buFontTx/>
              <a:buNone/>
            </a:pPr>
            <a:r>
              <a:rPr lang="en-US" altLang="en-US">
                <a:solidFill>
                  <a:schemeClr val="accent2"/>
                </a:solidFill>
                <a:latin typeface="Arial Unicode MS"/>
              </a:rPr>
              <a:t>	put x;</a:t>
            </a:r>
          </a:p>
          <a:p>
            <a:pPr lvl="2" eaLnBrk="1" hangingPunct="1">
              <a:buFontTx/>
              <a:buNone/>
            </a:pPr>
            <a:endParaRPr lang="en-US" altLang="en-US">
              <a:solidFill>
                <a:schemeClr val="accent2"/>
              </a:solidFill>
              <a:latin typeface="Arial Unicode MS"/>
            </a:endParaRPr>
          </a:p>
          <a:p>
            <a:pPr lvl="2" eaLnBrk="1" hangingPunct="1"/>
            <a:r>
              <a:rPr lang="en-US" altLang="en-US">
                <a:solidFill>
                  <a:schemeClr val="accent2"/>
                </a:solidFill>
                <a:latin typeface="Arial Unicode MS"/>
              </a:rPr>
              <a:t>index(upcase(job),'WORD PROCESSING') </a:t>
            </a:r>
          </a:p>
          <a:p>
            <a:pPr eaLnBrk="1" hangingPunct="1"/>
            <a:endParaRPr lang="en-US" altLang="en-US">
              <a:solidFill>
                <a:schemeClr val="accent2"/>
              </a:solidFill>
              <a:latin typeface="Arial Unicode MS"/>
            </a:endParaRPr>
          </a:p>
        </p:txBody>
      </p:sp>
      <p:sp>
        <p:nvSpPr>
          <p:cNvPr id="184324" name="Slide Number Placeholder 5">
            <a:extLst>
              <a:ext uri="{FF2B5EF4-FFF2-40B4-BE49-F238E27FC236}">
                <a16:creationId xmlns:a16="http://schemas.microsoft.com/office/drawing/2014/main" id="{6720F7DC-6792-5944-7E40-A60A634AFF4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F42B2B9-379A-4B75-AD01-FCFCF13327B9}" type="slidenum">
              <a:rPr lang="en-US" altLang="en-US" smtClean="0">
                <a:solidFill>
                  <a:srgbClr val="898989"/>
                </a:solidFill>
              </a:rPr>
              <a:pPr/>
              <a:t>192</a:t>
            </a:fld>
            <a:endParaRPr lang="en-US" altLang="en-US">
              <a:solidFill>
                <a:srgbClr val="898989"/>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74236EFC-DA37-8C8B-2B84-1214408485B2}"/>
              </a:ext>
            </a:extLst>
          </p:cNvPr>
          <p:cNvSpPr>
            <a:spLocks noGrp="1"/>
          </p:cNvSpPr>
          <p:nvPr>
            <p:ph type="title"/>
          </p:nvPr>
        </p:nvSpPr>
        <p:spPr/>
        <p:txBody>
          <a:bodyPr/>
          <a:lstStyle/>
          <a:p>
            <a:pPr eaLnBrk="1" hangingPunct="1"/>
            <a:r>
              <a:rPr lang="en-US" altLang="en-US"/>
              <a:t>SAS Functions</a:t>
            </a:r>
          </a:p>
        </p:txBody>
      </p:sp>
      <p:sp>
        <p:nvSpPr>
          <p:cNvPr id="358403" name="Rectangle 3">
            <a:extLst>
              <a:ext uri="{FF2B5EF4-FFF2-40B4-BE49-F238E27FC236}">
                <a16:creationId xmlns:a16="http://schemas.microsoft.com/office/drawing/2014/main" id="{52748A10-0A5F-9205-876E-EE3D98C5CAA8}"/>
              </a:ext>
            </a:extLst>
          </p:cNvPr>
          <p:cNvSpPr>
            <a:spLocks noGrp="1" noChangeArrowheads="1"/>
          </p:cNvSpPr>
          <p:nvPr>
            <p:ph idx="1"/>
          </p:nvPr>
        </p:nvSpPr>
        <p:spPr/>
        <p:txBody>
          <a:bodyPr rtlCol="0">
            <a:normAutofit/>
          </a:bodyPr>
          <a:lstStyle/>
          <a:p>
            <a:pPr eaLnBrk="1" fontAlgn="auto" hangingPunct="1">
              <a:spcAft>
                <a:spcPts val="0"/>
              </a:spcAft>
              <a:defRPr/>
            </a:pPr>
            <a:r>
              <a:rPr lang="en-US" altLang="en-US" b="1">
                <a:solidFill>
                  <a:schemeClr val="accent2"/>
                </a:solidFill>
              </a:rPr>
              <a:t>UPCASE function</a:t>
            </a:r>
          </a:p>
          <a:p>
            <a:pPr lvl="1" eaLnBrk="1" fontAlgn="auto" hangingPunct="1">
              <a:spcAft>
                <a:spcPts val="0"/>
              </a:spcAft>
              <a:defRPr/>
            </a:pPr>
            <a:r>
              <a:rPr lang="en-US" altLang="en-US"/>
              <a:t>The </a:t>
            </a:r>
            <a:r>
              <a:rPr lang="en-US" altLang="en-US" b="1"/>
              <a:t>UPCASE</a:t>
            </a:r>
            <a:r>
              <a:rPr lang="en-US" altLang="en-US"/>
              <a:t> function converts all letters in a character expression to uppercase</a:t>
            </a:r>
          </a:p>
          <a:p>
            <a:pPr lvl="1" eaLnBrk="1" fontAlgn="auto" hangingPunct="1">
              <a:spcAft>
                <a:spcPts val="0"/>
              </a:spcAft>
              <a:defRPr/>
            </a:pPr>
            <a:r>
              <a:rPr lang="en-US" altLang="en-US"/>
              <a:t>General form of UPCASE function is as follows:</a:t>
            </a:r>
          </a:p>
          <a:p>
            <a:pPr lvl="2" eaLnBrk="1" fontAlgn="auto" hangingPunct="1">
              <a:spcAft>
                <a:spcPts val="0"/>
              </a:spcAft>
              <a:defRPr/>
            </a:pPr>
            <a:r>
              <a:rPr lang="en-US" altLang="en-US" b="1">
                <a:solidFill>
                  <a:srgbClr val="008080"/>
                </a:solidFill>
              </a:rPr>
              <a:t>UPCASE(</a:t>
            </a:r>
            <a:r>
              <a:rPr lang="en-US" altLang="en-US" i="1">
                <a:solidFill>
                  <a:srgbClr val="008080"/>
                </a:solidFill>
              </a:rPr>
              <a:t>argument</a:t>
            </a:r>
            <a:r>
              <a:rPr lang="en-US" altLang="en-US" b="1">
                <a:solidFill>
                  <a:srgbClr val="008080"/>
                </a:solidFill>
              </a:rPr>
              <a:t>)</a:t>
            </a:r>
            <a:r>
              <a:rPr lang="en-US" altLang="en-US"/>
              <a:t> </a:t>
            </a:r>
          </a:p>
          <a:p>
            <a:pPr lvl="2" eaLnBrk="1" fontAlgn="auto" hangingPunct="1">
              <a:spcAft>
                <a:spcPts val="0"/>
              </a:spcAft>
              <a:buFontTx/>
              <a:buNone/>
              <a:defRPr/>
            </a:pPr>
            <a:r>
              <a:rPr lang="en-US" altLang="en-US"/>
              <a:t>	where </a:t>
            </a:r>
            <a:r>
              <a:rPr lang="en-US" altLang="en-US" i="1">
                <a:solidFill>
                  <a:srgbClr val="008080"/>
                </a:solidFill>
              </a:rPr>
              <a:t>argument</a:t>
            </a:r>
            <a:r>
              <a:rPr lang="en-US" altLang="en-US"/>
              <a:t> can be any SAS expression, such as a character value or constant.</a:t>
            </a:r>
          </a:p>
          <a:p>
            <a:pPr lvl="1" eaLnBrk="1" fontAlgn="auto" hangingPunct="1">
              <a:spcAft>
                <a:spcPts val="0"/>
              </a:spcAft>
              <a:defRPr/>
            </a:pPr>
            <a:r>
              <a:rPr lang="en-US" altLang="en-US"/>
              <a:t>Examples for UPCASE function:</a:t>
            </a:r>
          </a:p>
          <a:p>
            <a:pPr lvl="1" eaLnBrk="1" fontAlgn="auto" hangingPunct="1">
              <a:spcAft>
                <a:spcPts val="0"/>
              </a:spcAft>
              <a:defRPr/>
            </a:pPr>
            <a:endParaRPr lang="en-US" altLang="en-US"/>
          </a:p>
          <a:p>
            <a:pPr lvl="2" eaLnBrk="1" fontAlgn="auto" hangingPunct="1">
              <a:spcAft>
                <a:spcPts val="0"/>
              </a:spcAft>
              <a:buFontTx/>
              <a:buNone/>
              <a:defRPr/>
            </a:pPr>
            <a:r>
              <a:rPr lang="en-US" altLang="en-US"/>
              <a:t>	</a:t>
            </a:r>
            <a:r>
              <a:rPr lang="en-US" altLang="en-US">
                <a:solidFill>
                  <a:schemeClr val="accent2"/>
                </a:solidFill>
                <a:latin typeface="Arial Unicode MS"/>
              </a:rPr>
              <a:t>name=upcase('John B. Smith'); </a:t>
            </a:r>
          </a:p>
          <a:p>
            <a:pPr lvl="2" eaLnBrk="1" fontAlgn="auto" hangingPunct="1">
              <a:spcAft>
                <a:spcPts val="0"/>
              </a:spcAft>
              <a:buFontTx/>
              <a:buNone/>
              <a:defRPr/>
            </a:pPr>
            <a:r>
              <a:rPr lang="en-US" altLang="en-US">
                <a:solidFill>
                  <a:schemeClr val="accent2"/>
                </a:solidFill>
                <a:latin typeface="Arial Unicode MS"/>
              </a:rPr>
              <a:t>	put name;</a:t>
            </a:r>
            <a:endParaRPr lang="en-US" altLang="en-US">
              <a:solidFill>
                <a:schemeClr val="accent2"/>
              </a:solidFill>
            </a:endParaRPr>
          </a:p>
          <a:p>
            <a:pPr lvl="2" eaLnBrk="1" fontAlgn="auto" hangingPunct="1">
              <a:spcAft>
                <a:spcPts val="0"/>
              </a:spcAft>
              <a:defRPr/>
            </a:pPr>
            <a:endParaRPr lang="en-US" altLang="en-US">
              <a:solidFill>
                <a:schemeClr val="accent2"/>
              </a:solidFill>
            </a:endParaRPr>
          </a:p>
          <a:p>
            <a:pPr lvl="3" eaLnBrk="1" fontAlgn="auto" hangingPunct="1">
              <a:spcAft>
                <a:spcPts val="0"/>
              </a:spcAft>
              <a:defRPr/>
            </a:pPr>
            <a:endParaRPr lang="en-US" altLang="en-US" sz="1350"/>
          </a:p>
          <a:p>
            <a:pPr lvl="2" eaLnBrk="1" fontAlgn="auto" hangingPunct="1">
              <a:spcAft>
                <a:spcPts val="0"/>
              </a:spcAft>
              <a:defRPr/>
            </a:pPr>
            <a:endParaRPr lang="en-US" altLang="en-US"/>
          </a:p>
        </p:txBody>
      </p:sp>
      <p:sp>
        <p:nvSpPr>
          <p:cNvPr id="185348" name="Slide Number Placeholder 5">
            <a:extLst>
              <a:ext uri="{FF2B5EF4-FFF2-40B4-BE49-F238E27FC236}">
                <a16:creationId xmlns:a16="http://schemas.microsoft.com/office/drawing/2014/main" id="{3A3F10D7-17CE-8893-3694-3BD6F913E8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D26076C-F774-4EE4-85B0-94FE9CEC9114}" type="slidenum">
              <a:rPr lang="en-US" altLang="en-US" smtClean="0">
                <a:solidFill>
                  <a:srgbClr val="898989"/>
                </a:solidFill>
              </a:rPr>
              <a:pPr/>
              <a:t>193</a:t>
            </a:fld>
            <a:endParaRPr lang="en-US" altLang="en-US">
              <a:solidFill>
                <a:srgbClr val="898989"/>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D2AD8AC3-5C82-60E6-CB13-E6B79AF4BFAB}"/>
              </a:ext>
            </a:extLst>
          </p:cNvPr>
          <p:cNvSpPr>
            <a:spLocks noGrp="1"/>
          </p:cNvSpPr>
          <p:nvPr>
            <p:ph type="title"/>
          </p:nvPr>
        </p:nvSpPr>
        <p:spPr/>
        <p:txBody>
          <a:bodyPr/>
          <a:lstStyle/>
          <a:p>
            <a:pPr eaLnBrk="1" hangingPunct="1"/>
            <a:r>
              <a:rPr lang="en-US" altLang="en-US"/>
              <a:t>SAS Functions</a:t>
            </a:r>
          </a:p>
        </p:txBody>
      </p:sp>
      <p:sp>
        <p:nvSpPr>
          <p:cNvPr id="359427" name="Rectangle 3">
            <a:extLst>
              <a:ext uri="{FF2B5EF4-FFF2-40B4-BE49-F238E27FC236}">
                <a16:creationId xmlns:a16="http://schemas.microsoft.com/office/drawing/2014/main" id="{A8CB49C0-DBCC-7DF0-5ED0-5FF036BEB4FC}"/>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a:solidFill>
                  <a:schemeClr val="accent2"/>
                </a:solidFill>
              </a:rPr>
              <a:t>LOWCASE function</a:t>
            </a:r>
            <a:endParaRPr lang="en-US" altLang="en-US" sz="2800"/>
          </a:p>
          <a:p>
            <a:pPr lvl="1" eaLnBrk="1" fontAlgn="auto" hangingPunct="1">
              <a:spcAft>
                <a:spcPts val="0"/>
              </a:spcAft>
              <a:defRPr/>
            </a:pPr>
            <a:r>
              <a:rPr lang="en-US" altLang="en-US" sz="2400"/>
              <a:t>The LOWCASE function converts all letters in a character expression to uppercase</a:t>
            </a:r>
          </a:p>
          <a:p>
            <a:pPr lvl="1" eaLnBrk="1" fontAlgn="auto" hangingPunct="1">
              <a:spcAft>
                <a:spcPts val="0"/>
              </a:spcAft>
              <a:defRPr/>
            </a:pPr>
            <a:endParaRPr lang="en-US" altLang="en-US" sz="2400"/>
          </a:p>
          <a:p>
            <a:pPr lvl="1" eaLnBrk="1" fontAlgn="auto" hangingPunct="1">
              <a:spcAft>
                <a:spcPts val="0"/>
              </a:spcAft>
              <a:defRPr/>
            </a:pPr>
            <a:r>
              <a:rPr lang="en-US" altLang="en-US" sz="2400"/>
              <a:t>General form of LOWCASE function is as follows:</a:t>
            </a:r>
          </a:p>
          <a:p>
            <a:pPr lvl="2" eaLnBrk="1" fontAlgn="auto" hangingPunct="1">
              <a:spcAft>
                <a:spcPts val="0"/>
              </a:spcAft>
              <a:defRPr/>
            </a:pPr>
            <a:r>
              <a:rPr lang="en-US" altLang="en-US" sz="2000" b="1">
                <a:solidFill>
                  <a:srgbClr val="008080"/>
                </a:solidFill>
              </a:rPr>
              <a:t>LOWCASE(</a:t>
            </a:r>
            <a:r>
              <a:rPr lang="en-US" altLang="en-US" sz="2000" i="1">
                <a:solidFill>
                  <a:srgbClr val="008080"/>
                </a:solidFill>
              </a:rPr>
              <a:t>argument</a:t>
            </a:r>
            <a:r>
              <a:rPr lang="en-US" altLang="en-US" sz="2000" b="1">
                <a:solidFill>
                  <a:srgbClr val="008080"/>
                </a:solidFill>
              </a:rPr>
              <a:t>)</a:t>
            </a:r>
            <a:r>
              <a:rPr lang="en-US" altLang="en-US" sz="2000"/>
              <a:t> </a:t>
            </a:r>
          </a:p>
          <a:p>
            <a:pPr lvl="2" eaLnBrk="1" fontAlgn="auto" hangingPunct="1">
              <a:spcAft>
                <a:spcPts val="0"/>
              </a:spcAft>
              <a:buFontTx/>
              <a:buNone/>
              <a:defRPr/>
            </a:pPr>
            <a:r>
              <a:rPr lang="en-US" altLang="en-US" sz="2000"/>
              <a:t>	where </a:t>
            </a:r>
            <a:r>
              <a:rPr lang="en-US" altLang="en-US" sz="2000" i="1">
                <a:solidFill>
                  <a:srgbClr val="008080"/>
                </a:solidFill>
              </a:rPr>
              <a:t>argument</a:t>
            </a:r>
            <a:r>
              <a:rPr lang="en-US" altLang="en-US" sz="2000"/>
              <a:t> can be any SAS expression, such as a character value or constant.</a:t>
            </a:r>
          </a:p>
          <a:p>
            <a:pPr lvl="1" eaLnBrk="1" fontAlgn="auto" hangingPunct="1">
              <a:spcAft>
                <a:spcPts val="0"/>
              </a:spcAft>
              <a:defRPr/>
            </a:pPr>
            <a:endParaRPr lang="en-US" altLang="en-US" sz="2400"/>
          </a:p>
          <a:p>
            <a:pPr lvl="1" eaLnBrk="1" fontAlgn="auto" hangingPunct="1">
              <a:spcAft>
                <a:spcPts val="0"/>
              </a:spcAft>
              <a:defRPr/>
            </a:pPr>
            <a:r>
              <a:rPr lang="en-US" altLang="en-US" sz="2400"/>
              <a:t>Examples for LOWCASE function:</a:t>
            </a:r>
          </a:p>
          <a:p>
            <a:pPr lvl="1" eaLnBrk="1" fontAlgn="auto" hangingPunct="1">
              <a:spcAft>
                <a:spcPts val="0"/>
              </a:spcAft>
              <a:defRPr/>
            </a:pPr>
            <a:endParaRPr lang="en-US" altLang="en-US" sz="2400"/>
          </a:p>
          <a:p>
            <a:pPr lvl="2" eaLnBrk="1" fontAlgn="auto" hangingPunct="1">
              <a:spcAft>
                <a:spcPts val="0"/>
              </a:spcAft>
              <a:buFontTx/>
              <a:buNone/>
              <a:defRPr/>
            </a:pPr>
            <a:r>
              <a:rPr lang="en-US" altLang="en-US" sz="2000">
                <a:solidFill>
                  <a:schemeClr val="accent2"/>
                </a:solidFill>
                <a:latin typeface="Arial Unicode MS"/>
              </a:rPr>
              <a:t>x='INTRODUCTION'; </a:t>
            </a:r>
          </a:p>
          <a:p>
            <a:pPr lvl="2" eaLnBrk="1" fontAlgn="auto" hangingPunct="1">
              <a:spcAft>
                <a:spcPts val="0"/>
              </a:spcAft>
              <a:buFontTx/>
              <a:buNone/>
              <a:defRPr/>
            </a:pPr>
            <a:r>
              <a:rPr lang="en-US" altLang="en-US" sz="2000">
                <a:solidFill>
                  <a:schemeClr val="accent2"/>
                </a:solidFill>
                <a:latin typeface="Arial Unicode MS"/>
              </a:rPr>
              <a:t>y=lowcase(x); </a:t>
            </a:r>
          </a:p>
          <a:p>
            <a:pPr lvl="2" eaLnBrk="1" fontAlgn="auto" hangingPunct="1">
              <a:spcAft>
                <a:spcPts val="0"/>
              </a:spcAft>
              <a:buFontTx/>
              <a:buNone/>
              <a:defRPr/>
            </a:pPr>
            <a:r>
              <a:rPr lang="en-US" altLang="en-US" sz="2000">
                <a:solidFill>
                  <a:schemeClr val="accent2"/>
                </a:solidFill>
                <a:latin typeface="Arial Unicode MS"/>
              </a:rPr>
              <a:t>put y;</a:t>
            </a:r>
            <a:endParaRPr lang="en-US" altLang="en-US" sz="2000">
              <a:solidFill>
                <a:schemeClr val="accent2"/>
              </a:solidFill>
            </a:endParaRPr>
          </a:p>
          <a:p>
            <a:pPr lvl="2" eaLnBrk="1" fontAlgn="auto" hangingPunct="1">
              <a:spcAft>
                <a:spcPts val="0"/>
              </a:spcAft>
              <a:buFontTx/>
              <a:buNone/>
              <a:defRPr/>
            </a:pPr>
            <a:r>
              <a:rPr lang="en-US" altLang="en-US" sz="2000"/>
              <a:t>	</a:t>
            </a:r>
          </a:p>
        </p:txBody>
      </p:sp>
      <p:sp>
        <p:nvSpPr>
          <p:cNvPr id="186372" name="Slide Number Placeholder 5">
            <a:extLst>
              <a:ext uri="{FF2B5EF4-FFF2-40B4-BE49-F238E27FC236}">
                <a16:creationId xmlns:a16="http://schemas.microsoft.com/office/drawing/2014/main" id="{3BD9CC4B-4BB5-785C-8D31-E6AA49D734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194</a:t>
            </a:fld>
            <a:endParaRPr lang="en-US" altLang="en-US">
              <a:solidFill>
                <a:srgbClr val="898989"/>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AA01E-6E9A-1A1B-2AF5-E287313B7F35}"/>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39A93902-3544-3BE9-366B-A5D6BF92BB09}"/>
              </a:ext>
            </a:extLst>
          </p:cNvPr>
          <p:cNvSpPr>
            <a:spLocks noGrp="1"/>
          </p:cNvSpPr>
          <p:nvPr>
            <p:ph type="title"/>
          </p:nvPr>
        </p:nvSpPr>
        <p:spPr/>
        <p:txBody>
          <a:bodyPr/>
          <a:lstStyle/>
          <a:p>
            <a:pPr eaLnBrk="1" hangingPunct="1"/>
            <a:r>
              <a:rPr lang="en-US" altLang="en-US" b="1" dirty="0"/>
              <a:t>PROC SQL</a:t>
            </a:r>
          </a:p>
        </p:txBody>
      </p:sp>
      <p:sp>
        <p:nvSpPr>
          <p:cNvPr id="359427" name="Rectangle 3">
            <a:extLst>
              <a:ext uri="{FF2B5EF4-FFF2-40B4-BE49-F238E27FC236}">
                <a16:creationId xmlns:a16="http://schemas.microsoft.com/office/drawing/2014/main" id="{1991CB4B-42E0-9FDB-DC3C-D5B5CF5870CE}"/>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r>
              <a:rPr lang="en-US" sz="2000" b="1" dirty="0"/>
              <a:t>PROC SQL</a:t>
            </a:r>
            <a:r>
              <a:rPr lang="en-US" sz="2000" dirty="0"/>
              <a:t> in SAS is a powerful procedure that combines the capabilities of SAS data step and SQL (Structured Query Language) for managing and analyzing data. </a:t>
            </a:r>
          </a:p>
          <a:p>
            <a:pPr eaLnBrk="1" fontAlgn="auto" hangingPunct="1">
              <a:spcAft>
                <a:spcPts val="0"/>
              </a:spcAft>
              <a:defRPr/>
            </a:pPr>
            <a:endParaRPr lang="en-US" sz="2000" dirty="0"/>
          </a:p>
          <a:p>
            <a:pPr eaLnBrk="1" fontAlgn="auto" hangingPunct="1">
              <a:spcAft>
                <a:spcPts val="0"/>
              </a:spcAft>
              <a:defRPr/>
            </a:pPr>
            <a:r>
              <a:rPr lang="en-US" sz="2000" dirty="0"/>
              <a:t>It allows users to query, join, filter, and summarize datasets(just like a RDBMS table) using SQL syntax within the SAS environment. </a:t>
            </a:r>
          </a:p>
          <a:p>
            <a:pPr eaLnBrk="1" fontAlgn="auto" hangingPunct="1">
              <a:spcAft>
                <a:spcPts val="0"/>
              </a:spcAft>
              <a:defRPr/>
            </a:pPr>
            <a:endParaRPr lang="en-US" sz="2000" dirty="0"/>
          </a:p>
          <a:p>
            <a:pPr eaLnBrk="1" fontAlgn="auto" hangingPunct="1">
              <a:spcAft>
                <a:spcPts val="0"/>
              </a:spcAft>
              <a:defRPr/>
            </a:pPr>
            <a:r>
              <a:rPr lang="en-US" sz="2000" dirty="0"/>
              <a:t>With </a:t>
            </a:r>
            <a:r>
              <a:rPr lang="en-US" sz="2000" b="1" dirty="0"/>
              <a:t>PROC SQL</a:t>
            </a:r>
            <a:r>
              <a:rPr lang="en-US" sz="2000" dirty="0"/>
              <a:t>, we can perform complex operations such as creating tables, views, and advanced joins that are harder to achieve with traditional SAS data step operations. </a:t>
            </a:r>
          </a:p>
          <a:p>
            <a:pPr eaLnBrk="1" fontAlgn="auto" hangingPunct="1">
              <a:spcAft>
                <a:spcPts val="0"/>
              </a:spcAft>
              <a:defRPr/>
            </a:pPr>
            <a:endParaRPr lang="en-US" sz="2000" dirty="0"/>
          </a:p>
          <a:p>
            <a:pPr eaLnBrk="1" fontAlgn="auto" hangingPunct="1">
              <a:spcAft>
                <a:spcPts val="0"/>
              </a:spcAft>
              <a:defRPr/>
            </a:pPr>
            <a:r>
              <a:rPr lang="en-US" sz="2000" dirty="0"/>
              <a:t>It also supports automatic sorting, aggregation, and subquery processing. </a:t>
            </a:r>
          </a:p>
          <a:p>
            <a:pPr eaLnBrk="1" fontAlgn="auto" hangingPunct="1">
              <a:spcAft>
                <a:spcPts val="0"/>
              </a:spcAft>
              <a:defRPr/>
            </a:pPr>
            <a:r>
              <a:rPr lang="en-US" sz="2000" b="1" dirty="0"/>
              <a:t>PROC SQL</a:t>
            </a:r>
            <a:r>
              <a:rPr lang="en-US" sz="2000" dirty="0"/>
              <a:t> is crucial for users familiar with SQL and those handling large datasets, offering flexibility and efficiency for data manipulation.</a:t>
            </a:r>
            <a:endParaRPr lang="en-US" altLang="en-US" sz="2000" dirty="0"/>
          </a:p>
        </p:txBody>
      </p:sp>
      <p:sp>
        <p:nvSpPr>
          <p:cNvPr id="186372" name="Slide Number Placeholder 5">
            <a:extLst>
              <a:ext uri="{FF2B5EF4-FFF2-40B4-BE49-F238E27FC236}">
                <a16:creationId xmlns:a16="http://schemas.microsoft.com/office/drawing/2014/main" id="{1E736A8B-FAF9-0972-4C3A-EF0E20A9E6F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195</a:t>
            </a:fld>
            <a:endParaRPr lang="en-US" altLang="en-US">
              <a:solidFill>
                <a:srgbClr val="898989"/>
              </a:solidFill>
            </a:endParaRPr>
          </a:p>
        </p:txBody>
      </p:sp>
    </p:spTree>
    <p:extLst>
      <p:ext uri="{BB962C8B-B14F-4D97-AF65-F5344CB8AC3E}">
        <p14:creationId xmlns:p14="http://schemas.microsoft.com/office/powerpoint/2010/main" val="30059980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41CED-AC0D-9D73-8891-8B9D48DF2A54}"/>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3259D29A-993C-3B37-817C-E345EF104579}"/>
              </a:ext>
            </a:extLst>
          </p:cNvPr>
          <p:cNvSpPr>
            <a:spLocks noGrp="1"/>
          </p:cNvSpPr>
          <p:nvPr>
            <p:ph type="title"/>
          </p:nvPr>
        </p:nvSpPr>
        <p:spPr/>
        <p:txBody>
          <a:bodyPr/>
          <a:lstStyle/>
          <a:p>
            <a:pPr eaLnBrk="1" hangingPunct="1"/>
            <a:r>
              <a:rPr lang="en-US" altLang="en-US" b="1" dirty="0"/>
              <a:t>PROC SQL</a:t>
            </a:r>
          </a:p>
        </p:txBody>
      </p:sp>
      <p:sp>
        <p:nvSpPr>
          <p:cNvPr id="359427" name="Rectangle 3">
            <a:extLst>
              <a:ext uri="{FF2B5EF4-FFF2-40B4-BE49-F238E27FC236}">
                <a16:creationId xmlns:a16="http://schemas.microsoft.com/office/drawing/2014/main" id="{C3E0F49F-B644-EC48-8908-20E20872FDB9}"/>
              </a:ext>
            </a:extLst>
          </p:cNvPr>
          <p:cNvSpPr>
            <a:spLocks noGrp="1" noChangeArrowheads="1"/>
          </p:cNvSpPr>
          <p:nvPr>
            <p:ph idx="1"/>
          </p:nvPr>
        </p:nvSpPr>
        <p:spPr/>
        <p:txBody>
          <a:bodyPr rtlCol="0">
            <a:normAutofit/>
          </a:bodyPr>
          <a:lstStyle/>
          <a:p>
            <a:pPr eaLnBrk="1" fontAlgn="auto" hangingPunct="1">
              <a:spcAft>
                <a:spcPts val="0"/>
              </a:spcAft>
              <a:defRPr/>
            </a:pPr>
            <a:r>
              <a:rPr lang="en-US" sz="2000" b="1" dirty="0"/>
              <a:t>We will use the datasets created earlier called – </a:t>
            </a:r>
          </a:p>
          <a:p>
            <a:pPr lvl="1" eaLnBrk="1" fontAlgn="auto" hangingPunct="1">
              <a:spcAft>
                <a:spcPts val="0"/>
              </a:spcAft>
              <a:defRPr/>
            </a:pPr>
            <a:r>
              <a:rPr lang="en-US" altLang="en-US" sz="1700" b="1" dirty="0"/>
              <a:t>related_geosocioecon.sas7bdat</a:t>
            </a:r>
          </a:p>
          <a:p>
            <a:pPr lvl="1" eaLnBrk="1" fontAlgn="auto" hangingPunct="1">
              <a:spcAft>
                <a:spcPts val="0"/>
              </a:spcAft>
              <a:defRPr/>
            </a:pPr>
            <a:r>
              <a:rPr lang="en-US" altLang="en-US" sz="1700" b="1" dirty="0"/>
              <a:t>geosocioecon.sas7bdat</a:t>
            </a:r>
          </a:p>
          <a:p>
            <a:pPr lvl="1" eaLnBrk="1" fontAlgn="auto" hangingPunct="1">
              <a:spcAft>
                <a:spcPts val="0"/>
              </a:spcAft>
              <a:defRPr/>
            </a:pPr>
            <a:endParaRPr lang="en-US" altLang="en-US" sz="1700" b="1" dirty="0"/>
          </a:p>
          <a:p>
            <a:pPr lvl="1" eaLnBrk="1" fontAlgn="auto" hangingPunct="1">
              <a:spcAft>
                <a:spcPts val="0"/>
              </a:spcAft>
              <a:defRPr/>
            </a:pPr>
            <a:endParaRPr lang="en-US" altLang="en-US" sz="1700" b="1" dirty="0"/>
          </a:p>
          <a:p>
            <a:pPr marL="342900" lvl="1" indent="0" eaLnBrk="1" fontAlgn="auto" hangingPunct="1">
              <a:spcAft>
                <a:spcPts val="0"/>
              </a:spcAft>
              <a:buNone/>
              <a:defRPr/>
            </a:pPr>
            <a:r>
              <a:rPr lang="en-US" altLang="en-US" sz="1700" b="1" dirty="0"/>
              <a:t>Do a proc print and proc contents of the datasets first to get an idea of what data do they contain</a:t>
            </a:r>
          </a:p>
          <a:p>
            <a:pPr marL="342900" lvl="1" indent="0" eaLnBrk="1" fontAlgn="auto" hangingPunct="1">
              <a:spcAft>
                <a:spcPts val="0"/>
              </a:spcAft>
              <a:buNone/>
              <a:defRPr/>
            </a:pPr>
            <a:endParaRPr lang="en-US" altLang="en-US" sz="1700" b="1" dirty="0"/>
          </a:p>
          <a:p>
            <a:pPr marL="0" indent="0">
              <a:buNone/>
            </a:pPr>
            <a:r>
              <a:rPr lang="en-US" sz="1600" b="1" dirty="0"/>
              <a:t>Now we can see How PROC SQL can handle joins effectively:</a:t>
            </a:r>
          </a:p>
          <a:p>
            <a:pPr>
              <a:buFont typeface="+mj-lt"/>
              <a:buAutoNum type="arabicPeriod"/>
            </a:pPr>
            <a:r>
              <a:rPr lang="en-US" sz="1600" b="1" dirty="0"/>
              <a:t>INNER JOIN</a:t>
            </a:r>
            <a:r>
              <a:rPr lang="en-US" sz="1600" dirty="0"/>
              <a:t>: Retrieve only cities present in both datasets.</a:t>
            </a:r>
          </a:p>
          <a:p>
            <a:pPr>
              <a:buFont typeface="+mj-lt"/>
              <a:buAutoNum type="arabicPeriod"/>
            </a:pPr>
            <a:r>
              <a:rPr lang="en-US" sz="1600" b="1" dirty="0"/>
              <a:t>LEFT JOIN</a:t>
            </a:r>
            <a:r>
              <a:rPr lang="en-US" sz="1600" dirty="0"/>
              <a:t>: Retrieve all cities from the primary dataset with additional columns from the related dataset (if available).</a:t>
            </a:r>
          </a:p>
          <a:p>
            <a:pPr>
              <a:buFont typeface="+mj-lt"/>
              <a:buAutoNum type="arabicPeriod"/>
            </a:pPr>
            <a:r>
              <a:rPr lang="en-US" sz="1600" b="1" dirty="0"/>
              <a:t>FULL JOIN</a:t>
            </a:r>
            <a:r>
              <a:rPr lang="en-US" sz="1600" dirty="0"/>
              <a:t>: Combine all cities from both datasets.</a:t>
            </a:r>
          </a:p>
          <a:p>
            <a:pPr marL="342900" lvl="1" indent="0" eaLnBrk="1" fontAlgn="auto" hangingPunct="1">
              <a:spcAft>
                <a:spcPts val="0"/>
              </a:spcAft>
              <a:buNone/>
              <a:defRPr/>
            </a:pPr>
            <a:endParaRPr lang="en-US" altLang="en-US" sz="1700" b="1" dirty="0"/>
          </a:p>
        </p:txBody>
      </p:sp>
      <p:sp>
        <p:nvSpPr>
          <p:cNvPr id="186372" name="Slide Number Placeholder 5">
            <a:extLst>
              <a:ext uri="{FF2B5EF4-FFF2-40B4-BE49-F238E27FC236}">
                <a16:creationId xmlns:a16="http://schemas.microsoft.com/office/drawing/2014/main" id="{E2560CF8-5D3E-6875-3A26-79E75C6953A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196</a:t>
            </a:fld>
            <a:endParaRPr lang="en-US" altLang="en-US">
              <a:solidFill>
                <a:srgbClr val="898989"/>
              </a:solidFill>
            </a:endParaRPr>
          </a:p>
        </p:txBody>
      </p:sp>
    </p:spTree>
    <p:extLst>
      <p:ext uri="{BB962C8B-B14F-4D97-AF65-F5344CB8AC3E}">
        <p14:creationId xmlns:p14="http://schemas.microsoft.com/office/powerpoint/2010/main" val="31693020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1EEF8-F72B-38CD-E982-6F9D8FC85BE0}"/>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122C0FF7-A34E-7772-BCD6-9FECFF4D74E0}"/>
              </a:ext>
            </a:extLst>
          </p:cNvPr>
          <p:cNvSpPr>
            <a:spLocks noGrp="1"/>
          </p:cNvSpPr>
          <p:nvPr>
            <p:ph type="title"/>
          </p:nvPr>
        </p:nvSpPr>
        <p:spPr/>
        <p:txBody>
          <a:bodyPr/>
          <a:lstStyle/>
          <a:p>
            <a:pPr eaLnBrk="1" hangingPunct="1"/>
            <a:r>
              <a:rPr lang="en-US" altLang="en-US" b="1" dirty="0"/>
              <a:t>PROC SQL </a:t>
            </a:r>
          </a:p>
        </p:txBody>
      </p:sp>
      <p:sp>
        <p:nvSpPr>
          <p:cNvPr id="359427" name="Rectangle 3">
            <a:extLst>
              <a:ext uri="{FF2B5EF4-FFF2-40B4-BE49-F238E27FC236}">
                <a16:creationId xmlns:a16="http://schemas.microsoft.com/office/drawing/2014/main" id="{B4BB30FE-7390-24D3-CABC-A3826BF45901}"/>
              </a:ext>
            </a:extLst>
          </p:cNvPr>
          <p:cNvSpPr>
            <a:spLocks noGrp="1" noChangeArrowheads="1"/>
          </p:cNvSpPr>
          <p:nvPr>
            <p:ph idx="1"/>
          </p:nvPr>
        </p:nvSpPr>
        <p:spPr/>
        <p:txBody>
          <a:bodyPr rtlCol="0">
            <a:normAutofit/>
          </a:bodyPr>
          <a:lstStyle/>
          <a:p>
            <a:pPr eaLnBrk="1" fontAlgn="auto" hangingPunct="1">
              <a:spcAft>
                <a:spcPts val="0"/>
              </a:spcAft>
              <a:defRPr/>
            </a:pPr>
            <a:r>
              <a:rPr lang="en-US" sz="2000" b="1" dirty="0"/>
              <a:t>We will use the datasets created earlier called – </a:t>
            </a:r>
          </a:p>
          <a:p>
            <a:pPr lvl="1" eaLnBrk="1" fontAlgn="auto" hangingPunct="1">
              <a:spcAft>
                <a:spcPts val="0"/>
              </a:spcAft>
              <a:defRPr/>
            </a:pPr>
            <a:r>
              <a:rPr lang="en-US" altLang="en-US" sz="1700" b="1" dirty="0"/>
              <a:t>related_geosocioecon.sas7bdat</a:t>
            </a:r>
          </a:p>
          <a:p>
            <a:pPr lvl="1" eaLnBrk="1" fontAlgn="auto" hangingPunct="1">
              <a:spcAft>
                <a:spcPts val="0"/>
              </a:spcAft>
              <a:defRPr/>
            </a:pPr>
            <a:r>
              <a:rPr lang="en-US" altLang="en-US" sz="1700" b="1" dirty="0"/>
              <a:t>geosocioecon.sas7bdat</a:t>
            </a:r>
          </a:p>
          <a:p>
            <a:pPr lvl="1" eaLnBrk="1" fontAlgn="auto" hangingPunct="1">
              <a:spcAft>
                <a:spcPts val="0"/>
              </a:spcAft>
              <a:defRPr/>
            </a:pPr>
            <a:endParaRPr lang="en-US" altLang="en-US" sz="1700" b="1" dirty="0"/>
          </a:p>
          <a:p>
            <a:pPr lvl="1" eaLnBrk="1" fontAlgn="auto" hangingPunct="1">
              <a:spcAft>
                <a:spcPts val="0"/>
              </a:spcAft>
              <a:defRPr/>
            </a:pPr>
            <a:endParaRPr lang="en-US" altLang="en-US" sz="1700" b="1" dirty="0"/>
          </a:p>
          <a:p>
            <a:pPr marL="342900" lvl="1" indent="0" eaLnBrk="1" fontAlgn="auto" hangingPunct="1">
              <a:spcAft>
                <a:spcPts val="0"/>
              </a:spcAft>
              <a:buNone/>
              <a:defRPr/>
            </a:pPr>
            <a:r>
              <a:rPr lang="en-US" altLang="en-US" sz="1700" b="1" dirty="0"/>
              <a:t>Do a proc print and proc contents of the datasets first to get an idea of what data do they contain</a:t>
            </a:r>
          </a:p>
          <a:p>
            <a:pPr marL="342900" lvl="1" indent="0" eaLnBrk="1" fontAlgn="auto" hangingPunct="1">
              <a:spcAft>
                <a:spcPts val="0"/>
              </a:spcAft>
              <a:buNone/>
              <a:defRPr/>
            </a:pPr>
            <a:endParaRPr lang="en-US" altLang="en-US" sz="1700" b="1" dirty="0"/>
          </a:p>
          <a:p>
            <a:pPr marL="0" indent="0">
              <a:buNone/>
            </a:pPr>
            <a:r>
              <a:rPr lang="en-US" sz="1600" b="1" dirty="0"/>
              <a:t>Now we can see How PROC SQL can handle joins effectively:</a:t>
            </a:r>
          </a:p>
          <a:p>
            <a:pPr>
              <a:buFont typeface="+mj-lt"/>
              <a:buAutoNum type="arabicPeriod"/>
            </a:pPr>
            <a:r>
              <a:rPr lang="en-US" sz="1600" b="1" dirty="0"/>
              <a:t>INNER JOIN</a:t>
            </a:r>
            <a:r>
              <a:rPr lang="en-US" sz="1600" dirty="0"/>
              <a:t>: Retrieve only cities present in both datasets.</a:t>
            </a:r>
          </a:p>
          <a:p>
            <a:pPr>
              <a:buFont typeface="+mj-lt"/>
              <a:buAutoNum type="arabicPeriod"/>
            </a:pPr>
            <a:r>
              <a:rPr lang="en-US" sz="1600" b="1" dirty="0"/>
              <a:t>LEFT JOIN</a:t>
            </a:r>
            <a:r>
              <a:rPr lang="en-US" sz="1600" dirty="0"/>
              <a:t>: Retrieve all cities from the primary dataset with additional columns from the related dataset (if available).</a:t>
            </a:r>
          </a:p>
          <a:p>
            <a:pPr>
              <a:buFont typeface="+mj-lt"/>
              <a:buAutoNum type="arabicPeriod"/>
            </a:pPr>
            <a:r>
              <a:rPr lang="en-US" sz="1600" b="1" dirty="0"/>
              <a:t>FULL JOIN</a:t>
            </a:r>
            <a:r>
              <a:rPr lang="en-US" sz="1600" dirty="0"/>
              <a:t>: Combine all cities from both datasets.</a:t>
            </a:r>
          </a:p>
          <a:p>
            <a:pPr marL="342900" lvl="1" indent="0" eaLnBrk="1" fontAlgn="auto" hangingPunct="1">
              <a:spcAft>
                <a:spcPts val="0"/>
              </a:spcAft>
              <a:buNone/>
              <a:defRPr/>
            </a:pPr>
            <a:endParaRPr lang="en-US" altLang="en-US" sz="1700" b="1" dirty="0"/>
          </a:p>
        </p:txBody>
      </p:sp>
      <p:sp>
        <p:nvSpPr>
          <p:cNvPr id="186372" name="Slide Number Placeholder 5">
            <a:extLst>
              <a:ext uri="{FF2B5EF4-FFF2-40B4-BE49-F238E27FC236}">
                <a16:creationId xmlns:a16="http://schemas.microsoft.com/office/drawing/2014/main" id="{C392412B-AC36-0AE3-B5F4-A35CF71D114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197</a:t>
            </a:fld>
            <a:endParaRPr lang="en-US" altLang="en-US">
              <a:solidFill>
                <a:srgbClr val="898989"/>
              </a:solidFill>
            </a:endParaRPr>
          </a:p>
        </p:txBody>
      </p:sp>
    </p:spTree>
    <p:extLst>
      <p:ext uri="{BB962C8B-B14F-4D97-AF65-F5344CB8AC3E}">
        <p14:creationId xmlns:p14="http://schemas.microsoft.com/office/powerpoint/2010/main" val="111675991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65E1A-268E-46BC-D6C4-DAFE3C3F352C}"/>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F38FAF97-70BD-E0D5-03D1-65499E1DE167}"/>
              </a:ext>
            </a:extLst>
          </p:cNvPr>
          <p:cNvSpPr>
            <a:spLocks noGrp="1"/>
          </p:cNvSpPr>
          <p:nvPr>
            <p:ph type="title"/>
          </p:nvPr>
        </p:nvSpPr>
        <p:spPr/>
        <p:txBody>
          <a:bodyPr/>
          <a:lstStyle/>
          <a:p>
            <a:pPr eaLnBrk="1" hangingPunct="1"/>
            <a:r>
              <a:rPr lang="en-US" altLang="en-US" b="1" dirty="0"/>
              <a:t>PROC SQL</a:t>
            </a:r>
          </a:p>
        </p:txBody>
      </p:sp>
      <p:sp>
        <p:nvSpPr>
          <p:cNvPr id="359427" name="Rectangle 3">
            <a:extLst>
              <a:ext uri="{FF2B5EF4-FFF2-40B4-BE49-F238E27FC236}">
                <a16:creationId xmlns:a16="http://schemas.microsoft.com/office/drawing/2014/main" id="{4CE53B92-A2B6-BD52-64D7-9C4EAA078B18}"/>
              </a:ext>
            </a:extLst>
          </p:cNvPr>
          <p:cNvSpPr>
            <a:spLocks noGrp="1" noChangeArrowheads="1"/>
          </p:cNvSpPr>
          <p:nvPr>
            <p:ph idx="1"/>
          </p:nvPr>
        </p:nvSpPr>
        <p:spPr/>
        <p:txBody>
          <a:bodyPr rtlCol="0">
            <a:normAutofit/>
          </a:bodyPr>
          <a:lstStyle/>
          <a:p>
            <a:r>
              <a:rPr lang="en-IN" sz="1600" b="1" dirty="0"/>
              <a:t>Where a Data Step Falls Short:</a:t>
            </a:r>
          </a:p>
          <a:p>
            <a:endParaRPr lang="en-IN" sz="1600" b="1" dirty="0"/>
          </a:p>
          <a:p>
            <a:pPr>
              <a:buFont typeface="Arial" panose="020B0604020202020204" pitchFamily="34" charset="0"/>
              <a:buChar char="•"/>
            </a:pPr>
            <a:r>
              <a:rPr lang="en-IN" sz="1600" b="1" dirty="0"/>
              <a:t>Complex Joins</a:t>
            </a:r>
            <a:r>
              <a:rPr lang="en-IN" sz="1600" dirty="0"/>
              <a:t>: Data steps struggle with multi-condition joins and non-equijoin logic.</a:t>
            </a:r>
          </a:p>
          <a:p>
            <a:pPr>
              <a:buFont typeface="Arial" panose="020B0604020202020204" pitchFamily="34" charset="0"/>
              <a:buChar char="•"/>
            </a:pPr>
            <a:r>
              <a:rPr lang="en-IN" sz="1600" b="1" dirty="0"/>
              <a:t>Aggregation During Joins</a:t>
            </a:r>
            <a:r>
              <a:rPr lang="en-IN" sz="1600" dirty="0"/>
              <a:t>: SQL can perform aggregation (like sum, </a:t>
            </a:r>
            <a:r>
              <a:rPr lang="en-IN" sz="1600" dirty="0" err="1"/>
              <a:t>avg</a:t>
            </a:r>
            <a:r>
              <a:rPr lang="en-IN" sz="1600" dirty="0"/>
              <a:t>) within the join process.</a:t>
            </a:r>
          </a:p>
          <a:p>
            <a:pPr>
              <a:buFont typeface="Arial" panose="020B0604020202020204" pitchFamily="34" charset="0"/>
              <a:buChar char="•"/>
            </a:pPr>
            <a:r>
              <a:rPr lang="en-IN" sz="1600" b="1" dirty="0"/>
              <a:t>Sorting and Filtering Simultaneously</a:t>
            </a:r>
            <a:r>
              <a:rPr lang="en-IN" sz="1600" dirty="0"/>
              <a:t>: SQL allows inline sorting and filtering, making it more efficient.</a:t>
            </a:r>
          </a:p>
        </p:txBody>
      </p:sp>
      <p:sp>
        <p:nvSpPr>
          <p:cNvPr id="186372" name="Slide Number Placeholder 5">
            <a:extLst>
              <a:ext uri="{FF2B5EF4-FFF2-40B4-BE49-F238E27FC236}">
                <a16:creationId xmlns:a16="http://schemas.microsoft.com/office/drawing/2014/main" id="{0CB300C8-AB96-F9F5-EFD9-D4934DFBB7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198</a:t>
            </a:fld>
            <a:endParaRPr lang="en-US" altLang="en-US">
              <a:solidFill>
                <a:srgbClr val="898989"/>
              </a:solidFill>
            </a:endParaRPr>
          </a:p>
        </p:txBody>
      </p:sp>
    </p:spTree>
    <p:extLst>
      <p:ext uri="{BB962C8B-B14F-4D97-AF65-F5344CB8AC3E}">
        <p14:creationId xmlns:p14="http://schemas.microsoft.com/office/powerpoint/2010/main" val="32463256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209AA-C842-3455-CF93-AF944AD0B001}"/>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9E8853C4-F885-5C53-9E15-9CA9D59EBDD4}"/>
              </a:ext>
            </a:extLst>
          </p:cNvPr>
          <p:cNvSpPr>
            <a:spLocks noGrp="1"/>
          </p:cNvSpPr>
          <p:nvPr>
            <p:ph type="title"/>
          </p:nvPr>
        </p:nvSpPr>
        <p:spPr/>
        <p:txBody>
          <a:bodyPr/>
          <a:lstStyle/>
          <a:p>
            <a:pPr eaLnBrk="1" hangingPunct="1"/>
            <a:r>
              <a:rPr lang="en-US" b="1" dirty="0"/>
              <a:t>Inner Join – Retrieve common cities in both datasets</a:t>
            </a:r>
            <a:endParaRPr lang="en-US" altLang="en-US" b="1" dirty="0"/>
          </a:p>
        </p:txBody>
      </p:sp>
      <p:sp>
        <p:nvSpPr>
          <p:cNvPr id="359427" name="Rectangle 3">
            <a:extLst>
              <a:ext uri="{FF2B5EF4-FFF2-40B4-BE49-F238E27FC236}">
                <a16:creationId xmlns:a16="http://schemas.microsoft.com/office/drawing/2014/main" id="{5CA34761-8071-9E10-194F-A2EE51370B71}"/>
              </a:ext>
            </a:extLst>
          </p:cNvPr>
          <p:cNvSpPr>
            <a:spLocks noGrp="1" noChangeArrowheads="1"/>
          </p:cNvSpPr>
          <p:nvPr>
            <p:ph idx="1"/>
          </p:nvPr>
        </p:nvSpPr>
        <p:spPr/>
        <p:txBody>
          <a:bodyPr rtlCol="0">
            <a:normAutofit/>
          </a:bodyPr>
          <a:lstStyle/>
          <a:p>
            <a:r>
              <a:rPr lang="en-IN" sz="1600" b="1" dirty="0"/>
              <a:t>We can write the code and select only a part of it to be executed by saying “Run Region” </a:t>
            </a:r>
            <a:endParaRPr lang="en-IN" sz="1600" dirty="0"/>
          </a:p>
        </p:txBody>
      </p:sp>
      <p:sp>
        <p:nvSpPr>
          <p:cNvPr id="186372" name="Slide Number Placeholder 5">
            <a:extLst>
              <a:ext uri="{FF2B5EF4-FFF2-40B4-BE49-F238E27FC236}">
                <a16:creationId xmlns:a16="http://schemas.microsoft.com/office/drawing/2014/main" id="{3D7BBA65-B1E7-7060-05BB-97D3327DCAA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199</a:t>
            </a:fld>
            <a:endParaRPr lang="en-US" altLang="en-US">
              <a:solidFill>
                <a:srgbClr val="898989"/>
              </a:solidFill>
            </a:endParaRPr>
          </a:p>
        </p:txBody>
      </p:sp>
      <p:pic>
        <p:nvPicPr>
          <p:cNvPr id="3" name="Picture 2">
            <a:extLst>
              <a:ext uri="{FF2B5EF4-FFF2-40B4-BE49-F238E27FC236}">
                <a16:creationId xmlns:a16="http://schemas.microsoft.com/office/drawing/2014/main" id="{0CDE2132-5C56-E334-5412-0DED05F0A068}"/>
              </a:ext>
            </a:extLst>
          </p:cNvPr>
          <p:cNvPicPr>
            <a:picLocks noChangeAspect="1"/>
          </p:cNvPicPr>
          <p:nvPr/>
        </p:nvPicPr>
        <p:blipFill>
          <a:blip r:embed="rId2"/>
          <a:stretch>
            <a:fillRect/>
          </a:stretch>
        </p:blipFill>
        <p:spPr>
          <a:xfrm>
            <a:off x="914400" y="2819400"/>
            <a:ext cx="7200000" cy="3604911"/>
          </a:xfrm>
          <a:prstGeom prst="rect">
            <a:avLst/>
          </a:prstGeom>
        </p:spPr>
      </p:pic>
    </p:spTree>
    <p:extLst>
      <p:ext uri="{BB962C8B-B14F-4D97-AF65-F5344CB8AC3E}">
        <p14:creationId xmlns:p14="http://schemas.microsoft.com/office/powerpoint/2010/main" val="407666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F59C5CE-575A-E089-2B9C-204CBAF6E80A}"/>
              </a:ext>
            </a:extLst>
          </p:cNvPr>
          <p:cNvSpPr>
            <a:spLocks noGrp="1"/>
          </p:cNvSpPr>
          <p:nvPr>
            <p:ph type="title"/>
          </p:nvPr>
        </p:nvSpPr>
        <p:spPr/>
        <p:txBody>
          <a:bodyPr/>
          <a:lstStyle/>
          <a:p>
            <a:pPr eaLnBrk="1" hangingPunct="1"/>
            <a:r>
              <a:rPr lang="en-US" altLang="en-US" dirty="0"/>
              <a:t>Data Science Marketplace</a:t>
            </a:r>
          </a:p>
        </p:txBody>
      </p:sp>
      <p:sp>
        <p:nvSpPr>
          <p:cNvPr id="6147" name="Rectangle 3">
            <a:extLst>
              <a:ext uri="{FF2B5EF4-FFF2-40B4-BE49-F238E27FC236}">
                <a16:creationId xmlns:a16="http://schemas.microsoft.com/office/drawing/2014/main" id="{79501E8E-980E-E317-6722-12BB82FED840}"/>
              </a:ext>
            </a:extLst>
          </p:cNvPr>
          <p:cNvSpPr>
            <a:spLocks noGrp="1" noChangeArrowheads="1"/>
          </p:cNvSpPr>
          <p:nvPr>
            <p:ph idx="1"/>
          </p:nvPr>
        </p:nvSpPr>
        <p:spPr/>
        <p:txBody>
          <a:bodyPr/>
          <a:lstStyle/>
          <a:p>
            <a:pPr eaLnBrk="1" hangingPunct="1"/>
            <a:r>
              <a:rPr lang="en-US" altLang="en-US" b="1" dirty="0"/>
              <a:t>Proprietary Tools </a:t>
            </a:r>
          </a:p>
          <a:p>
            <a:pPr lvl="1" eaLnBrk="1" hangingPunct="1"/>
            <a:r>
              <a:rPr lang="en-US" altLang="en-US" dirty="0"/>
              <a:t>SAS</a:t>
            </a:r>
          </a:p>
          <a:p>
            <a:pPr lvl="1" eaLnBrk="1" hangingPunct="1"/>
            <a:r>
              <a:rPr lang="en-US" altLang="en-US" dirty="0"/>
              <a:t>SPSS</a:t>
            </a:r>
          </a:p>
          <a:p>
            <a:pPr lvl="1" eaLnBrk="1" hangingPunct="1"/>
            <a:r>
              <a:rPr lang="en-US" altLang="en-US" dirty="0"/>
              <a:t>Stata</a:t>
            </a:r>
          </a:p>
          <a:p>
            <a:pPr lvl="1" eaLnBrk="1" hangingPunct="1"/>
            <a:r>
              <a:rPr lang="en-US" altLang="en-US" dirty="0" err="1"/>
              <a:t>Matlab</a:t>
            </a:r>
            <a:r>
              <a:rPr lang="en-US" altLang="en-US" dirty="0"/>
              <a:t> </a:t>
            </a:r>
          </a:p>
          <a:p>
            <a:pPr eaLnBrk="1" hangingPunct="1">
              <a:buFontTx/>
              <a:buNone/>
            </a:pPr>
            <a:endParaRPr lang="en-US" altLang="en-US" dirty="0"/>
          </a:p>
          <a:p>
            <a:pPr eaLnBrk="1" hangingPunct="1"/>
            <a:r>
              <a:rPr lang="en-US" altLang="en-US" b="1" dirty="0"/>
              <a:t>Open Source or Freemium</a:t>
            </a:r>
          </a:p>
          <a:p>
            <a:pPr lvl="1" eaLnBrk="1" hangingPunct="1"/>
            <a:r>
              <a:rPr lang="en-US" altLang="en-US" dirty="0"/>
              <a:t>Python, R</a:t>
            </a:r>
          </a:p>
          <a:p>
            <a:pPr lvl="1" eaLnBrk="1" hangingPunct="1"/>
            <a:r>
              <a:rPr lang="en-US" altLang="en-US" dirty="0"/>
              <a:t>KNIME </a:t>
            </a:r>
          </a:p>
          <a:p>
            <a:pPr marL="342900" lvl="1" indent="0" eaLnBrk="1" hangingPunct="1">
              <a:buNone/>
            </a:pPr>
            <a:endParaRPr lang="en-US" altLang="en-US" dirty="0"/>
          </a:p>
          <a:p>
            <a:pPr eaLnBrk="1" hangingPunct="1"/>
            <a:endParaRPr lang="en-US" altLang="en-US" dirty="0"/>
          </a:p>
        </p:txBody>
      </p:sp>
      <p:sp>
        <p:nvSpPr>
          <p:cNvPr id="6148" name="Slide Number Placeholder 5">
            <a:extLst>
              <a:ext uri="{FF2B5EF4-FFF2-40B4-BE49-F238E27FC236}">
                <a16:creationId xmlns:a16="http://schemas.microsoft.com/office/drawing/2014/main" id="{19A793B2-ACE5-5BF5-E4DF-2F88CA5BAED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CFC46AE-D2D3-493D-A9B2-713828C58598}" type="slidenum">
              <a:rPr lang="en-US" altLang="en-US" smtClean="0">
                <a:solidFill>
                  <a:srgbClr val="898989"/>
                </a:solidFill>
              </a:rPr>
              <a:pPr/>
              <a:t>2</a:t>
            </a:fld>
            <a:endParaRPr lang="en-US" altLang="en-US">
              <a:solidFill>
                <a:srgbClr val="89898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85DB0F2-B287-C025-10AF-D857F1AD604C}"/>
              </a:ext>
            </a:extLst>
          </p:cNvPr>
          <p:cNvSpPr>
            <a:spLocks noGrp="1"/>
          </p:cNvSpPr>
          <p:nvPr>
            <p:ph type="title"/>
          </p:nvPr>
        </p:nvSpPr>
        <p:spPr/>
        <p:txBody>
          <a:bodyPr/>
          <a:lstStyle/>
          <a:p>
            <a:pPr eaLnBrk="1" hangingPunct="1"/>
            <a:r>
              <a:rPr lang="en-US" altLang="en-US"/>
              <a:t>SAS Basic Concepts</a:t>
            </a:r>
          </a:p>
        </p:txBody>
      </p:sp>
      <p:sp>
        <p:nvSpPr>
          <p:cNvPr id="201731" name="Rectangle 3">
            <a:extLst>
              <a:ext uri="{FF2B5EF4-FFF2-40B4-BE49-F238E27FC236}">
                <a16:creationId xmlns:a16="http://schemas.microsoft.com/office/drawing/2014/main" id="{EE408D2D-6E5D-BD6A-29E1-B2B12DE72563}"/>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r>
              <a:rPr lang="en-US" altLang="en-US"/>
              <a:t>The result of a DATA step or a PROC step may vary from producing a dataset, report, opening a interactive window etc.</a:t>
            </a:r>
          </a:p>
          <a:p>
            <a:pPr eaLnBrk="1" fontAlgn="auto" hangingPunct="1">
              <a:spcAft>
                <a:spcPts val="0"/>
              </a:spcAft>
              <a:defRPr/>
            </a:pPr>
            <a:endParaRPr lang="en-US" altLang="en-US"/>
          </a:p>
          <a:p>
            <a:pPr eaLnBrk="1" fontAlgn="auto" hangingPunct="1">
              <a:spcBef>
                <a:spcPct val="30000"/>
              </a:spcBef>
              <a:spcAft>
                <a:spcPts val="0"/>
              </a:spcAft>
              <a:defRPr/>
            </a:pPr>
            <a:r>
              <a:rPr lang="en-US" altLang="en-US"/>
              <a:t>Consider the example below:</a:t>
            </a:r>
          </a:p>
          <a:p>
            <a:pPr lvl="3" eaLnBrk="1" fontAlgn="auto" hangingPunct="1">
              <a:spcAft>
                <a:spcPts val="0"/>
              </a:spcAft>
              <a:buFont typeface="Tahoma" panose="020B0604030504040204" pitchFamily="34" charset="0"/>
              <a:buNone/>
              <a:defRPr/>
            </a:pPr>
            <a:r>
              <a:rPr lang="en-US" altLang="en-US" sz="1800">
                <a:solidFill>
                  <a:srgbClr val="008000"/>
                </a:solidFill>
              </a:rPr>
              <a:t>Data</a:t>
            </a:r>
            <a:r>
              <a:rPr lang="en-US" altLang="en-US" sz="1800">
                <a:solidFill>
                  <a:schemeClr val="accent1"/>
                </a:solidFill>
              </a:rPr>
              <a:t> </a:t>
            </a:r>
            <a:r>
              <a:rPr lang="en-US" altLang="en-US" sz="1800">
                <a:solidFill>
                  <a:srgbClr val="FF3300"/>
                </a:solidFill>
              </a:rPr>
              <a:t> Mylib.Test2;</a:t>
            </a:r>
          </a:p>
          <a:p>
            <a:pPr lvl="3" eaLnBrk="1" fontAlgn="auto" hangingPunct="1">
              <a:spcAft>
                <a:spcPts val="0"/>
              </a:spcAft>
              <a:buFont typeface="Tahoma" panose="020B0604030504040204" pitchFamily="34" charset="0"/>
              <a:buNone/>
              <a:defRPr/>
            </a:pPr>
            <a:r>
              <a:rPr lang="en-US" altLang="en-US" sz="1800">
                <a:solidFill>
                  <a:srgbClr val="FF3300"/>
                </a:solidFill>
              </a:rPr>
              <a:t>	Set Mylib.Test1;</a:t>
            </a:r>
          </a:p>
          <a:p>
            <a:pPr lvl="3" eaLnBrk="1" fontAlgn="auto" hangingPunct="1">
              <a:spcAft>
                <a:spcPts val="0"/>
              </a:spcAft>
              <a:buFont typeface="Tahoma" panose="020B0604030504040204" pitchFamily="34" charset="0"/>
              <a:buNone/>
              <a:defRPr/>
            </a:pPr>
            <a:r>
              <a:rPr lang="en-US" altLang="en-US" sz="1800">
                <a:solidFill>
                  <a:srgbClr val="FF3300"/>
                </a:solidFill>
              </a:rPr>
              <a:t>Run;</a:t>
            </a:r>
          </a:p>
          <a:p>
            <a:pPr lvl="3" eaLnBrk="1" fontAlgn="auto" hangingPunct="1">
              <a:spcAft>
                <a:spcPts val="0"/>
              </a:spcAft>
              <a:buFont typeface="Tahoma" panose="020B0604030504040204" pitchFamily="34" charset="0"/>
              <a:buNone/>
              <a:defRPr/>
            </a:pPr>
            <a:r>
              <a:rPr lang="en-US" altLang="en-US" sz="1800">
                <a:solidFill>
                  <a:srgbClr val="008000"/>
                </a:solidFill>
              </a:rPr>
              <a:t>Proc</a:t>
            </a:r>
            <a:r>
              <a:rPr lang="en-US" altLang="en-US" sz="1800">
                <a:solidFill>
                  <a:srgbClr val="FF3300"/>
                </a:solidFill>
              </a:rPr>
              <a:t> print Data = Mylib.Test2;</a:t>
            </a:r>
          </a:p>
          <a:p>
            <a:pPr lvl="3" eaLnBrk="1" fontAlgn="auto" hangingPunct="1">
              <a:spcAft>
                <a:spcPts val="0"/>
              </a:spcAft>
              <a:buFont typeface="Tahoma" panose="020B0604030504040204" pitchFamily="34" charset="0"/>
              <a:buNone/>
              <a:defRPr/>
            </a:pPr>
            <a:r>
              <a:rPr lang="en-US" altLang="en-US" sz="1800">
                <a:solidFill>
                  <a:srgbClr val="FF3300"/>
                </a:solidFill>
              </a:rPr>
              <a:t>Run;</a:t>
            </a:r>
          </a:p>
          <a:p>
            <a:pPr lvl="3" eaLnBrk="1" fontAlgn="auto" hangingPunct="1">
              <a:spcAft>
                <a:spcPts val="0"/>
              </a:spcAft>
              <a:buFont typeface="Tahoma" panose="020B0604030504040204" pitchFamily="34" charset="0"/>
              <a:buNone/>
              <a:defRPr/>
            </a:pPr>
            <a:endParaRPr lang="en-US" altLang="en-US" sz="1800">
              <a:solidFill>
                <a:srgbClr val="FF3300"/>
              </a:solidFill>
            </a:endParaRPr>
          </a:p>
          <a:p>
            <a:pPr eaLnBrk="1" fontAlgn="auto" hangingPunct="1">
              <a:spcBef>
                <a:spcPct val="30000"/>
              </a:spcBef>
              <a:spcAft>
                <a:spcPts val="0"/>
              </a:spcAft>
              <a:defRPr/>
            </a:pPr>
            <a:r>
              <a:rPr lang="en-US" altLang="en-US" sz="2800"/>
              <a:t>The SAS files </a:t>
            </a:r>
            <a:r>
              <a:rPr lang="en-US" altLang="en-US" sz="2800">
                <a:solidFill>
                  <a:srgbClr val="FF3300"/>
                </a:solidFill>
              </a:rPr>
              <a:t>Mylib.Test2</a:t>
            </a:r>
            <a:r>
              <a:rPr lang="en-US" altLang="en-US" sz="2800"/>
              <a:t> &amp; </a:t>
            </a:r>
            <a:r>
              <a:rPr lang="en-US" altLang="en-US" sz="2800">
                <a:solidFill>
                  <a:srgbClr val="FF3300"/>
                </a:solidFill>
              </a:rPr>
              <a:t>Mylib.Test1</a:t>
            </a:r>
            <a:r>
              <a:rPr lang="en-US" altLang="en-US" sz="2800"/>
              <a:t> have two level names with a period in between. To reference a SAS file a two level name is used as follows:</a:t>
            </a:r>
          </a:p>
          <a:p>
            <a:pPr lvl="3" eaLnBrk="1" fontAlgn="auto" hangingPunct="1">
              <a:spcAft>
                <a:spcPts val="0"/>
              </a:spcAft>
              <a:buFont typeface="Tahoma" panose="020B0604030504040204" pitchFamily="34" charset="0"/>
              <a:buNone/>
              <a:defRPr/>
            </a:pPr>
            <a:r>
              <a:rPr lang="en-US" altLang="en-US" sz="1350">
                <a:solidFill>
                  <a:srgbClr val="008000"/>
                </a:solidFill>
              </a:rPr>
              <a:t>Libref.Filename</a:t>
            </a:r>
            <a:r>
              <a:rPr lang="en-US" altLang="en-US" sz="1800"/>
              <a:t>	</a:t>
            </a:r>
          </a:p>
        </p:txBody>
      </p:sp>
      <p:sp>
        <p:nvSpPr>
          <p:cNvPr id="15364" name="Slide Number Placeholder 5">
            <a:extLst>
              <a:ext uri="{FF2B5EF4-FFF2-40B4-BE49-F238E27FC236}">
                <a16:creationId xmlns:a16="http://schemas.microsoft.com/office/drawing/2014/main" id="{B039F61A-CCB8-AA62-66E5-18A48C4DF1C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3914271-A441-4F1C-8B86-E9A52E909AF4}" type="slidenum">
              <a:rPr lang="en-US" altLang="en-US" smtClean="0">
                <a:solidFill>
                  <a:srgbClr val="898989"/>
                </a:solidFill>
              </a:rPr>
              <a:pPr/>
              <a:t>20</a:t>
            </a:fld>
            <a:endParaRPr lang="en-US" altLang="en-US">
              <a:solidFill>
                <a:srgbClr val="898989"/>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C795E-487B-2A03-80D1-FFBC68FF7F1F}"/>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F06F431B-7CAE-9A9B-CFFA-E53C9E64405C}"/>
              </a:ext>
            </a:extLst>
          </p:cNvPr>
          <p:cNvSpPr>
            <a:spLocks noGrp="1"/>
          </p:cNvSpPr>
          <p:nvPr>
            <p:ph type="title"/>
          </p:nvPr>
        </p:nvSpPr>
        <p:spPr/>
        <p:txBody>
          <a:bodyPr/>
          <a:lstStyle/>
          <a:p>
            <a:pPr eaLnBrk="1" hangingPunct="1"/>
            <a:r>
              <a:rPr lang="en-US" b="1" dirty="0"/>
              <a:t>Inner Join – Retrieve common cities in both datasets</a:t>
            </a:r>
            <a:endParaRPr lang="en-US" altLang="en-US" b="1" dirty="0"/>
          </a:p>
        </p:txBody>
      </p:sp>
      <p:sp>
        <p:nvSpPr>
          <p:cNvPr id="359427" name="Rectangle 3">
            <a:extLst>
              <a:ext uri="{FF2B5EF4-FFF2-40B4-BE49-F238E27FC236}">
                <a16:creationId xmlns:a16="http://schemas.microsoft.com/office/drawing/2014/main" id="{BDE044AD-914D-569D-490E-ACBA20764B68}"/>
              </a:ext>
            </a:extLst>
          </p:cNvPr>
          <p:cNvSpPr>
            <a:spLocks noGrp="1" noChangeArrowheads="1"/>
          </p:cNvSpPr>
          <p:nvPr>
            <p:ph idx="1"/>
          </p:nvPr>
        </p:nvSpPr>
        <p:spPr/>
        <p:txBody>
          <a:bodyPr rtlCol="0">
            <a:normAutofit/>
          </a:bodyPr>
          <a:lstStyle/>
          <a:p>
            <a:r>
              <a:rPr lang="en-IN" sz="1600" b="1" dirty="0"/>
              <a:t>We can write the code and select only a part of it to be executed by saying “Run Region” </a:t>
            </a:r>
            <a:endParaRPr lang="en-IN" sz="1600" dirty="0"/>
          </a:p>
        </p:txBody>
      </p:sp>
      <p:sp>
        <p:nvSpPr>
          <p:cNvPr id="186372" name="Slide Number Placeholder 5">
            <a:extLst>
              <a:ext uri="{FF2B5EF4-FFF2-40B4-BE49-F238E27FC236}">
                <a16:creationId xmlns:a16="http://schemas.microsoft.com/office/drawing/2014/main" id="{844A4C78-8685-F22A-D7C6-4386125800D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200</a:t>
            </a:fld>
            <a:endParaRPr lang="en-US" altLang="en-US">
              <a:solidFill>
                <a:srgbClr val="898989"/>
              </a:solidFill>
            </a:endParaRPr>
          </a:p>
        </p:txBody>
      </p:sp>
      <p:pic>
        <p:nvPicPr>
          <p:cNvPr id="3" name="Picture 2">
            <a:extLst>
              <a:ext uri="{FF2B5EF4-FFF2-40B4-BE49-F238E27FC236}">
                <a16:creationId xmlns:a16="http://schemas.microsoft.com/office/drawing/2014/main" id="{FE4901D9-9739-4B64-2204-376E9D603D57}"/>
              </a:ext>
            </a:extLst>
          </p:cNvPr>
          <p:cNvPicPr>
            <a:picLocks noChangeAspect="1"/>
          </p:cNvPicPr>
          <p:nvPr/>
        </p:nvPicPr>
        <p:blipFill>
          <a:blip r:embed="rId2"/>
          <a:stretch>
            <a:fillRect/>
          </a:stretch>
        </p:blipFill>
        <p:spPr>
          <a:xfrm>
            <a:off x="914400" y="2819400"/>
            <a:ext cx="7200000" cy="3604911"/>
          </a:xfrm>
          <a:prstGeom prst="rect">
            <a:avLst/>
          </a:prstGeom>
        </p:spPr>
      </p:pic>
    </p:spTree>
    <p:extLst>
      <p:ext uri="{BB962C8B-B14F-4D97-AF65-F5344CB8AC3E}">
        <p14:creationId xmlns:p14="http://schemas.microsoft.com/office/powerpoint/2010/main" val="38768590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9CC2-37DA-6B0A-E1AD-50E59BA2AA0E}"/>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FF64A935-310D-FBBA-4E00-B4F6D7609F47}"/>
              </a:ext>
            </a:extLst>
          </p:cNvPr>
          <p:cNvSpPr>
            <a:spLocks noGrp="1"/>
          </p:cNvSpPr>
          <p:nvPr>
            <p:ph type="title"/>
          </p:nvPr>
        </p:nvSpPr>
        <p:spPr/>
        <p:txBody>
          <a:bodyPr/>
          <a:lstStyle/>
          <a:p>
            <a:pPr eaLnBrk="1" hangingPunct="1"/>
            <a:r>
              <a:rPr lang="en-US" b="1" dirty="0"/>
              <a:t>Inner Join</a:t>
            </a:r>
            <a:r>
              <a:rPr lang="en-US" dirty="0"/>
              <a:t> – Retrieve common cities in both datasets</a:t>
            </a:r>
            <a:endParaRPr lang="en-US" altLang="en-US" b="1" dirty="0"/>
          </a:p>
        </p:txBody>
      </p:sp>
      <p:sp>
        <p:nvSpPr>
          <p:cNvPr id="359427" name="Rectangle 3">
            <a:extLst>
              <a:ext uri="{FF2B5EF4-FFF2-40B4-BE49-F238E27FC236}">
                <a16:creationId xmlns:a16="http://schemas.microsoft.com/office/drawing/2014/main" id="{2EC9F3EF-5A11-1F38-34F1-458A9EA6A756}"/>
              </a:ext>
            </a:extLst>
          </p:cNvPr>
          <p:cNvSpPr>
            <a:spLocks noGrp="1" noChangeArrowheads="1"/>
          </p:cNvSpPr>
          <p:nvPr>
            <p:ph idx="1"/>
          </p:nvPr>
        </p:nvSpPr>
        <p:spPr/>
        <p:txBody>
          <a:bodyPr rtlCol="0">
            <a:normAutofit/>
          </a:bodyPr>
          <a:lstStyle/>
          <a:p>
            <a:r>
              <a:rPr lang="en-IN" sz="1600" b="1" dirty="0"/>
              <a:t>Once we do that we know a dataset with 70 records has been created .</a:t>
            </a:r>
          </a:p>
          <a:p>
            <a:endParaRPr lang="en-IN" sz="1600" b="1" dirty="0"/>
          </a:p>
          <a:p>
            <a:endParaRPr lang="en-IN" sz="1600" b="1" dirty="0"/>
          </a:p>
          <a:p>
            <a:r>
              <a:rPr lang="en-IN" sz="1600" b="1" dirty="0"/>
              <a:t>If we had to achieve the same using Data Step – What would be our approach ?</a:t>
            </a:r>
          </a:p>
          <a:p>
            <a:endParaRPr lang="en-IN" sz="1600" b="1" dirty="0"/>
          </a:p>
          <a:p>
            <a:endParaRPr lang="en-IN" sz="1600" b="1" dirty="0"/>
          </a:p>
        </p:txBody>
      </p:sp>
      <p:sp>
        <p:nvSpPr>
          <p:cNvPr id="186372" name="Slide Number Placeholder 5">
            <a:extLst>
              <a:ext uri="{FF2B5EF4-FFF2-40B4-BE49-F238E27FC236}">
                <a16:creationId xmlns:a16="http://schemas.microsoft.com/office/drawing/2014/main" id="{8DD26A78-3A9C-CCD1-EE78-03432484D4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201</a:t>
            </a:fld>
            <a:endParaRPr lang="en-US" altLang="en-US">
              <a:solidFill>
                <a:srgbClr val="898989"/>
              </a:solidFill>
            </a:endParaRPr>
          </a:p>
        </p:txBody>
      </p:sp>
    </p:spTree>
    <p:extLst>
      <p:ext uri="{BB962C8B-B14F-4D97-AF65-F5344CB8AC3E}">
        <p14:creationId xmlns:p14="http://schemas.microsoft.com/office/powerpoint/2010/main" val="34002763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5EAE5-F151-EA79-CC82-5295422FAEEA}"/>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5D79EA47-6497-74FC-E8F7-6DB79E3CEEBE}"/>
              </a:ext>
            </a:extLst>
          </p:cNvPr>
          <p:cNvSpPr>
            <a:spLocks noGrp="1"/>
          </p:cNvSpPr>
          <p:nvPr>
            <p:ph type="title"/>
          </p:nvPr>
        </p:nvSpPr>
        <p:spPr/>
        <p:txBody>
          <a:bodyPr/>
          <a:lstStyle/>
          <a:p>
            <a:pPr eaLnBrk="1" hangingPunct="1"/>
            <a:r>
              <a:rPr lang="en-US" b="1" dirty="0"/>
              <a:t>Inner Join Data step equivalent</a:t>
            </a:r>
            <a:endParaRPr lang="en-US" altLang="en-US" b="1" dirty="0"/>
          </a:p>
        </p:txBody>
      </p:sp>
      <p:sp>
        <p:nvSpPr>
          <p:cNvPr id="359427" name="Rectangle 3">
            <a:extLst>
              <a:ext uri="{FF2B5EF4-FFF2-40B4-BE49-F238E27FC236}">
                <a16:creationId xmlns:a16="http://schemas.microsoft.com/office/drawing/2014/main" id="{1BA2F234-CE12-C1ED-3844-331BC46CA1FF}"/>
              </a:ext>
            </a:extLst>
          </p:cNvPr>
          <p:cNvSpPr>
            <a:spLocks noGrp="1" noChangeArrowheads="1"/>
          </p:cNvSpPr>
          <p:nvPr>
            <p:ph idx="1"/>
          </p:nvPr>
        </p:nvSpPr>
        <p:spPr>
          <a:xfrm>
            <a:off x="762000" y="1861297"/>
            <a:ext cx="7886700" cy="4351338"/>
          </a:xfrm>
        </p:spPr>
        <p:txBody>
          <a:bodyPr rtlCol="0">
            <a:normAutofit/>
          </a:bodyPr>
          <a:lstStyle/>
          <a:p>
            <a:r>
              <a:rPr lang="en-US" sz="1600" dirty="0"/>
              <a:t>DATA Step equivalent – </a:t>
            </a:r>
          </a:p>
          <a:p>
            <a:endParaRPr lang="en-US" sz="1600" dirty="0"/>
          </a:p>
          <a:p>
            <a:endParaRPr lang="en-US" sz="1600" dirty="0"/>
          </a:p>
          <a:p>
            <a:r>
              <a:rPr lang="en-US" sz="1600" dirty="0"/>
              <a:t>But to do this data sets should be sorted on the </a:t>
            </a:r>
          </a:p>
          <a:p>
            <a:pPr marL="0" indent="0">
              <a:buNone/>
            </a:pPr>
            <a:r>
              <a:rPr lang="en-US" sz="1600" dirty="0"/>
              <a:t>By variable </a:t>
            </a:r>
          </a:p>
          <a:p>
            <a:endParaRPr lang="en-US" sz="1600" dirty="0"/>
          </a:p>
          <a:p>
            <a:endParaRPr lang="en-US" sz="1600" dirty="0"/>
          </a:p>
          <a:p>
            <a:r>
              <a:rPr lang="en-US" sz="1600" dirty="0"/>
              <a:t>What will happen if its not ?</a:t>
            </a:r>
          </a:p>
          <a:p>
            <a:endParaRPr lang="en-US" sz="1600" dirty="0"/>
          </a:p>
          <a:p>
            <a:pPr marL="0" indent="0">
              <a:buNone/>
            </a:pPr>
            <a:endParaRPr lang="en-US" sz="1600" dirty="0"/>
          </a:p>
          <a:p>
            <a:endParaRPr lang="en-US" sz="1600" dirty="0"/>
          </a:p>
          <a:p>
            <a:endParaRPr lang="en-US" sz="1600" dirty="0"/>
          </a:p>
          <a:p>
            <a:endParaRPr lang="en-US" sz="1600" dirty="0"/>
          </a:p>
          <a:p>
            <a:endParaRPr lang="en-US" sz="1600" dirty="0"/>
          </a:p>
          <a:p>
            <a:endParaRPr lang="en-US" sz="1600" dirty="0"/>
          </a:p>
        </p:txBody>
      </p:sp>
      <p:sp>
        <p:nvSpPr>
          <p:cNvPr id="186372" name="Slide Number Placeholder 5">
            <a:extLst>
              <a:ext uri="{FF2B5EF4-FFF2-40B4-BE49-F238E27FC236}">
                <a16:creationId xmlns:a16="http://schemas.microsoft.com/office/drawing/2014/main" id="{BB173430-3A34-4D9A-F5AE-D8C97ADF8E8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202</a:t>
            </a:fld>
            <a:endParaRPr lang="en-US" altLang="en-US">
              <a:solidFill>
                <a:srgbClr val="898989"/>
              </a:solidFill>
            </a:endParaRPr>
          </a:p>
        </p:txBody>
      </p:sp>
      <p:pic>
        <p:nvPicPr>
          <p:cNvPr id="3" name="Picture 2">
            <a:extLst>
              <a:ext uri="{FF2B5EF4-FFF2-40B4-BE49-F238E27FC236}">
                <a16:creationId xmlns:a16="http://schemas.microsoft.com/office/drawing/2014/main" id="{326A4F88-1842-DE54-C77E-CA461388D08E}"/>
              </a:ext>
            </a:extLst>
          </p:cNvPr>
          <p:cNvPicPr>
            <a:picLocks noChangeAspect="1"/>
          </p:cNvPicPr>
          <p:nvPr/>
        </p:nvPicPr>
        <p:blipFill>
          <a:blip r:embed="rId2"/>
          <a:srcRect l="38525"/>
          <a:stretch/>
        </p:blipFill>
        <p:spPr>
          <a:xfrm>
            <a:off x="5334000" y="1542927"/>
            <a:ext cx="3526148" cy="4669708"/>
          </a:xfrm>
          <a:prstGeom prst="rect">
            <a:avLst/>
          </a:prstGeom>
        </p:spPr>
      </p:pic>
    </p:spTree>
    <p:extLst>
      <p:ext uri="{BB962C8B-B14F-4D97-AF65-F5344CB8AC3E}">
        <p14:creationId xmlns:p14="http://schemas.microsoft.com/office/powerpoint/2010/main" val="26392651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FED57-5FC3-4267-E521-479275BD1ECE}"/>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1C57D51D-7C9F-3FAA-3E69-C976CD782808}"/>
              </a:ext>
            </a:extLst>
          </p:cNvPr>
          <p:cNvSpPr>
            <a:spLocks noGrp="1"/>
          </p:cNvSpPr>
          <p:nvPr>
            <p:ph type="title"/>
          </p:nvPr>
        </p:nvSpPr>
        <p:spPr/>
        <p:txBody>
          <a:bodyPr/>
          <a:lstStyle/>
          <a:p>
            <a:pPr eaLnBrk="1" hangingPunct="1"/>
            <a:r>
              <a:rPr lang="en-US" b="1" dirty="0"/>
              <a:t>Left Join – Retrieve all cities from the first dataset, with matching values from the second</a:t>
            </a:r>
            <a:endParaRPr lang="en-US" altLang="en-US" b="1" dirty="0"/>
          </a:p>
        </p:txBody>
      </p:sp>
      <p:sp>
        <p:nvSpPr>
          <p:cNvPr id="359427" name="Rectangle 3">
            <a:extLst>
              <a:ext uri="{FF2B5EF4-FFF2-40B4-BE49-F238E27FC236}">
                <a16:creationId xmlns:a16="http://schemas.microsoft.com/office/drawing/2014/main" id="{7980CE00-B7E6-8FDB-301B-D666EB8AC310}"/>
              </a:ext>
            </a:extLst>
          </p:cNvPr>
          <p:cNvSpPr>
            <a:spLocks noGrp="1" noChangeArrowheads="1"/>
          </p:cNvSpPr>
          <p:nvPr>
            <p:ph idx="1"/>
          </p:nvPr>
        </p:nvSpPr>
        <p:spPr/>
        <p:txBody>
          <a:bodyPr rtlCol="0">
            <a:normAutofit/>
          </a:bodyPr>
          <a:lstStyle/>
          <a:p>
            <a:endParaRPr lang="en-IN" sz="1600" dirty="0"/>
          </a:p>
          <a:p>
            <a:r>
              <a:rPr lang="en-US" sz="1600" dirty="0"/>
              <a:t>Left Join returns all rows from </a:t>
            </a:r>
            <a:r>
              <a:rPr lang="en-US" sz="1600" dirty="0" err="1"/>
              <a:t>synthetic_data</a:t>
            </a:r>
            <a:r>
              <a:rPr lang="en-US" sz="1600" dirty="0"/>
              <a:t> and matches values from </a:t>
            </a:r>
            <a:r>
              <a:rPr lang="en-US" sz="1600" dirty="0" err="1"/>
              <a:t>related_dataset</a:t>
            </a:r>
            <a:r>
              <a:rPr lang="en-US" sz="1600" dirty="0"/>
              <a:t>.</a:t>
            </a:r>
          </a:p>
          <a:p>
            <a:r>
              <a:rPr lang="en-US" sz="1600" dirty="0"/>
              <a:t>Cities without corresponding entries in the second dataset will have missing values (., null).</a:t>
            </a:r>
          </a:p>
          <a:p>
            <a:r>
              <a:rPr lang="en-US" sz="1600" dirty="0"/>
              <a:t>Data Step Limitation: Requires multiple merge steps and temporary datasets.</a:t>
            </a:r>
            <a:endParaRPr lang="en-IN" sz="1600" dirty="0"/>
          </a:p>
        </p:txBody>
      </p:sp>
      <p:sp>
        <p:nvSpPr>
          <p:cNvPr id="186372" name="Slide Number Placeholder 5">
            <a:extLst>
              <a:ext uri="{FF2B5EF4-FFF2-40B4-BE49-F238E27FC236}">
                <a16:creationId xmlns:a16="http://schemas.microsoft.com/office/drawing/2014/main" id="{24A60E6C-A8FD-EB2E-BEB3-B73156213F1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203</a:t>
            </a:fld>
            <a:endParaRPr lang="en-US" altLang="en-US">
              <a:solidFill>
                <a:srgbClr val="898989"/>
              </a:solidFill>
            </a:endParaRPr>
          </a:p>
        </p:txBody>
      </p:sp>
      <p:pic>
        <p:nvPicPr>
          <p:cNvPr id="5" name="Picture 4">
            <a:extLst>
              <a:ext uri="{FF2B5EF4-FFF2-40B4-BE49-F238E27FC236}">
                <a16:creationId xmlns:a16="http://schemas.microsoft.com/office/drawing/2014/main" id="{610C9842-E29B-E52A-4483-292CA586DFE6}"/>
              </a:ext>
            </a:extLst>
          </p:cNvPr>
          <p:cNvPicPr>
            <a:picLocks noChangeAspect="1"/>
          </p:cNvPicPr>
          <p:nvPr/>
        </p:nvPicPr>
        <p:blipFill>
          <a:blip r:embed="rId2"/>
          <a:stretch>
            <a:fillRect/>
          </a:stretch>
        </p:blipFill>
        <p:spPr>
          <a:xfrm>
            <a:off x="1619250" y="3244713"/>
            <a:ext cx="5867400" cy="3067187"/>
          </a:xfrm>
          <a:prstGeom prst="rect">
            <a:avLst/>
          </a:prstGeom>
        </p:spPr>
      </p:pic>
    </p:spTree>
    <p:extLst>
      <p:ext uri="{BB962C8B-B14F-4D97-AF65-F5344CB8AC3E}">
        <p14:creationId xmlns:p14="http://schemas.microsoft.com/office/powerpoint/2010/main" val="12541446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1FB57-4579-F9E2-BF05-7976283EB67C}"/>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ABBC0BAB-0B7A-5C3F-32E8-C5AED0D1252A}"/>
              </a:ext>
            </a:extLst>
          </p:cNvPr>
          <p:cNvSpPr>
            <a:spLocks noGrp="1"/>
          </p:cNvSpPr>
          <p:nvPr>
            <p:ph type="title"/>
          </p:nvPr>
        </p:nvSpPr>
        <p:spPr/>
        <p:txBody>
          <a:bodyPr/>
          <a:lstStyle/>
          <a:p>
            <a:pPr eaLnBrk="1" hangingPunct="1"/>
            <a:r>
              <a:rPr lang="en-US" b="1" dirty="0"/>
              <a:t>Left  Join Data step equivalent</a:t>
            </a:r>
            <a:endParaRPr lang="en-US" altLang="en-US" b="1" dirty="0"/>
          </a:p>
        </p:txBody>
      </p:sp>
      <p:sp>
        <p:nvSpPr>
          <p:cNvPr id="186372" name="Slide Number Placeholder 5">
            <a:extLst>
              <a:ext uri="{FF2B5EF4-FFF2-40B4-BE49-F238E27FC236}">
                <a16:creationId xmlns:a16="http://schemas.microsoft.com/office/drawing/2014/main" id="{74293D98-FD8C-9E22-1E18-441810B4804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204</a:t>
            </a:fld>
            <a:endParaRPr lang="en-US" altLang="en-US">
              <a:solidFill>
                <a:srgbClr val="898989"/>
              </a:solidFill>
            </a:endParaRPr>
          </a:p>
        </p:txBody>
      </p:sp>
      <p:pic>
        <p:nvPicPr>
          <p:cNvPr id="4" name="Picture 3">
            <a:extLst>
              <a:ext uri="{FF2B5EF4-FFF2-40B4-BE49-F238E27FC236}">
                <a16:creationId xmlns:a16="http://schemas.microsoft.com/office/drawing/2014/main" id="{20149278-880A-5F8E-5CCF-694226F07F6B}"/>
              </a:ext>
            </a:extLst>
          </p:cNvPr>
          <p:cNvPicPr>
            <a:picLocks noChangeAspect="1"/>
          </p:cNvPicPr>
          <p:nvPr/>
        </p:nvPicPr>
        <p:blipFill>
          <a:blip r:embed="rId2"/>
          <a:stretch>
            <a:fillRect/>
          </a:stretch>
        </p:blipFill>
        <p:spPr>
          <a:xfrm>
            <a:off x="914400" y="1719375"/>
            <a:ext cx="7200000" cy="4404820"/>
          </a:xfrm>
          <a:prstGeom prst="rect">
            <a:avLst/>
          </a:prstGeom>
        </p:spPr>
      </p:pic>
    </p:spTree>
    <p:extLst>
      <p:ext uri="{BB962C8B-B14F-4D97-AF65-F5344CB8AC3E}">
        <p14:creationId xmlns:p14="http://schemas.microsoft.com/office/powerpoint/2010/main" val="34108082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8991E-BCAC-8D87-8E0A-536992C106B6}"/>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B6678E0C-7C41-756F-6B8A-27DA8614DB56}"/>
              </a:ext>
            </a:extLst>
          </p:cNvPr>
          <p:cNvSpPr>
            <a:spLocks noGrp="1"/>
          </p:cNvSpPr>
          <p:nvPr>
            <p:ph type="title"/>
          </p:nvPr>
        </p:nvSpPr>
        <p:spPr/>
        <p:txBody>
          <a:bodyPr/>
          <a:lstStyle/>
          <a:p>
            <a:pPr eaLnBrk="1" hangingPunct="1"/>
            <a:r>
              <a:rPr lang="en-US" b="1" dirty="0"/>
              <a:t>Full Join – Combine all unique cities from both datasets</a:t>
            </a:r>
            <a:endParaRPr lang="en-US" altLang="en-US" b="1" dirty="0"/>
          </a:p>
        </p:txBody>
      </p:sp>
      <p:sp>
        <p:nvSpPr>
          <p:cNvPr id="359427" name="Rectangle 3">
            <a:extLst>
              <a:ext uri="{FF2B5EF4-FFF2-40B4-BE49-F238E27FC236}">
                <a16:creationId xmlns:a16="http://schemas.microsoft.com/office/drawing/2014/main" id="{B61558BD-1BEF-360B-E34E-7B6BF7B9C4B7}"/>
              </a:ext>
            </a:extLst>
          </p:cNvPr>
          <p:cNvSpPr>
            <a:spLocks noGrp="1" noChangeArrowheads="1"/>
          </p:cNvSpPr>
          <p:nvPr>
            <p:ph idx="1"/>
          </p:nvPr>
        </p:nvSpPr>
        <p:spPr>
          <a:xfrm>
            <a:off x="723450" y="1600200"/>
            <a:ext cx="7886700" cy="4351338"/>
          </a:xfrm>
        </p:spPr>
        <p:txBody>
          <a:bodyPr rtlCol="0">
            <a:normAutofit/>
          </a:bodyPr>
          <a:lstStyle/>
          <a:p>
            <a:r>
              <a:rPr lang="en-US" sz="1600" dirty="0"/>
              <a:t>Full Join combines all cities from both datasets, filling gaps with missing values.</a:t>
            </a:r>
          </a:p>
          <a:p>
            <a:r>
              <a:rPr lang="en-US" sz="1600" dirty="0"/>
              <a:t>Ideal for getting a complete picture with potential gaps identified.</a:t>
            </a:r>
          </a:p>
          <a:p>
            <a:r>
              <a:rPr lang="en-US" sz="1600" dirty="0"/>
              <a:t>Data Step Limitation: Full joins are very complex and require multiple merge steps with additional code for handling missing values.</a:t>
            </a:r>
          </a:p>
          <a:p>
            <a:endParaRPr lang="en-US" sz="1600" dirty="0"/>
          </a:p>
        </p:txBody>
      </p:sp>
      <p:sp>
        <p:nvSpPr>
          <p:cNvPr id="186372" name="Slide Number Placeholder 5">
            <a:extLst>
              <a:ext uri="{FF2B5EF4-FFF2-40B4-BE49-F238E27FC236}">
                <a16:creationId xmlns:a16="http://schemas.microsoft.com/office/drawing/2014/main" id="{40C568CA-C1D5-ED1F-79CB-A591BB0FB8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205</a:t>
            </a:fld>
            <a:endParaRPr lang="en-US" altLang="en-US">
              <a:solidFill>
                <a:srgbClr val="898989"/>
              </a:solidFill>
            </a:endParaRPr>
          </a:p>
        </p:txBody>
      </p:sp>
      <p:pic>
        <p:nvPicPr>
          <p:cNvPr id="3" name="Picture 2">
            <a:extLst>
              <a:ext uri="{FF2B5EF4-FFF2-40B4-BE49-F238E27FC236}">
                <a16:creationId xmlns:a16="http://schemas.microsoft.com/office/drawing/2014/main" id="{8EC91ECA-F2ED-98DC-7CA5-204A5B911932}"/>
              </a:ext>
            </a:extLst>
          </p:cNvPr>
          <p:cNvPicPr>
            <a:picLocks noChangeAspect="1"/>
          </p:cNvPicPr>
          <p:nvPr/>
        </p:nvPicPr>
        <p:blipFill>
          <a:blip r:embed="rId2"/>
          <a:stretch>
            <a:fillRect/>
          </a:stretch>
        </p:blipFill>
        <p:spPr>
          <a:xfrm>
            <a:off x="1066800" y="2831813"/>
            <a:ext cx="7200000" cy="3707099"/>
          </a:xfrm>
          <a:prstGeom prst="rect">
            <a:avLst/>
          </a:prstGeom>
        </p:spPr>
      </p:pic>
    </p:spTree>
    <p:extLst>
      <p:ext uri="{BB962C8B-B14F-4D97-AF65-F5344CB8AC3E}">
        <p14:creationId xmlns:p14="http://schemas.microsoft.com/office/powerpoint/2010/main" val="5263165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CAB2F-0ADC-F908-7768-0814CCB229F3}"/>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9390EA9E-2BA5-DFEA-E0C2-13C8CCBB6E55}"/>
              </a:ext>
            </a:extLst>
          </p:cNvPr>
          <p:cNvSpPr>
            <a:spLocks noGrp="1"/>
          </p:cNvSpPr>
          <p:nvPr>
            <p:ph type="title"/>
          </p:nvPr>
        </p:nvSpPr>
        <p:spPr/>
        <p:txBody>
          <a:bodyPr/>
          <a:lstStyle/>
          <a:p>
            <a:pPr eaLnBrk="1" hangingPunct="1"/>
            <a:r>
              <a:rPr lang="en-US" b="1" dirty="0"/>
              <a:t>Full Join Data step equivalent</a:t>
            </a:r>
            <a:endParaRPr lang="en-US" altLang="en-US" b="1" dirty="0"/>
          </a:p>
        </p:txBody>
      </p:sp>
      <p:sp>
        <p:nvSpPr>
          <p:cNvPr id="186372" name="Slide Number Placeholder 5">
            <a:extLst>
              <a:ext uri="{FF2B5EF4-FFF2-40B4-BE49-F238E27FC236}">
                <a16:creationId xmlns:a16="http://schemas.microsoft.com/office/drawing/2014/main" id="{D4478D7A-E5E6-49BA-F80D-5F7D971DA6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206</a:t>
            </a:fld>
            <a:endParaRPr lang="en-US" altLang="en-US">
              <a:solidFill>
                <a:srgbClr val="898989"/>
              </a:solidFill>
            </a:endParaRPr>
          </a:p>
        </p:txBody>
      </p:sp>
      <p:pic>
        <p:nvPicPr>
          <p:cNvPr id="3" name="Picture 2">
            <a:extLst>
              <a:ext uri="{FF2B5EF4-FFF2-40B4-BE49-F238E27FC236}">
                <a16:creationId xmlns:a16="http://schemas.microsoft.com/office/drawing/2014/main" id="{B41C2BF0-B899-1535-934A-0C8F0EC1AA6A}"/>
              </a:ext>
            </a:extLst>
          </p:cNvPr>
          <p:cNvPicPr>
            <a:picLocks noChangeAspect="1"/>
          </p:cNvPicPr>
          <p:nvPr/>
        </p:nvPicPr>
        <p:blipFill>
          <a:blip r:embed="rId2"/>
          <a:stretch>
            <a:fillRect/>
          </a:stretch>
        </p:blipFill>
        <p:spPr>
          <a:xfrm>
            <a:off x="972000" y="1671862"/>
            <a:ext cx="7200000" cy="4517712"/>
          </a:xfrm>
          <a:prstGeom prst="rect">
            <a:avLst/>
          </a:prstGeom>
        </p:spPr>
      </p:pic>
    </p:spTree>
    <p:extLst>
      <p:ext uri="{BB962C8B-B14F-4D97-AF65-F5344CB8AC3E}">
        <p14:creationId xmlns:p14="http://schemas.microsoft.com/office/powerpoint/2010/main" val="26354786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F220B-2F1B-119C-AD22-2D8F6983DE7C}"/>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947D7567-2841-34C5-A847-984B221A59DA}"/>
              </a:ext>
            </a:extLst>
          </p:cNvPr>
          <p:cNvSpPr>
            <a:spLocks noGrp="1"/>
          </p:cNvSpPr>
          <p:nvPr>
            <p:ph type="title"/>
          </p:nvPr>
        </p:nvSpPr>
        <p:spPr/>
        <p:txBody>
          <a:bodyPr/>
          <a:lstStyle/>
          <a:p>
            <a:pPr eaLnBrk="1" hangingPunct="1"/>
            <a:r>
              <a:rPr lang="en-US" b="1" dirty="0"/>
              <a:t>Why PROC SQL is Superior than performing these steps as a Data Steps?</a:t>
            </a:r>
            <a:endParaRPr lang="en-US" altLang="en-US" b="1" dirty="0"/>
          </a:p>
        </p:txBody>
      </p:sp>
      <p:sp>
        <p:nvSpPr>
          <p:cNvPr id="359427" name="Rectangle 3">
            <a:extLst>
              <a:ext uri="{FF2B5EF4-FFF2-40B4-BE49-F238E27FC236}">
                <a16:creationId xmlns:a16="http://schemas.microsoft.com/office/drawing/2014/main" id="{7F4CCCF9-5FF5-1A42-CFA1-E89048FF88AA}"/>
              </a:ext>
            </a:extLst>
          </p:cNvPr>
          <p:cNvSpPr>
            <a:spLocks noGrp="1" noChangeArrowheads="1"/>
          </p:cNvSpPr>
          <p:nvPr>
            <p:ph idx="1"/>
          </p:nvPr>
        </p:nvSpPr>
        <p:spPr>
          <a:xfrm>
            <a:off x="762000" y="1861297"/>
            <a:ext cx="7886700" cy="4351338"/>
          </a:xfrm>
        </p:spPr>
        <p:txBody>
          <a:bodyPr rtlCol="0">
            <a:normAutofit/>
          </a:bodyPr>
          <a:lstStyle/>
          <a:p>
            <a:r>
              <a:rPr lang="en-US" sz="1600" dirty="0"/>
              <a:t>Conciseness and Readability: More compact and readable compared to complex data step merge logic.</a:t>
            </a:r>
          </a:p>
          <a:p>
            <a:endParaRPr lang="en-US" sz="1600" dirty="0"/>
          </a:p>
          <a:p>
            <a:r>
              <a:rPr lang="en-US" sz="1600" dirty="0"/>
              <a:t>Efficiency: Internally optimized for joins, aggregation, and subqueries.</a:t>
            </a:r>
          </a:p>
          <a:p>
            <a:endParaRPr lang="en-US" sz="1600" dirty="0"/>
          </a:p>
          <a:p>
            <a:r>
              <a:rPr lang="en-US" sz="1600" dirty="0"/>
              <a:t>Advanced Conditions: Supports non-equijoin conditions, multiple joins, and inline aggregations (GROUP BY).</a:t>
            </a:r>
          </a:p>
          <a:p>
            <a:endParaRPr lang="en-US" sz="1600" dirty="0"/>
          </a:p>
          <a:p>
            <a:r>
              <a:rPr lang="en-US" sz="1600" dirty="0"/>
              <a:t>Flexible Sorting and Filtering: Inline sorting (ORDER BY) and filtering (WHERE) capabilities.</a:t>
            </a:r>
          </a:p>
        </p:txBody>
      </p:sp>
      <p:sp>
        <p:nvSpPr>
          <p:cNvPr id="186372" name="Slide Number Placeholder 5">
            <a:extLst>
              <a:ext uri="{FF2B5EF4-FFF2-40B4-BE49-F238E27FC236}">
                <a16:creationId xmlns:a16="http://schemas.microsoft.com/office/drawing/2014/main" id="{1A6CFB65-4370-6CBB-F32A-306345E6FE4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207</a:t>
            </a:fld>
            <a:endParaRPr lang="en-US" altLang="en-US">
              <a:solidFill>
                <a:srgbClr val="898989"/>
              </a:solidFill>
            </a:endParaRPr>
          </a:p>
        </p:txBody>
      </p:sp>
    </p:spTree>
    <p:extLst>
      <p:ext uri="{BB962C8B-B14F-4D97-AF65-F5344CB8AC3E}">
        <p14:creationId xmlns:p14="http://schemas.microsoft.com/office/powerpoint/2010/main" val="19459802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BB0A6-B31E-E589-8510-10CB30652579}"/>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2687117C-C585-ECF1-A549-2C90434CA939}"/>
              </a:ext>
            </a:extLst>
          </p:cNvPr>
          <p:cNvSpPr>
            <a:spLocks noGrp="1"/>
          </p:cNvSpPr>
          <p:nvPr>
            <p:ph type="title"/>
          </p:nvPr>
        </p:nvSpPr>
        <p:spPr/>
        <p:txBody>
          <a:bodyPr/>
          <a:lstStyle/>
          <a:p>
            <a:pPr eaLnBrk="1" hangingPunct="1"/>
            <a:r>
              <a:rPr lang="en-US" b="1" dirty="0"/>
              <a:t>More examples of PROC SQL </a:t>
            </a:r>
            <a:endParaRPr lang="en-US" altLang="en-US" b="1" dirty="0"/>
          </a:p>
        </p:txBody>
      </p:sp>
      <p:sp>
        <p:nvSpPr>
          <p:cNvPr id="359427" name="Rectangle 3">
            <a:extLst>
              <a:ext uri="{FF2B5EF4-FFF2-40B4-BE49-F238E27FC236}">
                <a16:creationId xmlns:a16="http://schemas.microsoft.com/office/drawing/2014/main" id="{561E8E19-7178-5A58-73AB-F4F1D63E32D4}"/>
              </a:ext>
            </a:extLst>
          </p:cNvPr>
          <p:cNvSpPr>
            <a:spLocks noGrp="1" noChangeArrowheads="1"/>
          </p:cNvSpPr>
          <p:nvPr>
            <p:ph idx="1"/>
          </p:nvPr>
        </p:nvSpPr>
        <p:spPr>
          <a:xfrm>
            <a:off x="762000" y="1295400"/>
            <a:ext cx="7886700" cy="4917235"/>
          </a:xfrm>
        </p:spPr>
        <p:txBody>
          <a:bodyPr rtlCol="0">
            <a:normAutofit/>
          </a:bodyPr>
          <a:lstStyle/>
          <a:p>
            <a:r>
              <a:rPr lang="en-US" sz="1600" dirty="0"/>
              <a:t>Aggregation with GROUP BY – Average income by region</a:t>
            </a:r>
          </a:p>
          <a:p>
            <a:r>
              <a:rPr lang="en-US" sz="1600" dirty="0"/>
              <a:t>This query calculates the average median household income for each region.</a:t>
            </a:r>
          </a:p>
          <a:p>
            <a:r>
              <a:rPr lang="en-US" sz="1600" dirty="0"/>
              <a:t>GROUP BY helps to summarize data by regions.</a:t>
            </a:r>
          </a:p>
          <a:p>
            <a:endParaRPr lang="en-US" sz="1600" dirty="0"/>
          </a:p>
          <a:p>
            <a:endParaRPr lang="en-US" sz="1600" dirty="0"/>
          </a:p>
          <a:p>
            <a:endParaRPr lang="en-US" sz="1600" dirty="0"/>
          </a:p>
          <a:p>
            <a:endParaRPr lang="en-US" sz="1600" dirty="0"/>
          </a:p>
        </p:txBody>
      </p:sp>
      <p:sp>
        <p:nvSpPr>
          <p:cNvPr id="186372" name="Slide Number Placeholder 5">
            <a:extLst>
              <a:ext uri="{FF2B5EF4-FFF2-40B4-BE49-F238E27FC236}">
                <a16:creationId xmlns:a16="http://schemas.microsoft.com/office/drawing/2014/main" id="{70B32623-698B-5FA0-5932-BB466669B0F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208</a:t>
            </a:fld>
            <a:endParaRPr lang="en-US" altLang="en-US">
              <a:solidFill>
                <a:srgbClr val="898989"/>
              </a:solidFill>
            </a:endParaRPr>
          </a:p>
        </p:txBody>
      </p:sp>
      <p:pic>
        <p:nvPicPr>
          <p:cNvPr id="3" name="Picture 2">
            <a:extLst>
              <a:ext uri="{FF2B5EF4-FFF2-40B4-BE49-F238E27FC236}">
                <a16:creationId xmlns:a16="http://schemas.microsoft.com/office/drawing/2014/main" id="{D807FCAB-9A4C-176D-1BD9-A0799B5623CD}"/>
              </a:ext>
            </a:extLst>
          </p:cNvPr>
          <p:cNvPicPr>
            <a:picLocks noChangeAspect="1"/>
          </p:cNvPicPr>
          <p:nvPr/>
        </p:nvPicPr>
        <p:blipFill>
          <a:blip r:embed="rId2"/>
          <a:stretch>
            <a:fillRect/>
          </a:stretch>
        </p:blipFill>
        <p:spPr>
          <a:xfrm>
            <a:off x="972000" y="2362200"/>
            <a:ext cx="7200000" cy="3719270"/>
          </a:xfrm>
          <a:prstGeom prst="rect">
            <a:avLst/>
          </a:prstGeom>
        </p:spPr>
      </p:pic>
    </p:spTree>
    <p:extLst>
      <p:ext uri="{BB962C8B-B14F-4D97-AF65-F5344CB8AC3E}">
        <p14:creationId xmlns:p14="http://schemas.microsoft.com/office/powerpoint/2010/main" val="257783311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B3968-B657-AAED-BA05-5DBD5618551E}"/>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78DBA807-DA17-73DE-7135-8E8DAE2EA454}"/>
              </a:ext>
            </a:extLst>
          </p:cNvPr>
          <p:cNvSpPr>
            <a:spLocks noGrp="1"/>
          </p:cNvSpPr>
          <p:nvPr>
            <p:ph type="title"/>
          </p:nvPr>
        </p:nvSpPr>
        <p:spPr/>
        <p:txBody>
          <a:bodyPr/>
          <a:lstStyle/>
          <a:p>
            <a:pPr eaLnBrk="1" hangingPunct="1"/>
            <a:r>
              <a:rPr lang="en-US" b="1" dirty="0"/>
              <a:t>More examples of PROC SQL </a:t>
            </a:r>
            <a:endParaRPr lang="en-US" altLang="en-US" b="1" dirty="0"/>
          </a:p>
        </p:txBody>
      </p:sp>
      <p:sp>
        <p:nvSpPr>
          <p:cNvPr id="359427" name="Rectangle 3">
            <a:extLst>
              <a:ext uri="{FF2B5EF4-FFF2-40B4-BE49-F238E27FC236}">
                <a16:creationId xmlns:a16="http://schemas.microsoft.com/office/drawing/2014/main" id="{3EE57F1A-F925-65B6-0DB9-1D38081A35D2}"/>
              </a:ext>
            </a:extLst>
          </p:cNvPr>
          <p:cNvSpPr>
            <a:spLocks noGrp="1" noChangeArrowheads="1"/>
          </p:cNvSpPr>
          <p:nvPr>
            <p:ph idx="1"/>
          </p:nvPr>
        </p:nvSpPr>
        <p:spPr>
          <a:xfrm>
            <a:off x="762000" y="1861297"/>
            <a:ext cx="7886700" cy="4351338"/>
          </a:xfrm>
        </p:spPr>
        <p:txBody>
          <a:bodyPr rtlCol="0">
            <a:normAutofit/>
          </a:bodyPr>
          <a:lstStyle/>
          <a:p>
            <a:r>
              <a:rPr lang="en-US" sz="1600" dirty="0"/>
              <a:t>DATA Step equivalent - </a:t>
            </a:r>
          </a:p>
          <a:p>
            <a:endParaRPr lang="en-US" sz="1600" dirty="0"/>
          </a:p>
          <a:p>
            <a:endParaRPr lang="en-US" sz="1600" dirty="0"/>
          </a:p>
          <a:p>
            <a:endParaRPr lang="en-US" sz="1600" dirty="0"/>
          </a:p>
          <a:p>
            <a:endParaRPr lang="en-US" sz="1600" dirty="0"/>
          </a:p>
        </p:txBody>
      </p:sp>
      <p:sp>
        <p:nvSpPr>
          <p:cNvPr id="186372" name="Slide Number Placeholder 5">
            <a:extLst>
              <a:ext uri="{FF2B5EF4-FFF2-40B4-BE49-F238E27FC236}">
                <a16:creationId xmlns:a16="http://schemas.microsoft.com/office/drawing/2014/main" id="{4E436583-92AA-765C-CBFE-54EAD137E07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209</a:t>
            </a:fld>
            <a:endParaRPr lang="en-US" altLang="en-US">
              <a:solidFill>
                <a:srgbClr val="898989"/>
              </a:solidFill>
            </a:endParaRPr>
          </a:p>
        </p:txBody>
      </p:sp>
    </p:spTree>
    <p:extLst>
      <p:ext uri="{BB962C8B-B14F-4D97-AF65-F5344CB8AC3E}">
        <p14:creationId xmlns:p14="http://schemas.microsoft.com/office/powerpoint/2010/main" val="586158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563ADB4-C036-A6D6-3316-69CFF13526E6}"/>
              </a:ext>
            </a:extLst>
          </p:cNvPr>
          <p:cNvSpPr>
            <a:spLocks noGrp="1"/>
          </p:cNvSpPr>
          <p:nvPr>
            <p:ph type="title"/>
          </p:nvPr>
        </p:nvSpPr>
        <p:spPr/>
        <p:txBody>
          <a:bodyPr/>
          <a:lstStyle/>
          <a:p>
            <a:pPr eaLnBrk="1" hangingPunct="1"/>
            <a:r>
              <a:rPr lang="en-US" altLang="en-US"/>
              <a:t>SAS Basic Concepts</a:t>
            </a:r>
          </a:p>
        </p:txBody>
      </p:sp>
      <p:sp>
        <p:nvSpPr>
          <p:cNvPr id="16387" name="Rectangle 3">
            <a:extLst>
              <a:ext uri="{FF2B5EF4-FFF2-40B4-BE49-F238E27FC236}">
                <a16:creationId xmlns:a16="http://schemas.microsoft.com/office/drawing/2014/main" id="{568D9BE1-2034-1EB8-DB20-13D7CAFC6DFE}"/>
              </a:ext>
            </a:extLst>
          </p:cNvPr>
          <p:cNvSpPr>
            <a:spLocks noGrp="1" noChangeArrowheads="1"/>
          </p:cNvSpPr>
          <p:nvPr>
            <p:ph idx="1"/>
          </p:nvPr>
        </p:nvSpPr>
        <p:spPr/>
        <p:txBody>
          <a:bodyPr/>
          <a:lstStyle/>
          <a:p>
            <a:pPr eaLnBrk="1" hangingPunct="1">
              <a:spcBef>
                <a:spcPct val="30000"/>
              </a:spcBef>
            </a:pPr>
            <a:r>
              <a:rPr lang="en-US" altLang="en-US"/>
              <a:t>In the two-level name </a:t>
            </a:r>
            <a:r>
              <a:rPr lang="en-US" altLang="en-US">
                <a:solidFill>
                  <a:srgbClr val="008000"/>
                </a:solidFill>
              </a:rPr>
              <a:t>Libref</a:t>
            </a:r>
            <a:r>
              <a:rPr lang="en-US" altLang="en-US"/>
              <a:t> is the name of the SAS library that contains the file. </a:t>
            </a:r>
            <a:r>
              <a:rPr lang="en-US" altLang="en-US">
                <a:solidFill>
                  <a:srgbClr val="008000"/>
                </a:solidFill>
              </a:rPr>
              <a:t>Filename</a:t>
            </a:r>
            <a:r>
              <a:rPr lang="en-US" altLang="en-US"/>
              <a:t> is the name of the file itself. 	</a:t>
            </a:r>
          </a:p>
          <a:p>
            <a:pPr eaLnBrk="1" hangingPunct="1">
              <a:spcBef>
                <a:spcPct val="30000"/>
              </a:spcBef>
            </a:pPr>
            <a:r>
              <a:rPr lang="en-US" altLang="en-US"/>
              <a:t>In the previous example, </a:t>
            </a:r>
            <a:r>
              <a:rPr lang="en-US" altLang="en-US">
                <a:solidFill>
                  <a:srgbClr val="FF3300"/>
                </a:solidFill>
              </a:rPr>
              <a:t>Mylib</a:t>
            </a:r>
            <a:r>
              <a:rPr lang="en-US" altLang="en-US"/>
              <a:t> is the name of the SAS library in which the SAS dataset </a:t>
            </a:r>
            <a:r>
              <a:rPr lang="en-US" altLang="en-US">
                <a:solidFill>
                  <a:srgbClr val="FF3300"/>
                </a:solidFill>
              </a:rPr>
              <a:t>Test1 </a:t>
            </a:r>
            <a:r>
              <a:rPr lang="en-US" altLang="en-US"/>
              <a:t>resides.</a:t>
            </a:r>
          </a:p>
          <a:p>
            <a:pPr eaLnBrk="1" hangingPunct="1">
              <a:spcBef>
                <a:spcPct val="30000"/>
              </a:spcBef>
            </a:pPr>
            <a:r>
              <a:rPr lang="en-US" altLang="en-US"/>
              <a:t>In a two-level reference a </a:t>
            </a:r>
            <a:r>
              <a:rPr lang="en-US" altLang="en-US">
                <a:solidFill>
                  <a:srgbClr val="008000"/>
                </a:solidFill>
              </a:rPr>
              <a:t>Libref</a:t>
            </a:r>
            <a:r>
              <a:rPr lang="en-US" altLang="en-US"/>
              <a:t> other than WORK indicates that the dataset being referenced is stored permanently. To specify a temporary SAS file the </a:t>
            </a:r>
            <a:r>
              <a:rPr lang="en-US" altLang="en-US">
                <a:solidFill>
                  <a:srgbClr val="008000"/>
                </a:solidFill>
              </a:rPr>
              <a:t>Libref</a:t>
            </a:r>
            <a:r>
              <a:rPr lang="en-US" altLang="en-US"/>
              <a:t> WORK is used.</a:t>
            </a:r>
          </a:p>
          <a:p>
            <a:pPr eaLnBrk="1" hangingPunct="1">
              <a:spcBef>
                <a:spcPct val="30000"/>
              </a:spcBef>
            </a:pPr>
            <a:r>
              <a:rPr lang="en-US" altLang="en-US"/>
              <a:t>Thus, a two-level name </a:t>
            </a:r>
            <a:r>
              <a:rPr lang="en-US" altLang="en-US">
                <a:solidFill>
                  <a:srgbClr val="FF3300"/>
                </a:solidFill>
              </a:rPr>
              <a:t>Mylib.Test1</a:t>
            </a:r>
            <a:r>
              <a:rPr lang="en-US" altLang="en-US"/>
              <a:t> is referencing a dataset ‘Test1’ stored permanently in SAS library having library reference ‘Mylib’. Whereas, a two-level name </a:t>
            </a:r>
            <a:r>
              <a:rPr lang="en-US" altLang="en-US">
                <a:solidFill>
                  <a:srgbClr val="FF3300"/>
                </a:solidFill>
              </a:rPr>
              <a:t>Work.Test2</a:t>
            </a:r>
            <a:r>
              <a:rPr lang="en-US" altLang="en-US"/>
              <a:t> is referencing a a dataset ‘Test2’ in temporary SAS library (WORK) </a:t>
            </a:r>
          </a:p>
          <a:p>
            <a:pPr eaLnBrk="1" hangingPunct="1">
              <a:buFontTx/>
              <a:buNone/>
            </a:pPr>
            <a:endParaRPr lang="en-US" altLang="en-US"/>
          </a:p>
        </p:txBody>
      </p:sp>
      <p:sp>
        <p:nvSpPr>
          <p:cNvPr id="16388" name="Slide Number Placeholder 5">
            <a:extLst>
              <a:ext uri="{FF2B5EF4-FFF2-40B4-BE49-F238E27FC236}">
                <a16:creationId xmlns:a16="http://schemas.microsoft.com/office/drawing/2014/main" id="{24B9D06D-8C53-02D3-A653-4100E07B96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C3C89AF-A631-4360-8E4B-B3D47CF30632}" type="slidenum">
              <a:rPr lang="en-US" altLang="en-US" smtClean="0">
                <a:solidFill>
                  <a:srgbClr val="898989"/>
                </a:solidFill>
              </a:rPr>
              <a:pPr/>
              <a:t>21</a:t>
            </a:fld>
            <a:endParaRPr lang="en-US" altLang="en-US">
              <a:solidFill>
                <a:srgbClr val="898989"/>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E5D8E-87F5-C62D-2982-D0F0084E6544}"/>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53EB9811-BDA8-650A-F799-6CBF64224E6C}"/>
              </a:ext>
            </a:extLst>
          </p:cNvPr>
          <p:cNvSpPr>
            <a:spLocks noGrp="1"/>
          </p:cNvSpPr>
          <p:nvPr>
            <p:ph type="title"/>
          </p:nvPr>
        </p:nvSpPr>
        <p:spPr/>
        <p:txBody>
          <a:bodyPr/>
          <a:lstStyle/>
          <a:p>
            <a:pPr eaLnBrk="1" hangingPunct="1"/>
            <a:r>
              <a:rPr lang="en-US" b="1" dirty="0"/>
              <a:t>More examples of PROC SQL </a:t>
            </a:r>
            <a:endParaRPr lang="en-US" altLang="en-US" b="1" dirty="0"/>
          </a:p>
        </p:txBody>
      </p:sp>
      <p:sp>
        <p:nvSpPr>
          <p:cNvPr id="359427" name="Rectangle 3">
            <a:extLst>
              <a:ext uri="{FF2B5EF4-FFF2-40B4-BE49-F238E27FC236}">
                <a16:creationId xmlns:a16="http://schemas.microsoft.com/office/drawing/2014/main" id="{D61A2BAF-A840-2637-3AEF-EA4F8EAE8BDE}"/>
              </a:ext>
            </a:extLst>
          </p:cNvPr>
          <p:cNvSpPr>
            <a:spLocks noGrp="1" noChangeArrowheads="1"/>
          </p:cNvSpPr>
          <p:nvPr>
            <p:ph idx="1"/>
          </p:nvPr>
        </p:nvSpPr>
        <p:spPr>
          <a:xfrm>
            <a:off x="762000" y="1447800"/>
            <a:ext cx="7886700" cy="4764835"/>
          </a:xfrm>
        </p:spPr>
        <p:txBody>
          <a:bodyPr rtlCol="0">
            <a:normAutofit/>
          </a:bodyPr>
          <a:lstStyle/>
          <a:p>
            <a:r>
              <a:rPr lang="en-US" sz="1600" dirty="0"/>
              <a:t>Filtering with WHERE Clause – Cities with a high crime rate and unemployment</a:t>
            </a:r>
          </a:p>
          <a:p>
            <a:r>
              <a:rPr lang="en-US" sz="1600" dirty="0"/>
              <a:t>This query filters cities where the crime rate exceeds 70 and unemployment is above 10%.</a:t>
            </a:r>
          </a:p>
          <a:p>
            <a:r>
              <a:rPr lang="en-US" sz="1600" dirty="0"/>
              <a:t>ORDER BY sorts the cities by crime rate in descending order.</a:t>
            </a:r>
          </a:p>
        </p:txBody>
      </p:sp>
      <p:sp>
        <p:nvSpPr>
          <p:cNvPr id="186372" name="Slide Number Placeholder 5">
            <a:extLst>
              <a:ext uri="{FF2B5EF4-FFF2-40B4-BE49-F238E27FC236}">
                <a16:creationId xmlns:a16="http://schemas.microsoft.com/office/drawing/2014/main" id="{85FDC02C-B5BA-48E6-FA6F-819A616629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210</a:t>
            </a:fld>
            <a:endParaRPr lang="en-US" altLang="en-US">
              <a:solidFill>
                <a:srgbClr val="898989"/>
              </a:solidFill>
            </a:endParaRPr>
          </a:p>
        </p:txBody>
      </p:sp>
      <p:pic>
        <p:nvPicPr>
          <p:cNvPr id="4" name="Picture 3">
            <a:extLst>
              <a:ext uri="{FF2B5EF4-FFF2-40B4-BE49-F238E27FC236}">
                <a16:creationId xmlns:a16="http://schemas.microsoft.com/office/drawing/2014/main" id="{18687587-013E-5ADF-6F48-0FB39CF819EA}"/>
              </a:ext>
            </a:extLst>
          </p:cNvPr>
          <p:cNvPicPr>
            <a:picLocks noChangeAspect="1"/>
          </p:cNvPicPr>
          <p:nvPr/>
        </p:nvPicPr>
        <p:blipFill>
          <a:blip r:embed="rId2"/>
          <a:stretch>
            <a:fillRect/>
          </a:stretch>
        </p:blipFill>
        <p:spPr>
          <a:xfrm>
            <a:off x="1066800" y="2590800"/>
            <a:ext cx="7200000" cy="3835286"/>
          </a:xfrm>
          <a:prstGeom prst="rect">
            <a:avLst/>
          </a:prstGeom>
        </p:spPr>
      </p:pic>
    </p:spTree>
    <p:extLst>
      <p:ext uri="{BB962C8B-B14F-4D97-AF65-F5344CB8AC3E}">
        <p14:creationId xmlns:p14="http://schemas.microsoft.com/office/powerpoint/2010/main" val="25619848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651D9-9B5D-E3AB-A96E-D59282CCB914}"/>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2ED6AD98-74D2-5972-5D03-07D285C41570}"/>
              </a:ext>
            </a:extLst>
          </p:cNvPr>
          <p:cNvSpPr>
            <a:spLocks noGrp="1"/>
          </p:cNvSpPr>
          <p:nvPr>
            <p:ph type="title"/>
          </p:nvPr>
        </p:nvSpPr>
        <p:spPr/>
        <p:txBody>
          <a:bodyPr/>
          <a:lstStyle/>
          <a:p>
            <a:pPr eaLnBrk="1" hangingPunct="1"/>
            <a:r>
              <a:rPr lang="en-US" b="1" dirty="0"/>
              <a:t>More examples of PROC SQL </a:t>
            </a:r>
            <a:endParaRPr lang="en-US" altLang="en-US" b="1" dirty="0"/>
          </a:p>
        </p:txBody>
      </p:sp>
      <p:sp>
        <p:nvSpPr>
          <p:cNvPr id="359427" name="Rectangle 3">
            <a:extLst>
              <a:ext uri="{FF2B5EF4-FFF2-40B4-BE49-F238E27FC236}">
                <a16:creationId xmlns:a16="http://schemas.microsoft.com/office/drawing/2014/main" id="{894F6255-86BF-8568-1E60-9601A38F8A07}"/>
              </a:ext>
            </a:extLst>
          </p:cNvPr>
          <p:cNvSpPr>
            <a:spLocks noGrp="1" noChangeArrowheads="1"/>
          </p:cNvSpPr>
          <p:nvPr>
            <p:ph idx="1"/>
          </p:nvPr>
        </p:nvSpPr>
        <p:spPr>
          <a:xfrm>
            <a:off x="762000" y="1861297"/>
            <a:ext cx="7886700" cy="4351338"/>
          </a:xfrm>
        </p:spPr>
        <p:txBody>
          <a:bodyPr rtlCol="0">
            <a:normAutofit/>
          </a:bodyPr>
          <a:lstStyle/>
          <a:p>
            <a:r>
              <a:rPr lang="en-US" sz="1600" dirty="0"/>
              <a:t>DATA Step equivalent - </a:t>
            </a:r>
          </a:p>
          <a:p>
            <a:endParaRPr lang="en-US" sz="1600" dirty="0"/>
          </a:p>
          <a:p>
            <a:endParaRPr lang="en-US" sz="1600" dirty="0"/>
          </a:p>
          <a:p>
            <a:endParaRPr lang="en-US" sz="1600" dirty="0"/>
          </a:p>
          <a:p>
            <a:endParaRPr lang="en-US" sz="1600" dirty="0"/>
          </a:p>
        </p:txBody>
      </p:sp>
      <p:sp>
        <p:nvSpPr>
          <p:cNvPr id="186372" name="Slide Number Placeholder 5">
            <a:extLst>
              <a:ext uri="{FF2B5EF4-FFF2-40B4-BE49-F238E27FC236}">
                <a16:creationId xmlns:a16="http://schemas.microsoft.com/office/drawing/2014/main" id="{7AF4B30C-970B-0936-3B16-4120068451A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211</a:t>
            </a:fld>
            <a:endParaRPr lang="en-US" altLang="en-US">
              <a:solidFill>
                <a:srgbClr val="898989"/>
              </a:solidFill>
            </a:endParaRPr>
          </a:p>
        </p:txBody>
      </p:sp>
    </p:spTree>
    <p:extLst>
      <p:ext uri="{BB962C8B-B14F-4D97-AF65-F5344CB8AC3E}">
        <p14:creationId xmlns:p14="http://schemas.microsoft.com/office/powerpoint/2010/main" val="94588752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6443-A7C1-EE44-DDA7-6A3B215F9350}"/>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74B81E16-93F8-56DF-939C-725123F19643}"/>
              </a:ext>
            </a:extLst>
          </p:cNvPr>
          <p:cNvSpPr>
            <a:spLocks noGrp="1"/>
          </p:cNvSpPr>
          <p:nvPr>
            <p:ph type="title"/>
          </p:nvPr>
        </p:nvSpPr>
        <p:spPr/>
        <p:txBody>
          <a:bodyPr/>
          <a:lstStyle/>
          <a:p>
            <a:pPr eaLnBrk="1" hangingPunct="1"/>
            <a:r>
              <a:rPr lang="en-US" b="1" dirty="0"/>
              <a:t>More examples of PROC SQL </a:t>
            </a:r>
            <a:endParaRPr lang="en-US" altLang="en-US" b="1" dirty="0"/>
          </a:p>
        </p:txBody>
      </p:sp>
      <p:sp>
        <p:nvSpPr>
          <p:cNvPr id="359427" name="Rectangle 3">
            <a:extLst>
              <a:ext uri="{FF2B5EF4-FFF2-40B4-BE49-F238E27FC236}">
                <a16:creationId xmlns:a16="http://schemas.microsoft.com/office/drawing/2014/main" id="{DE612115-B661-A2A6-9A9B-F7A69306000D}"/>
              </a:ext>
            </a:extLst>
          </p:cNvPr>
          <p:cNvSpPr>
            <a:spLocks noGrp="1" noChangeArrowheads="1"/>
          </p:cNvSpPr>
          <p:nvPr>
            <p:ph idx="1"/>
          </p:nvPr>
        </p:nvSpPr>
        <p:spPr>
          <a:xfrm>
            <a:off x="762000" y="1447800"/>
            <a:ext cx="7886700" cy="4764835"/>
          </a:xfrm>
        </p:spPr>
        <p:txBody>
          <a:bodyPr rtlCol="0">
            <a:normAutofit/>
          </a:bodyPr>
          <a:lstStyle/>
          <a:p>
            <a:r>
              <a:rPr lang="en-US" sz="1600" dirty="0"/>
              <a:t>Join with Aggregation – Average infrastructure score for cities grouped by population size category</a:t>
            </a:r>
          </a:p>
          <a:p>
            <a:r>
              <a:rPr lang="en-US" sz="1600" dirty="0"/>
              <a:t>This query categorizes cities based on their population size and calculates the average infrastructure score for each category.</a:t>
            </a:r>
          </a:p>
          <a:p>
            <a:r>
              <a:rPr lang="en-US" sz="1600" dirty="0"/>
              <a:t>CASE WHEN enables dynamic grouping within SQL.</a:t>
            </a:r>
          </a:p>
        </p:txBody>
      </p:sp>
      <p:sp>
        <p:nvSpPr>
          <p:cNvPr id="186372" name="Slide Number Placeholder 5">
            <a:extLst>
              <a:ext uri="{FF2B5EF4-FFF2-40B4-BE49-F238E27FC236}">
                <a16:creationId xmlns:a16="http://schemas.microsoft.com/office/drawing/2014/main" id="{EF4F5A5C-F06B-307D-C2DD-F8613D4DCF0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212</a:t>
            </a:fld>
            <a:endParaRPr lang="en-US" altLang="en-US">
              <a:solidFill>
                <a:srgbClr val="898989"/>
              </a:solidFill>
            </a:endParaRPr>
          </a:p>
        </p:txBody>
      </p:sp>
      <p:pic>
        <p:nvPicPr>
          <p:cNvPr id="5" name="Picture 4">
            <a:extLst>
              <a:ext uri="{FF2B5EF4-FFF2-40B4-BE49-F238E27FC236}">
                <a16:creationId xmlns:a16="http://schemas.microsoft.com/office/drawing/2014/main" id="{718EBE1F-CF77-33B5-1C20-976361F9B3BA}"/>
              </a:ext>
            </a:extLst>
          </p:cNvPr>
          <p:cNvPicPr>
            <a:picLocks noChangeAspect="1"/>
          </p:cNvPicPr>
          <p:nvPr/>
        </p:nvPicPr>
        <p:blipFill>
          <a:blip r:embed="rId2"/>
          <a:stretch>
            <a:fillRect/>
          </a:stretch>
        </p:blipFill>
        <p:spPr>
          <a:xfrm>
            <a:off x="1105350" y="2819400"/>
            <a:ext cx="7200000" cy="3799660"/>
          </a:xfrm>
          <a:prstGeom prst="rect">
            <a:avLst/>
          </a:prstGeom>
        </p:spPr>
      </p:pic>
    </p:spTree>
    <p:extLst>
      <p:ext uri="{BB962C8B-B14F-4D97-AF65-F5344CB8AC3E}">
        <p14:creationId xmlns:p14="http://schemas.microsoft.com/office/powerpoint/2010/main" val="19989350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6E991-13EF-BAEE-221E-A90C7B896884}"/>
            </a:ext>
          </a:extLst>
        </p:cNvPr>
        <p:cNvGrpSpPr/>
        <p:nvPr/>
      </p:nvGrpSpPr>
      <p:grpSpPr>
        <a:xfrm>
          <a:off x="0" y="0"/>
          <a:ext cx="0" cy="0"/>
          <a:chOff x="0" y="0"/>
          <a:chExt cx="0" cy="0"/>
        </a:xfrm>
      </p:grpSpPr>
      <p:sp>
        <p:nvSpPr>
          <p:cNvPr id="186370" name="Rectangle 2">
            <a:extLst>
              <a:ext uri="{FF2B5EF4-FFF2-40B4-BE49-F238E27FC236}">
                <a16:creationId xmlns:a16="http://schemas.microsoft.com/office/drawing/2014/main" id="{FD681842-4EE3-9248-7254-3C8F5D9A4A81}"/>
              </a:ext>
            </a:extLst>
          </p:cNvPr>
          <p:cNvSpPr>
            <a:spLocks noGrp="1"/>
          </p:cNvSpPr>
          <p:nvPr>
            <p:ph type="title"/>
          </p:nvPr>
        </p:nvSpPr>
        <p:spPr/>
        <p:txBody>
          <a:bodyPr/>
          <a:lstStyle/>
          <a:p>
            <a:pPr eaLnBrk="1" hangingPunct="1"/>
            <a:r>
              <a:rPr lang="en-US" b="1" dirty="0"/>
              <a:t>More examples of PROC SQL </a:t>
            </a:r>
            <a:endParaRPr lang="en-US" altLang="en-US" b="1" dirty="0"/>
          </a:p>
        </p:txBody>
      </p:sp>
      <p:sp>
        <p:nvSpPr>
          <p:cNvPr id="359427" name="Rectangle 3">
            <a:extLst>
              <a:ext uri="{FF2B5EF4-FFF2-40B4-BE49-F238E27FC236}">
                <a16:creationId xmlns:a16="http://schemas.microsoft.com/office/drawing/2014/main" id="{91E12D17-F07C-5B51-C7A6-F4E138DDF413}"/>
              </a:ext>
            </a:extLst>
          </p:cNvPr>
          <p:cNvSpPr>
            <a:spLocks noGrp="1" noChangeArrowheads="1"/>
          </p:cNvSpPr>
          <p:nvPr>
            <p:ph idx="1"/>
          </p:nvPr>
        </p:nvSpPr>
        <p:spPr>
          <a:xfrm>
            <a:off x="762000" y="1861297"/>
            <a:ext cx="7886700" cy="4351338"/>
          </a:xfrm>
        </p:spPr>
        <p:txBody>
          <a:bodyPr rtlCol="0">
            <a:normAutofit/>
          </a:bodyPr>
          <a:lstStyle/>
          <a:p>
            <a:r>
              <a:rPr lang="en-US" sz="1600" dirty="0"/>
              <a:t>DATA Step equivalent - </a:t>
            </a:r>
          </a:p>
          <a:p>
            <a:endParaRPr lang="en-US" sz="1600" dirty="0"/>
          </a:p>
          <a:p>
            <a:endParaRPr lang="en-US" sz="1600" dirty="0"/>
          </a:p>
          <a:p>
            <a:endParaRPr lang="en-US" sz="1600" dirty="0"/>
          </a:p>
          <a:p>
            <a:endParaRPr lang="en-US" sz="1600" dirty="0"/>
          </a:p>
        </p:txBody>
      </p:sp>
      <p:sp>
        <p:nvSpPr>
          <p:cNvPr id="186372" name="Slide Number Placeholder 5">
            <a:extLst>
              <a:ext uri="{FF2B5EF4-FFF2-40B4-BE49-F238E27FC236}">
                <a16:creationId xmlns:a16="http://schemas.microsoft.com/office/drawing/2014/main" id="{FF5F9331-4A16-F8A8-902A-E6743469871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EF032BA-EED4-4399-AFDC-9DE624AA9BA4}" type="slidenum">
              <a:rPr lang="en-US" altLang="en-US" smtClean="0">
                <a:solidFill>
                  <a:srgbClr val="898989"/>
                </a:solidFill>
              </a:rPr>
              <a:pPr/>
              <a:t>213</a:t>
            </a:fld>
            <a:endParaRPr lang="en-US" altLang="en-US">
              <a:solidFill>
                <a:srgbClr val="898989"/>
              </a:solidFill>
            </a:endParaRPr>
          </a:p>
        </p:txBody>
      </p:sp>
    </p:spTree>
    <p:extLst>
      <p:ext uri="{BB962C8B-B14F-4D97-AF65-F5344CB8AC3E}">
        <p14:creationId xmlns:p14="http://schemas.microsoft.com/office/powerpoint/2010/main" val="189864034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55EC7-FADB-26E2-24A0-54B7F0E051F8}"/>
            </a:ext>
          </a:extLst>
        </p:cNvPr>
        <p:cNvGrpSpPr/>
        <p:nvPr/>
      </p:nvGrpSpPr>
      <p:grpSpPr>
        <a:xfrm>
          <a:off x="0" y="0"/>
          <a:ext cx="0" cy="0"/>
          <a:chOff x="0" y="0"/>
          <a:chExt cx="0" cy="0"/>
        </a:xfrm>
      </p:grpSpPr>
      <p:sp>
        <p:nvSpPr>
          <p:cNvPr id="196611" name="Rectangle 3">
            <a:extLst>
              <a:ext uri="{FF2B5EF4-FFF2-40B4-BE49-F238E27FC236}">
                <a16:creationId xmlns:a16="http://schemas.microsoft.com/office/drawing/2014/main" id="{39892699-3328-2835-9DB7-768E6F28756B}"/>
              </a:ext>
            </a:extLst>
          </p:cNvPr>
          <p:cNvSpPr>
            <a:spLocks noGrp="1" noChangeArrowheads="1"/>
          </p:cNvSpPr>
          <p:nvPr>
            <p:ph idx="1"/>
          </p:nvPr>
        </p:nvSpPr>
        <p:spPr>
          <a:xfrm>
            <a:off x="762000" y="2743200"/>
            <a:ext cx="7886700" cy="1219200"/>
          </a:xfrm>
        </p:spPr>
        <p:txBody>
          <a:bodyPr rtlCol="0">
            <a:normAutofit lnSpcReduction="10000"/>
          </a:bodyPr>
          <a:lstStyle/>
          <a:p>
            <a:pPr marL="0" indent="0" algn="ctr" eaLnBrk="1" fontAlgn="auto" hangingPunct="1">
              <a:spcAft>
                <a:spcPts val="0"/>
              </a:spcAft>
              <a:buNone/>
              <a:defRPr/>
            </a:pPr>
            <a:r>
              <a:rPr lang="en-US" altLang="en-US" sz="4000" dirty="0"/>
              <a:t>CREATING CUSTOM REPORTS</a:t>
            </a:r>
          </a:p>
          <a:p>
            <a:pPr marL="0" indent="0" algn="ctr" eaLnBrk="1" fontAlgn="auto" hangingPunct="1">
              <a:spcAft>
                <a:spcPts val="0"/>
              </a:spcAft>
              <a:buNone/>
              <a:defRPr/>
            </a:pPr>
            <a:r>
              <a:rPr lang="en-US" altLang="en-US" sz="4000" dirty="0"/>
              <a:t>AND EXPORTING DATA</a:t>
            </a:r>
            <a:endParaRPr lang="en-US" altLang="en-US" dirty="0"/>
          </a:p>
        </p:txBody>
      </p:sp>
      <p:sp>
        <p:nvSpPr>
          <p:cNvPr id="10244" name="Slide Number Placeholder 5">
            <a:extLst>
              <a:ext uri="{FF2B5EF4-FFF2-40B4-BE49-F238E27FC236}">
                <a16:creationId xmlns:a16="http://schemas.microsoft.com/office/drawing/2014/main" id="{80943AB3-BD65-5CFB-F638-02DCE809E96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362EAEE-EC0D-4496-8F6A-846BDCA40F7D}" type="slidenum">
              <a:rPr lang="en-US" altLang="en-US" smtClean="0">
                <a:solidFill>
                  <a:srgbClr val="898989"/>
                </a:solidFill>
              </a:rPr>
              <a:pPr/>
              <a:t>214</a:t>
            </a:fld>
            <a:endParaRPr lang="en-US" altLang="en-US">
              <a:solidFill>
                <a:srgbClr val="898989"/>
              </a:solidFill>
            </a:endParaRPr>
          </a:p>
        </p:txBody>
      </p:sp>
    </p:spTree>
    <p:extLst>
      <p:ext uri="{BB962C8B-B14F-4D97-AF65-F5344CB8AC3E}">
        <p14:creationId xmlns:p14="http://schemas.microsoft.com/office/powerpoint/2010/main" val="36420914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C21DC90A-DC9B-0846-486A-CE7FFA096CE1}"/>
              </a:ext>
            </a:extLst>
          </p:cNvPr>
          <p:cNvSpPr>
            <a:spLocks noGrp="1"/>
          </p:cNvSpPr>
          <p:nvPr>
            <p:ph type="title"/>
          </p:nvPr>
        </p:nvSpPr>
        <p:spPr/>
        <p:txBody>
          <a:bodyPr/>
          <a:lstStyle/>
          <a:p>
            <a:pPr eaLnBrk="1" hangingPunct="1"/>
            <a:r>
              <a:rPr lang="en-US" altLang="en-US"/>
              <a:t>PROCEDURES</a:t>
            </a:r>
          </a:p>
        </p:txBody>
      </p:sp>
      <p:sp>
        <p:nvSpPr>
          <p:cNvPr id="187395" name="Rectangle 3">
            <a:extLst>
              <a:ext uri="{FF2B5EF4-FFF2-40B4-BE49-F238E27FC236}">
                <a16:creationId xmlns:a16="http://schemas.microsoft.com/office/drawing/2014/main" id="{D9F3DBB2-173C-59E8-A4F4-79F463063C03}"/>
              </a:ext>
            </a:extLst>
          </p:cNvPr>
          <p:cNvSpPr>
            <a:spLocks noGrp="1" noChangeArrowheads="1"/>
          </p:cNvSpPr>
          <p:nvPr>
            <p:ph idx="1"/>
          </p:nvPr>
        </p:nvSpPr>
        <p:spPr/>
        <p:txBody>
          <a:bodyPr/>
          <a:lstStyle/>
          <a:p>
            <a:pPr eaLnBrk="1" hangingPunct="1"/>
            <a:r>
              <a:rPr lang="en-US" altLang="en-US"/>
              <a:t>SORT procedure:</a:t>
            </a:r>
          </a:p>
          <a:p>
            <a:pPr lvl="1" eaLnBrk="1" hangingPunct="1"/>
            <a:r>
              <a:rPr lang="en-US" altLang="en-US"/>
              <a:t>The general form of the simple PROC SORT step is </a:t>
            </a:r>
          </a:p>
          <a:p>
            <a:pPr lvl="1" eaLnBrk="1" hangingPunct="1">
              <a:buFont typeface="Tahoma" panose="020B0604030504040204" pitchFamily="34" charset="0"/>
              <a:buNone/>
            </a:pPr>
            <a:r>
              <a:rPr lang="en-US" altLang="en-US" b="1">
                <a:solidFill>
                  <a:srgbClr val="008080"/>
                </a:solidFill>
              </a:rPr>
              <a:t>	PROC SORT DATA=</a:t>
            </a:r>
            <a:r>
              <a:rPr lang="en-US" altLang="en-US" i="1">
                <a:solidFill>
                  <a:srgbClr val="008080"/>
                </a:solidFill>
              </a:rPr>
              <a:t>SAS-data-set</a:t>
            </a:r>
            <a:br>
              <a:rPr lang="en-US" altLang="en-US" b="1">
                <a:solidFill>
                  <a:srgbClr val="008080"/>
                </a:solidFill>
              </a:rPr>
            </a:br>
            <a:r>
              <a:rPr lang="en-US" altLang="en-US" b="1">
                <a:solidFill>
                  <a:srgbClr val="008080"/>
                </a:solidFill>
              </a:rPr>
              <a:t>            OUT=</a:t>
            </a:r>
            <a:r>
              <a:rPr lang="en-US" altLang="en-US" i="1">
                <a:solidFill>
                  <a:srgbClr val="008080"/>
                </a:solidFill>
              </a:rPr>
              <a:t>SAS-data-set</a:t>
            </a:r>
            <a:r>
              <a:rPr lang="en-US" altLang="en-US" b="1">
                <a:solidFill>
                  <a:srgbClr val="008080"/>
                </a:solidFill>
              </a:rPr>
              <a:t>;</a:t>
            </a:r>
            <a:br>
              <a:rPr lang="en-US" altLang="en-US" b="1">
                <a:solidFill>
                  <a:srgbClr val="008080"/>
                </a:solidFill>
              </a:rPr>
            </a:br>
            <a:r>
              <a:rPr lang="en-US" altLang="en-US" b="1">
                <a:solidFill>
                  <a:srgbClr val="008080"/>
                </a:solidFill>
              </a:rPr>
              <a:t>        BY </a:t>
            </a:r>
            <a:r>
              <a:rPr lang="en-US" altLang="en-US" i="1">
                <a:solidFill>
                  <a:srgbClr val="008080"/>
                </a:solidFill>
              </a:rPr>
              <a:t>BY-variable(s)</a:t>
            </a:r>
            <a:r>
              <a:rPr lang="en-US" altLang="en-US" b="1">
                <a:solidFill>
                  <a:srgbClr val="008080"/>
                </a:solidFill>
              </a:rPr>
              <a:t>; </a:t>
            </a:r>
            <a:br>
              <a:rPr lang="en-US" altLang="en-US" b="1">
                <a:solidFill>
                  <a:srgbClr val="008080"/>
                </a:solidFill>
              </a:rPr>
            </a:br>
            <a:r>
              <a:rPr lang="en-US" altLang="en-US" b="1">
                <a:solidFill>
                  <a:srgbClr val="008080"/>
                </a:solidFill>
              </a:rPr>
              <a:t>RUN; </a:t>
            </a:r>
          </a:p>
          <a:p>
            <a:pPr lvl="1" eaLnBrk="1" hangingPunct="1">
              <a:buFont typeface="Tahoma" panose="020B0604030504040204" pitchFamily="34" charset="0"/>
              <a:buNone/>
            </a:pPr>
            <a:r>
              <a:rPr lang="en-US" altLang="en-US"/>
              <a:t>where </a:t>
            </a:r>
          </a:p>
          <a:p>
            <a:pPr lvl="1" eaLnBrk="1" hangingPunct="1"/>
            <a:r>
              <a:rPr lang="en-US" altLang="en-US"/>
              <a:t>the DATA= option names the data set to be read </a:t>
            </a:r>
          </a:p>
          <a:p>
            <a:pPr lvl="1" eaLnBrk="1" hangingPunct="1"/>
            <a:r>
              <a:rPr lang="en-US" altLang="en-US"/>
              <a:t>the OUT= option creates an output data set containing the data in sorted order. </a:t>
            </a:r>
          </a:p>
          <a:p>
            <a:pPr lvl="1" eaLnBrk="1" hangingPunct="1"/>
            <a:r>
              <a:rPr lang="en-US" altLang="en-US"/>
              <a:t>BY-variable(s) in the required BY statement specifies one or more variables whose values are used to order the data </a:t>
            </a:r>
          </a:p>
          <a:p>
            <a:pPr lvl="1" eaLnBrk="1" hangingPunct="1"/>
            <a:endParaRPr lang="en-US" altLang="en-US"/>
          </a:p>
          <a:p>
            <a:pPr lvl="1" eaLnBrk="1" hangingPunct="1">
              <a:buFont typeface="Tahoma" panose="020B0604030504040204" pitchFamily="34" charset="0"/>
              <a:buNone/>
            </a:pPr>
            <a:endParaRPr lang="en-US" altLang="en-US" b="1">
              <a:solidFill>
                <a:srgbClr val="008080"/>
              </a:solidFill>
            </a:endParaRPr>
          </a:p>
        </p:txBody>
      </p:sp>
      <p:sp>
        <p:nvSpPr>
          <p:cNvPr id="187396" name="Slide Number Placeholder 5">
            <a:extLst>
              <a:ext uri="{FF2B5EF4-FFF2-40B4-BE49-F238E27FC236}">
                <a16:creationId xmlns:a16="http://schemas.microsoft.com/office/drawing/2014/main" id="{F5F0C236-8A82-8432-7544-C8EA4E6A4FD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98442B6-9C81-4DFF-ADD5-A39C08D83A0F}" type="slidenum">
              <a:rPr lang="en-US" altLang="en-US" smtClean="0">
                <a:solidFill>
                  <a:srgbClr val="898989"/>
                </a:solidFill>
              </a:rPr>
              <a:pPr/>
              <a:t>215</a:t>
            </a:fld>
            <a:endParaRPr lang="en-US" altLang="en-US">
              <a:solidFill>
                <a:srgbClr val="898989"/>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905BAAC3-DFE6-6F97-9BB3-335512AA85FB}"/>
              </a:ext>
            </a:extLst>
          </p:cNvPr>
          <p:cNvSpPr>
            <a:spLocks noGrp="1"/>
          </p:cNvSpPr>
          <p:nvPr>
            <p:ph type="title"/>
          </p:nvPr>
        </p:nvSpPr>
        <p:spPr/>
        <p:txBody>
          <a:bodyPr/>
          <a:lstStyle/>
          <a:p>
            <a:pPr eaLnBrk="1" hangingPunct="1"/>
            <a:r>
              <a:rPr lang="en-US" altLang="en-US"/>
              <a:t>PROCEDURES</a:t>
            </a:r>
          </a:p>
        </p:txBody>
      </p:sp>
      <p:sp>
        <p:nvSpPr>
          <p:cNvPr id="188419" name="Rectangle 3">
            <a:extLst>
              <a:ext uri="{FF2B5EF4-FFF2-40B4-BE49-F238E27FC236}">
                <a16:creationId xmlns:a16="http://schemas.microsoft.com/office/drawing/2014/main" id="{55A7E7EE-1826-F750-CCA5-424561F52BFC}"/>
              </a:ext>
            </a:extLst>
          </p:cNvPr>
          <p:cNvSpPr>
            <a:spLocks noGrp="1" noChangeArrowheads="1"/>
          </p:cNvSpPr>
          <p:nvPr>
            <p:ph idx="1"/>
          </p:nvPr>
        </p:nvSpPr>
        <p:spPr/>
        <p:txBody>
          <a:bodyPr/>
          <a:lstStyle/>
          <a:p>
            <a:pPr eaLnBrk="1" hangingPunct="1"/>
            <a:r>
              <a:rPr lang="en-US" altLang="en-US"/>
              <a:t>Example of the simple SORT procedure</a:t>
            </a:r>
          </a:p>
          <a:p>
            <a:pPr lvl="2" eaLnBrk="1" hangingPunct="1">
              <a:buFontTx/>
              <a:buNone/>
            </a:pPr>
            <a:r>
              <a:rPr lang="en-US" altLang="en-US">
                <a:solidFill>
                  <a:srgbClr val="008080"/>
                </a:solidFill>
                <a:latin typeface="Arial Unicode MS"/>
              </a:rPr>
              <a:t>proc</a:t>
            </a:r>
            <a:r>
              <a:rPr lang="en-US" altLang="en-US" b="1">
                <a:solidFill>
                  <a:srgbClr val="008080"/>
                </a:solidFill>
                <a:latin typeface="Arial Unicode MS"/>
              </a:rPr>
              <a:t> sort </a:t>
            </a:r>
            <a:r>
              <a:rPr lang="en-US" altLang="en-US">
                <a:solidFill>
                  <a:srgbClr val="008080"/>
                </a:solidFill>
                <a:latin typeface="Arial Unicode MS"/>
              </a:rPr>
              <a:t>data=clinic.admit out=wgtadmit; </a:t>
            </a:r>
          </a:p>
          <a:p>
            <a:pPr lvl="2" eaLnBrk="1" hangingPunct="1">
              <a:buFontTx/>
              <a:buNone/>
            </a:pPr>
            <a:r>
              <a:rPr lang="en-US" altLang="en-US">
                <a:solidFill>
                  <a:srgbClr val="008080"/>
                </a:solidFill>
                <a:latin typeface="Arial Unicode MS"/>
              </a:rPr>
              <a:t>by weight;</a:t>
            </a:r>
          </a:p>
          <a:p>
            <a:pPr lvl="2" eaLnBrk="1" hangingPunct="1">
              <a:buFontTx/>
              <a:buNone/>
            </a:pPr>
            <a:r>
              <a:rPr lang="en-US" altLang="en-US">
                <a:solidFill>
                  <a:srgbClr val="008080"/>
                </a:solidFill>
                <a:latin typeface="Arial Unicode MS"/>
              </a:rPr>
              <a:t> run; </a:t>
            </a:r>
          </a:p>
          <a:p>
            <a:pPr lvl="2" eaLnBrk="1" hangingPunct="1">
              <a:buFontTx/>
              <a:buNone/>
            </a:pPr>
            <a:r>
              <a:rPr lang="en-US" altLang="en-US">
                <a:solidFill>
                  <a:srgbClr val="008080"/>
                </a:solidFill>
                <a:latin typeface="Arial Unicode MS"/>
              </a:rPr>
              <a:t>In the above example the dataset wgtadmit is sorted by the weight of the patient.</a:t>
            </a:r>
          </a:p>
          <a:p>
            <a:pPr lvl="2" eaLnBrk="1" hangingPunct="1">
              <a:buFontTx/>
              <a:buNone/>
            </a:pPr>
            <a:r>
              <a:rPr lang="en-US" altLang="en-US">
                <a:solidFill>
                  <a:srgbClr val="008080"/>
                </a:solidFill>
                <a:latin typeface="Arial Unicode MS"/>
              </a:rPr>
              <a:t>The listing of this dataset</a:t>
            </a:r>
          </a:p>
          <a:p>
            <a:pPr lvl="2" eaLnBrk="1" hangingPunct="1">
              <a:buFontTx/>
              <a:buNone/>
            </a:pPr>
            <a:r>
              <a:rPr lang="en-US" altLang="en-US">
                <a:solidFill>
                  <a:srgbClr val="008080"/>
                </a:solidFill>
                <a:latin typeface="Arial Unicode MS"/>
              </a:rPr>
              <a:t> generates the following</a:t>
            </a:r>
          </a:p>
          <a:p>
            <a:pPr lvl="2" eaLnBrk="1" hangingPunct="1">
              <a:buFontTx/>
              <a:buNone/>
            </a:pPr>
            <a:r>
              <a:rPr lang="en-US" altLang="en-US">
                <a:solidFill>
                  <a:srgbClr val="008080"/>
                </a:solidFill>
                <a:latin typeface="Arial Unicode MS"/>
              </a:rPr>
              <a:t> report.</a:t>
            </a:r>
          </a:p>
          <a:p>
            <a:pPr lvl="2" eaLnBrk="1" hangingPunct="1">
              <a:buFontTx/>
              <a:buNone/>
            </a:pPr>
            <a:r>
              <a:rPr lang="en-US" altLang="en-US">
                <a:solidFill>
                  <a:srgbClr val="008080"/>
                </a:solidFill>
                <a:latin typeface="Arial Unicode MS"/>
              </a:rPr>
              <a:t>proc print data=wgtadmit; </a:t>
            </a:r>
          </a:p>
          <a:p>
            <a:pPr lvl="2" eaLnBrk="1" hangingPunct="1">
              <a:buFontTx/>
              <a:buNone/>
            </a:pPr>
            <a:r>
              <a:rPr lang="en-US" altLang="en-US">
                <a:solidFill>
                  <a:srgbClr val="008080"/>
                </a:solidFill>
                <a:latin typeface="Arial Unicode MS"/>
              </a:rPr>
              <a:t>run; </a:t>
            </a:r>
          </a:p>
        </p:txBody>
      </p:sp>
      <p:sp>
        <p:nvSpPr>
          <p:cNvPr id="188420" name="Slide Number Placeholder 5">
            <a:extLst>
              <a:ext uri="{FF2B5EF4-FFF2-40B4-BE49-F238E27FC236}">
                <a16:creationId xmlns:a16="http://schemas.microsoft.com/office/drawing/2014/main" id="{EFD69714-5A71-9ADA-7C96-0F33EA435F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C01DB49-4D05-4AA7-A196-9A71968643D3}" type="slidenum">
              <a:rPr lang="en-US" altLang="en-US" smtClean="0">
                <a:solidFill>
                  <a:srgbClr val="898989"/>
                </a:solidFill>
              </a:rPr>
              <a:pPr/>
              <a:t>216</a:t>
            </a:fld>
            <a:endParaRPr lang="en-US" altLang="en-US">
              <a:solidFill>
                <a:srgbClr val="898989"/>
              </a:solidFill>
            </a:endParaRPr>
          </a:p>
        </p:txBody>
      </p:sp>
      <p:graphicFrame>
        <p:nvGraphicFramePr>
          <p:cNvPr id="379948" name="Group 44">
            <a:extLst>
              <a:ext uri="{FF2B5EF4-FFF2-40B4-BE49-F238E27FC236}">
                <a16:creationId xmlns:a16="http://schemas.microsoft.com/office/drawing/2014/main" id="{749C3B87-DFF5-CF6A-8F5F-125B62A9E75D}"/>
              </a:ext>
            </a:extLst>
          </p:cNvPr>
          <p:cNvGraphicFramePr>
            <a:graphicFrameLocks noGrp="1"/>
          </p:cNvGraphicFramePr>
          <p:nvPr/>
        </p:nvGraphicFramePr>
        <p:xfrm>
          <a:off x="4876800" y="4038600"/>
          <a:ext cx="3505200" cy="1781181"/>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8081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Obs</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 </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Weight</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Fee</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Pulse</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523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160</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400</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HIGH</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6494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21</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164</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200</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HIGH</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494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45</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180</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LOW</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3523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22</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191</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300</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HIGH</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76919CF6-C05E-DA32-6CEE-5C3B9756BF14}"/>
              </a:ext>
            </a:extLst>
          </p:cNvPr>
          <p:cNvSpPr>
            <a:spLocks noGrp="1"/>
          </p:cNvSpPr>
          <p:nvPr>
            <p:ph type="title"/>
          </p:nvPr>
        </p:nvSpPr>
        <p:spPr/>
        <p:txBody>
          <a:bodyPr/>
          <a:lstStyle/>
          <a:p>
            <a:pPr eaLnBrk="1" hangingPunct="1"/>
            <a:r>
              <a:rPr lang="en-US" altLang="en-US"/>
              <a:t>PROCEDURES</a:t>
            </a:r>
          </a:p>
        </p:txBody>
      </p:sp>
      <p:sp>
        <p:nvSpPr>
          <p:cNvPr id="189443" name="Rectangle 3">
            <a:extLst>
              <a:ext uri="{FF2B5EF4-FFF2-40B4-BE49-F238E27FC236}">
                <a16:creationId xmlns:a16="http://schemas.microsoft.com/office/drawing/2014/main" id="{19364555-B009-C020-966C-190345EFF08B}"/>
              </a:ext>
            </a:extLst>
          </p:cNvPr>
          <p:cNvSpPr>
            <a:spLocks noGrp="1" noChangeArrowheads="1"/>
          </p:cNvSpPr>
          <p:nvPr>
            <p:ph idx="1"/>
          </p:nvPr>
        </p:nvSpPr>
        <p:spPr/>
        <p:txBody>
          <a:bodyPr/>
          <a:lstStyle/>
          <a:p>
            <a:pPr eaLnBrk="1" hangingPunct="1"/>
            <a:r>
              <a:rPr lang="en-US" altLang="en-US"/>
              <a:t>By default the report displays observations in ascending order of the first BY variable.</a:t>
            </a:r>
          </a:p>
          <a:p>
            <a:pPr eaLnBrk="1" hangingPunct="1"/>
            <a:endParaRPr lang="en-US" altLang="en-US"/>
          </a:p>
          <a:p>
            <a:pPr lvl="1" eaLnBrk="1" hangingPunct="1"/>
            <a:r>
              <a:rPr lang="en-US" altLang="en-US"/>
              <a:t>The following example sorts the dataset wgtadmit in the descending order of weight and generates the listing of the dataset.</a:t>
            </a:r>
          </a:p>
          <a:p>
            <a:pPr lvl="1" eaLnBrk="1" hangingPunct="1">
              <a:buFont typeface="Tahoma" panose="020B0604030504040204" pitchFamily="34" charset="0"/>
              <a:buNone/>
            </a:pPr>
            <a:endParaRPr lang="en-US" altLang="en-US"/>
          </a:p>
          <a:p>
            <a:pPr lvl="2" eaLnBrk="1" hangingPunct="1">
              <a:buFontTx/>
              <a:buNone/>
            </a:pPr>
            <a:r>
              <a:rPr lang="en-US" altLang="en-US">
                <a:solidFill>
                  <a:srgbClr val="008080"/>
                </a:solidFill>
                <a:latin typeface="Arial Unicode MS"/>
              </a:rPr>
              <a:t>proc</a:t>
            </a:r>
            <a:r>
              <a:rPr lang="en-US" altLang="en-US" b="1">
                <a:solidFill>
                  <a:srgbClr val="008080"/>
                </a:solidFill>
                <a:latin typeface="Arial Unicode MS"/>
              </a:rPr>
              <a:t> sort </a:t>
            </a:r>
            <a:r>
              <a:rPr lang="en-US" altLang="en-US">
                <a:solidFill>
                  <a:srgbClr val="008080"/>
                </a:solidFill>
                <a:latin typeface="Arial Unicode MS"/>
              </a:rPr>
              <a:t>data = wgtadmit; </a:t>
            </a:r>
          </a:p>
          <a:p>
            <a:pPr lvl="2" eaLnBrk="1" hangingPunct="1">
              <a:buFontTx/>
              <a:buNone/>
            </a:pPr>
            <a:r>
              <a:rPr lang="en-US" altLang="en-US">
                <a:solidFill>
                  <a:srgbClr val="008080"/>
                </a:solidFill>
                <a:latin typeface="Arial Unicode MS"/>
              </a:rPr>
              <a:t>by </a:t>
            </a:r>
            <a:r>
              <a:rPr lang="en-US" altLang="en-US" b="1">
                <a:solidFill>
                  <a:srgbClr val="008080"/>
                </a:solidFill>
                <a:latin typeface="Arial Unicode MS"/>
              </a:rPr>
              <a:t>descending</a:t>
            </a:r>
            <a:r>
              <a:rPr lang="en-US" altLang="en-US">
                <a:solidFill>
                  <a:srgbClr val="008080"/>
                </a:solidFill>
                <a:latin typeface="Arial Unicode MS"/>
              </a:rPr>
              <a:t> weight;	</a:t>
            </a:r>
          </a:p>
          <a:p>
            <a:pPr lvl="2" eaLnBrk="1" hangingPunct="1">
              <a:buFontTx/>
              <a:buNone/>
            </a:pPr>
            <a:r>
              <a:rPr lang="en-US" altLang="en-US">
                <a:solidFill>
                  <a:srgbClr val="008080"/>
                </a:solidFill>
                <a:latin typeface="Arial Unicode MS"/>
              </a:rPr>
              <a:t> run;</a:t>
            </a:r>
          </a:p>
          <a:p>
            <a:pPr lvl="2" eaLnBrk="1" hangingPunct="1">
              <a:buFontTx/>
              <a:buNone/>
            </a:pPr>
            <a:endParaRPr lang="en-US" altLang="en-US">
              <a:solidFill>
                <a:srgbClr val="008080"/>
              </a:solidFill>
              <a:latin typeface="Arial Unicode MS"/>
            </a:endParaRPr>
          </a:p>
          <a:p>
            <a:pPr lvl="2" eaLnBrk="1" hangingPunct="1">
              <a:buFontTx/>
              <a:buNone/>
            </a:pPr>
            <a:r>
              <a:rPr lang="en-US" altLang="en-US">
                <a:solidFill>
                  <a:srgbClr val="008080"/>
                </a:solidFill>
                <a:latin typeface="Arial Unicode MS"/>
              </a:rPr>
              <a:t>proc print data=wgtadmit; </a:t>
            </a:r>
          </a:p>
          <a:p>
            <a:pPr lvl="2" eaLnBrk="1" hangingPunct="1">
              <a:buFontTx/>
              <a:buNone/>
            </a:pPr>
            <a:r>
              <a:rPr lang="en-US" altLang="en-US">
                <a:solidFill>
                  <a:srgbClr val="008080"/>
                </a:solidFill>
                <a:latin typeface="Arial Unicode MS"/>
              </a:rPr>
              <a:t>run;</a:t>
            </a:r>
            <a:endParaRPr lang="en-US" altLang="en-US"/>
          </a:p>
          <a:p>
            <a:pPr eaLnBrk="1" hangingPunct="1"/>
            <a:endParaRPr lang="en-US" altLang="en-US"/>
          </a:p>
        </p:txBody>
      </p:sp>
      <p:sp>
        <p:nvSpPr>
          <p:cNvPr id="189444" name="Slide Number Placeholder 5">
            <a:extLst>
              <a:ext uri="{FF2B5EF4-FFF2-40B4-BE49-F238E27FC236}">
                <a16:creationId xmlns:a16="http://schemas.microsoft.com/office/drawing/2014/main" id="{22A24ACB-8744-0137-7EF5-61C1C9F9EE2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DC22D16-B659-47FD-AA44-FCA6EA9918AF}" type="slidenum">
              <a:rPr lang="en-US" altLang="en-US" smtClean="0">
                <a:solidFill>
                  <a:srgbClr val="898989"/>
                </a:solidFill>
              </a:rPr>
              <a:pPr/>
              <a:t>217</a:t>
            </a:fld>
            <a:endParaRPr lang="en-US" altLang="en-US">
              <a:solidFill>
                <a:srgbClr val="898989"/>
              </a:solidFill>
            </a:endParaRPr>
          </a:p>
        </p:txBody>
      </p:sp>
      <p:graphicFrame>
        <p:nvGraphicFramePr>
          <p:cNvPr id="380971" name="Group 43">
            <a:extLst>
              <a:ext uri="{FF2B5EF4-FFF2-40B4-BE49-F238E27FC236}">
                <a16:creationId xmlns:a16="http://schemas.microsoft.com/office/drawing/2014/main" id="{CE271A44-B860-F472-F034-B723F48F8C93}"/>
              </a:ext>
            </a:extLst>
          </p:cNvPr>
          <p:cNvGraphicFramePr>
            <a:graphicFrameLocks noGrp="1"/>
          </p:cNvGraphicFramePr>
          <p:nvPr/>
        </p:nvGraphicFramePr>
        <p:xfrm>
          <a:off x="4876800" y="4038600"/>
          <a:ext cx="3505200" cy="172085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810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Obs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Weight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Fee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Pulse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26193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HIGH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6512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LOW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512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HIGH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7781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HIGH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1D1E6DD4-8C34-26A3-03B8-801B42A0EF50}"/>
              </a:ext>
            </a:extLst>
          </p:cNvPr>
          <p:cNvSpPr>
            <a:spLocks noGrp="1"/>
          </p:cNvSpPr>
          <p:nvPr>
            <p:ph type="title"/>
          </p:nvPr>
        </p:nvSpPr>
        <p:spPr/>
        <p:txBody>
          <a:bodyPr/>
          <a:lstStyle/>
          <a:p>
            <a:pPr eaLnBrk="1" hangingPunct="1"/>
            <a:r>
              <a:rPr lang="en-US" altLang="en-US"/>
              <a:t>PROCEDURES</a:t>
            </a:r>
          </a:p>
        </p:txBody>
      </p:sp>
      <p:sp>
        <p:nvSpPr>
          <p:cNvPr id="190467" name="Rectangle 3">
            <a:extLst>
              <a:ext uri="{FF2B5EF4-FFF2-40B4-BE49-F238E27FC236}">
                <a16:creationId xmlns:a16="http://schemas.microsoft.com/office/drawing/2014/main" id="{1A174A41-9C86-3C65-8C21-2795BE75B051}"/>
              </a:ext>
            </a:extLst>
          </p:cNvPr>
          <p:cNvSpPr>
            <a:spLocks noGrp="1" noChangeArrowheads="1"/>
          </p:cNvSpPr>
          <p:nvPr>
            <p:ph idx="1"/>
          </p:nvPr>
        </p:nvSpPr>
        <p:spPr/>
        <p:txBody>
          <a:bodyPr/>
          <a:lstStyle/>
          <a:p>
            <a:pPr eaLnBrk="1" hangingPunct="1"/>
            <a:r>
              <a:rPr lang="en-US" altLang="en-US"/>
              <a:t>General form of the PRINT Procedure:</a:t>
            </a:r>
          </a:p>
          <a:p>
            <a:pPr eaLnBrk="1" hangingPunct="1">
              <a:buFontTx/>
              <a:buNone/>
            </a:pPr>
            <a:r>
              <a:rPr lang="en-US" altLang="en-US">
                <a:solidFill>
                  <a:srgbClr val="99CC00"/>
                </a:solidFill>
              </a:rPr>
              <a:t>	</a:t>
            </a:r>
            <a:r>
              <a:rPr lang="en-US" altLang="en-US" b="1">
                <a:solidFill>
                  <a:srgbClr val="008080"/>
                </a:solidFill>
              </a:rPr>
              <a:t>PROC PRINT &lt;DATA=</a:t>
            </a:r>
            <a:r>
              <a:rPr lang="en-US" altLang="en-US" i="1">
                <a:solidFill>
                  <a:srgbClr val="008080"/>
                </a:solidFill>
              </a:rPr>
              <a:t>SAS-data-set&gt;</a:t>
            </a:r>
            <a:r>
              <a:rPr lang="en-US" altLang="en-US" b="1">
                <a:solidFill>
                  <a:srgbClr val="008080"/>
                </a:solidFill>
              </a:rPr>
              <a:t>;</a:t>
            </a:r>
            <a:br>
              <a:rPr lang="en-US" altLang="en-US">
                <a:solidFill>
                  <a:srgbClr val="008080"/>
                </a:solidFill>
              </a:rPr>
            </a:br>
            <a:r>
              <a:rPr lang="en-US" altLang="en-US" b="1">
                <a:solidFill>
                  <a:srgbClr val="008080"/>
                </a:solidFill>
              </a:rPr>
              <a:t>RUN;</a:t>
            </a:r>
            <a:r>
              <a:rPr lang="en-US" altLang="en-US">
                <a:solidFill>
                  <a:srgbClr val="99CC00"/>
                </a:solidFill>
              </a:rPr>
              <a:t> </a:t>
            </a:r>
          </a:p>
          <a:p>
            <a:pPr eaLnBrk="1" hangingPunct="1">
              <a:buFontTx/>
              <a:buNone/>
            </a:pPr>
            <a:r>
              <a:rPr lang="en-US" altLang="en-US">
                <a:solidFill>
                  <a:srgbClr val="99CC00"/>
                </a:solidFill>
              </a:rPr>
              <a:t>	</a:t>
            </a:r>
            <a:r>
              <a:rPr lang="en-US" altLang="en-US"/>
              <a:t>where</a:t>
            </a:r>
            <a:r>
              <a:rPr lang="en-US" altLang="en-US">
                <a:solidFill>
                  <a:srgbClr val="99CC00"/>
                </a:solidFill>
              </a:rPr>
              <a:t> </a:t>
            </a:r>
            <a:r>
              <a:rPr lang="en-US" altLang="en-US" i="1">
                <a:solidFill>
                  <a:srgbClr val="008080"/>
                </a:solidFill>
              </a:rPr>
              <a:t>SAS-data-set</a:t>
            </a:r>
            <a:r>
              <a:rPr lang="en-US" altLang="en-US" i="1">
                <a:solidFill>
                  <a:srgbClr val="008000"/>
                </a:solidFill>
              </a:rPr>
              <a:t> </a:t>
            </a:r>
            <a:r>
              <a:rPr lang="en-US" altLang="en-US"/>
              <a:t>is the name of the SAS data set to be printed.</a:t>
            </a:r>
          </a:p>
          <a:p>
            <a:pPr eaLnBrk="1" hangingPunct="1">
              <a:buFontTx/>
              <a:buNone/>
            </a:pPr>
            <a:r>
              <a:rPr lang="en-US" altLang="en-US">
                <a:solidFill>
                  <a:srgbClr val="99CC00"/>
                </a:solidFill>
              </a:rPr>
              <a:t>	</a:t>
            </a:r>
            <a:r>
              <a:rPr lang="en-US" altLang="en-US"/>
              <a:t>Note the following points for the default report generated by the PRINT procedure:</a:t>
            </a:r>
          </a:p>
          <a:p>
            <a:pPr lvl="1" eaLnBrk="1" hangingPunct="1"/>
            <a:r>
              <a:rPr lang="en-US" altLang="en-US"/>
              <a:t>all observations and variables in the data set are printed </a:t>
            </a:r>
          </a:p>
          <a:p>
            <a:pPr lvl="1" eaLnBrk="1" hangingPunct="1"/>
            <a:r>
              <a:rPr lang="en-US" altLang="en-US"/>
              <a:t>a column for observation numbers appears on the far left </a:t>
            </a:r>
          </a:p>
          <a:p>
            <a:pPr lvl="1" eaLnBrk="1" hangingPunct="1"/>
            <a:r>
              <a:rPr lang="en-US" altLang="en-US"/>
              <a:t>variables appear in the order that they occur in the data set</a:t>
            </a:r>
          </a:p>
          <a:p>
            <a:pPr eaLnBrk="1" hangingPunct="1">
              <a:buFontTx/>
              <a:buNone/>
            </a:pPr>
            <a:endParaRPr lang="en-US" altLang="en-US">
              <a:solidFill>
                <a:srgbClr val="99CC00"/>
              </a:solidFill>
            </a:endParaRPr>
          </a:p>
          <a:p>
            <a:pPr eaLnBrk="1" hangingPunct="1">
              <a:buFontTx/>
              <a:buNone/>
            </a:pPr>
            <a:r>
              <a:rPr lang="en-US" altLang="en-US"/>
              <a:t>	</a:t>
            </a:r>
          </a:p>
          <a:p>
            <a:pPr eaLnBrk="1" hangingPunct="1">
              <a:buFontTx/>
              <a:buNone/>
            </a:pPr>
            <a:endParaRPr lang="en-US" altLang="en-US"/>
          </a:p>
          <a:p>
            <a:pPr eaLnBrk="1" hangingPunct="1"/>
            <a:endParaRPr lang="en-US" altLang="en-US"/>
          </a:p>
          <a:p>
            <a:pPr eaLnBrk="1" hangingPunct="1"/>
            <a:endParaRPr lang="en-US" altLang="en-US"/>
          </a:p>
          <a:p>
            <a:pPr eaLnBrk="1" hangingPunct="1"/>
            <a:endParaRPr lang="en-US" altLang="en-US"/>
          </a:p>
        </p:txBody>
      </p:sp>
      <p:sp>
        <p:nvSpPr>
          <p:cNvPr id="190468" name="Slide Number Placeholder 5">
            <a:extLst>
              <a:ext uri="{FF2B5EF4-FFF2-40B4-BE49-F238E27FC236}">
                <a16:creationId xmlns:a16="http://schemas.microsoft.com/office/drawing/2014/main" id="{14AC193E-3AC7-5363-342E-A3B70CE5A84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1C5CA92-BAA0-4B38-AA14-2737075CEFAA}" type="slidenum">
              <a:rPr lang="en-US" altLang="en-US" smtClean="0">
                <a:solidFill>
                  <a:srgbClr val="898989"/>
                </a:solidFill>
              </a:rPr>
              <a:pPr/>
              <a:t>218</a:t>
            </a:fld>
            <a:endParaRPr lang="en-US" altLang="en-US">
              <a:solidFill>
                <a:srgbClr val="898989"/>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EC56FD48-0E7D-E4BC-6D07-0B6DA27DD45A}"/>
              </a:ext>
            </a:extLst>
          </p:cNvPr>
          <p:cNvSpPr>
            <a:spLocks noGrp="1"/>
          </p:cNvSpPr>
          <p:nvPr>
            <p:ph type="title"/>
          </p:nvPr>
        </p:nvSpPr>
        <p:spPr/>
        <p:txBody>
          <a:bodyPr/>
          <a:lstStyle/>
          <a:p>
            <a:pPr eaLnBrk="1" hangingPunct="1"/>
            <a:r>
              <a:rPr lang="en-US" altLang="en-US"/>
              <a:t>PROCEDURES</a:t>
            </a:r>
          </a:p>
        </p:txBody>
      </p:sp>
      <p:sp>
        <p:nvSpPr>
          <p:cNvPr id="191491" name="Rectangle 3">
            <a:extLst>
              <a:ext uri="{FF2B5EF4-FFF2-40B4-BE49-F238E27FC236}">
                <a16:creationId xmlns:a16="http://schemas.microsoft.com/office/drawing/2014/main" id="{2333B65C-D765-1839-CB4A-8F19A5DFF83F}"/>
              </a:ext>
            </a:extLst>
          </p:cNvPr>
          <p:cNvSpPr>
            <a:spLocks noGrp="1" noChangeArrowheads="1"/>
          </p:cNvSpPr>
          <p:nvPr>
            <p:ph idx="1"/>
          </p:nvPr>
        </p:nvSpPr>
        <p:spPr/>
        <p:txBody>
          <a:bodyPr/>
          <a:lstStyle/>
          <a:p>
            <a:pPr eaLnBrk="1" hangingPunct="1"/>
            <a:r>
              <a:rPr lang="en-US" altLang="en-US"/>
              <a:t>Example of the PRINT procedure:</a:t>
            </a:r>
          </a:p>
          <a:p>
            <a:pPr eaLnBrk="1" hangingPunct="1"/>
            <a:endParaRPr lang="en-US" altLang="en-US"/>
          </a:p>
          <a:p>
            <a:pPr lvl="1" eaLnBrk="1" hangingPunct="1">
              <a:buFont typeface="Tahoma" panose="020B0604030504040204" pitchFamily="34" charset="0"/>
              <a:buNone/>
            </a:pPr>
            <a:r>
              <a:rPr lang="en-US" altLang="en-US">
                <a:solidFill>
                  <a:srgbClr val="008080"/>
                </a:solidFill>
                <a:latin typeface="Arial Unicode MS"/>
              </a:rPr>
              <a:t>libname clinic </a:t>
            </a:r>
            <a:r>
              <a:rPr lang="en-US" altLang="en-US" i="1">
                <a:solidFill>
                  <a:srgbClr val="008080"/>
                </a:solidFill>
                <a:latin typeface="Arial Unicode MS"/>
              </a:rPr>
              <a:t>'your-SAS-library';</a:t>
            </a:r>
            <a:r>
              <a:rPr lang="en-US" altLang="en-US">
                <a:solidFill>
                  <a:srgbClr val="008080"/>
                </a:solidFill>
                <a:latin typeface="Arial Unicode MS"/>
              </a:rPr>
              <a:t> </a:t>
            </a:r>
          </a:p>
          <a:p>
            <a:pPr lvl="1" eaLnBrk="1" hangingPunct="1">
              <a:buFont typeface="Tahoma" panose="020B0604030504040204" pitchFamily="34" charset="0"/>
              <a:buNone/>
            </a:pPr>
            <a:r>
              <a:rPr lang="en-US" altLang="en-US">
                <a:solidFill>
                  <a:srgbClr val="008080"/>
                </a:solidFill>
                <a:latin typeface="Arial Unicode MS"/>
              </a:rPr>
              <a:t>proc print data=clinic.admit;</a:t>
            </a:r>
          </a:p>
          <a:p>
            <a:pPr lvl="1" eaLnBrk="1" hangingPunct="1">
              <a:buFont typeface="Tahoma" panose="020B0604030504040204" pitchFamily="34" charset="0"/>
              <a:buNone/>
            </a:pPr>
            <a:r>
              <a:rPr lang="en-US" altLang="en-US">
                <a:latin typeface="Arial Unicode MS"/>
              </a:rPr>
              <a:t> </a:t>
            </a:r>
            <a:r>
              <a:rPr lang="en-US" altLang="en-US">
                <a:solidFill>
                  <a:srgbClr val="008080"/>
                </a:solidFill>
                <a:latin typeface="Arial Unicode MS"/>
              </a:rPr>
              <a:t>run;</a:t>
            </a:r>
            <a:r>
              <a:rPr lang="en-US" altLang="en-US">
                <a:latin typeface="Arial Unicode MS"/>
              </a:rPr>
              <a:t> </a:t>
            </a:r>
          </a:p>
          <a:p>
            <a:pPr lvl="1" eaLnBrk="1" hangingPunct="1">
              <a:buFont typeface="Tahoma" panose="020B0604030504040204" pitchFamily="34" charset="0"/>
              <a:buNone/>
            </a:pPr>
            <a:endParaRPr lang="en-US" altLang="en-US">
              <a:latin typeface="Arial Unicode MS"/>
            </a:endParaRPr>
          </a:p>
          <a:p>
            <a:pPr lvl="1" eaLnBrk="1" hangingPunct="1">
              <a:buFont typeface="Tahoma" panose="020B0604030504040204" pitchFamily="34" charset="0"/>
              <a:buNone/>
            </a:pPr>
            <a:endParaRPr lang="en-US" altLang="en-US">
              <a:latin typeface="Arial Unicode MS"/>
            </a:endParaRPr>
          </a:p>
          <a:p>
            <a:pPr lvl="1" eaLnBrk="1" hangingPunct="1">
              <a:buFont typeface="Tahoma" panose="020B0604030504040204" pitchFamily="34" charset="0"/>
              <a:buNone/>
            </a:pPr>
            <a:endParaRPr lang="en-US" altLang="en-US">
              <a:latin typeface="Arial Unicode MS"/>
            </a:endParaRPr>
          </a:p>
        </p:txBody>
      </p:sp>
      <p:sp>
        <p:nvSpPr>
          <p:cNvPr id="191492" name="Slide Number Placeholder 5">
            <a:extLst>
              <a:ext uri="{FF2B5EF4-FFF2-40B4-BE49-F238E27FC236}">
                <a16:creationId xmlns:a16="http://schemas.microsoft.com/office/drawing/2014/main" id="{0FE657E6-E0F2-5CCC-A265-A19A66DB6EB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A96EDCC-AD1E-41B9-9760-CA564FCB5FBE}" type="slidenum">
              <a:rPr lang="en-US" altLang="en-US" smtClean="0">
                <a:solidFill>
                  <a:srgbClr val="898989"/>
                </a:solidFill>
              </a:rPr>
              <a:pPr/>
              <a:t>219</a:t>
            </a:fld>
            <a:endParaRPr lang="en-US" altLang="en-US">
              <a:solidFill>
                <a:srgbClr val="898989"/>
              </a:solidFill>
            </a:endParaRPr>
          </a:p>
        </p:txBody>
      </p:sp>
      <p:graphicFrame>
        <p:nvGraphicFramePr>
          <p:cNvPr id="383026" name="Group 50">
            <a:extLst>
              <a:ext uri="{FF2B5EF4-FFF2-40B4-BE49-F238E27FC236}">
                <a16:creationId xmlns:a16="http://schemas.microsoft.com/office/drawing/2014/main" id="{D377D004-6D45-5C04-15F9-1211EBE50B35}"/>
              </a:ext>
            </a:extLst>
          </p:cNvPr>
          <p:cNvGraphicFramePr>
            <a:graphicFrameLocks noGrp="1"/>
          </p:cNvGraphicFramePr>
          <p:nvPr/>
        </p:nvGraphicFramePr>
        <p:xfrm>
          <a:off x="4267200" y="3581400"/>
          <a:ext cx="3886200" cy="2438402"/>
        </p:xfrm>
        <a:graphic>
          <a:graphicData uri="http://schemas.openxmlformats.org/drawingml/2006/table">
            <a:tbl>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46513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err="1">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Obs</a:t>
                      </a:r>
                      <a:endPar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Height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Weight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Fee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9528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937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9528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9528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937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71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B91AC433-6188-4AEF-33E1-9B796777DC4E}"/>
              </a:ext>
            </a:extLst>
          </p:cNvPr>
          <p:cNvSpPr>
            <a:spLocks noGrp="1"/>
          </p:cNvSpPr>
          <p:nvPr>
            <p:ph type="title"/>
          </p:nvPr>
        </p:nvSpPr>
        <p:spPr/>
        <p:txBody>
          <a:bodyPr/>
          <a:lstStyle/>
          <a:p>
            <a:pPr eaLnBrk="1" hangingPunct="1"/>
            <a:r>
              <a:rPr lang="en-US" altLang="en-US"/>
              <a:t>SAS Basic Concepts</a:t>
            </a:r>
          </a:p>
        </p:txBody>
      </p:sp>
      <p:sp>
        <p:nvSpPr>
          <p:cNvPr id="17411" name="Rectangle 3">
            <a:extLst>
              <a:ext uri="{FF2B5EF4-FFF2-40B4-BE49-F238E27FC236}">
                <a16:creationId xmlns:a16="http://schemas.microsoft.com/office/drawing/2014/main" id="{64C7F063-97FC-A083-32DA-802EDF506016}"/>
              </a:ext>
            </a:extLst>
          </p:cNvPr>
          <p:cNvSpPr>
            <a:spLocks noGrp="1" noChangeArrowheads="1"/>
          </p:cNvSpPr>
          <p:nvPr>
            <p:ph idx="1"/>
          </p:nvPr>
        </p:nvSpPr>
        <p:spPr/>
        <p:txBody>
          <a:bodyPr/>
          <a:lstStyle/>
          <a:p>
            <a:pPr eaLnBrk="1" hangingPunct="1"/>
            <a:endParaRPr lang="en-US" altLang="en-US"/>
          </a:p>
          <a:p>
            <a:pPr eaLnBrk="1" hangingPunct="1"/>
            <a:r>
              <a:rPr lang="en-US" altLang="en-US"/>
              <a:t>Alternatively, a temporary SAS dataset can be referenced via one-level name only. This one level name is the filename itself and it assumes the default Libref of WORK.</a:t>
            </a:r>
          </a:p>
          <a:p>
            <a:pPr eaLnBrk="1" hangingPunct="1"/>
            <a:endParaRPr lang="en-US" altLang="en-US"/>
          </a:p>
          <a:p>
            <a:pPr eaLnBrk="1" hangingPunct="1"/>
            <a:r>
              <a:rPr lang="en-US" altLang="en-US"/>
              <a:t>That is, the one level name of  ‘Test1’ references the SAS dataset ‘Test1’ stored in temporary WORK library. </a:t>
            </a:r>
          </a:p>
        </p:txBody>
      </p:sp>
      <p:sp>
        <p:nvSpPr>
          <p:cNvPr id="17412" name="Slide Number Placeholder 5">
            <a:extLst>
              <a:ext uri="{FF2B5EF4-FFF2-40B4-BE49-F238E27FC236}">
                <a16:creationId xmlns:a16="http://schemas.microsoft.com/office/drawing/2014/main" id="{1D3ADB5C-A3C9-FB7E-573C-A91C0DF0E33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AB40F58-6C73-4A26-B0FF-02F6862DC5A5}" type="slidenum">
              <a:rPr lang="en-US" altLang="en-US" smtClean="0">
                <a:solidFill>
                  <a:srgbClr val="898989"/>
                </a:solidFill>
              </a:rPr>
              <a:pPr/>
              <a:t>22</a:t>
            </a:fld>
            <a:endParaRPr lang="en-US" altLang="en-US">
              <a:solidFill>
                <a:srgbClr val="898989"/>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5A59C96C-651B-3111-DBAD-078DF15FE265}"/>
              </a:ext>
            </a:extLst>
          </p:cNvPr>
          <p:cNvSpPr>
            <a:spLocks noGrp="1"/>
          </p:cNvSpPr>
          <p:nvPr>
            <p:ph type="title"/>
          </p:nvPr>
        </p:nvSpPr>
        <p:spPr/>
        <p:txBody>
          <a:bodyPr/>
          <a:lstStyle/>
          <a:p>
            <a:pPr eaLnBrk="1" hangingPunct="1"/>
            <a:r>
              <a:rPr lang="en-US" altLang="en-US"/>
              <a:t>PROCEDURES</a:t>
            </a:r>
          </a:p>
        </p:txBody>
      </p:sp>
      <p:sp>
        <p:nvSpPr>
          <p:cNvPr id="192515" name="Rectangle 3">
            <a:extLst>
              <a:ext uri="{FF2B5EF4-FFF2-40B4-BE49-F238E27FC236}">
                <a16:creationId xmlns:a16="http://schemas.microsoft.com/office/drawing/2014/main" id="{5E5DA740-8812-2AF8-6A74-BA3B17349AD1}"/>
              </a:ext>
            </a:extLst>
          </p:cNvPr>
          <p:cNvSpPr>
            <a:spLocks noGrp="1" noChangeArrowheads="1"/>
          </p:cNvSpPr>
          <p:nvPr>
            <p:ph idx="1"/>
          </p:nvPr>
        </p:nvSpPr>
        <p:spPr/>
        <p:txBody>
          <a:bodyPr/>
          <a:lstStyle/>
          <a:p>
            <a:pPr eaLnBrk="1" hangingPunct="1"/>
            <a:r>
              <a:rPr lang="en-US" altLang="en-US"/>
              <a:t>The options used with the PRINT procedure</a:t>
            </a:r>
          </a:p>
          <a:p>
            <a:pPr lvl="1" eaLnBrk="1" hangingPunct="1"/>
            <a:r>
              <a:rPr lang="en-US" altLang="en-US"/>
              <a:t>Customizing the OBS column header. </a:t>
            </a:r>
          </a:p>
          <a:p>
            <a:pPr lvl="2" eaLnBrk="1" hangingPunct="1">
              <a:buFontTx/>
              <a:buNone/>
            </a:pPr>
            <a:r>
              <a:rPr lang="en-US" altLang="en-US"/>
              <a:t>Specify the </a:t>
            </a:r>
            <a:r>
              <a:rPr lang="en-US" altLang="en-US" b="1"/>
              <a:t>OBS= option</a:t>
            </a:r>
            <a:r>
              <a:rPr lang="en-US" altLang="en-US"/>
              <a:t> in the PROC PRINT statement. </a:t>
            </a:r>
          </a:p>
          <a:p>
            <a:pPr lvl="2" eaLnBrk="1" hangingPunct="1">
              <a:buFontTx/>
              <a:buNone/>
            </a:pPr>
            <a:r>
              <a:rPr lang="en-US" altLang="en-US"/>
              <a:t>Example:</a:t>
            </a:r>
          </a:p>
          <a:p>
            <a:pPr lvl="2" eaLnBrk="1" hangingPunct="1">
              <a:buFontTx/>
              <a:buNone/>
            </a:pPr>
            <a:r>
              <a:rPr lang="en-US" altLang="en-US">
                <a:solidFill>
                  <a:srgbClr val="008080"/>
                </a:solidFill>
                <a:latin typeface="Arial Unicode MS"/>
              </a:rPr>
              <a:t>proc print data=clinic.admit </a:t>
            </a:r>
            <a:r>
              <a:rPr lang="en-US" altLang="en-US" b="1">
                <a:solidFill>
                  <a:srgbClr val="008080"/>
                </a:solidFill>
                <a:latin typeface="Arial Unicode MS"/>
              </a:rPr>
              <a:t>obs=‘Patient’;</a:t>
            </a:r>
            <a:r>
              <a:rPr lang="en-US" altLang="en-US">
                <a:solidFill>
                  <a:srgbClr val="008080"/>
                </a:solidFill>
                <a:latin typeface="Arial Unicode MS"/>
              </a:rPr>
              <a:t> </a:t>
            </a:r>
          </a:p>
          <a:p>
            <a:pPr lvl="2" eaLnBrk="1" hangingPunct="1">
              <a:buFontTx/>
              <a:buNone/>
            </a:pPr>
            <a:r>
              <a:rPr lang="en-US" altLang="en-US">
                <a:solidFill>
                  <a:srgbClr val="008080"/>
                </a:solidFill>
                <a:latin typeface="Arial Unicode MS"/>
              </a:rPr>
              <a:t>run;</a:t>
            </a:r>
            <a:r>
              <a:rPr lang="en-US" altLang="en-US">
                <a:latin typeface="Arial Unicode MS"/>
              </a:rPr>
              <a:t> </a:t>
            </a:r>
          </a:p>
          <a:p>
            <a:pPr lvl="1" eaLnBrk="1" hangingPunct="1"/>
            <a:r>
              <a:rPr lang="en-US" altLang="en-US"/>
              <a:t>Removing the OBS column.</a:t>
            </a:r>
          </a:p>
          <a:p>
            <a:pPr lvl="1" eaLnBrk="1" hangingPunct="1">
              <a:buFont typeface="Tahoma" panose="020B0604030504040204" pitchFamily="34" charset="0"/>
              <a:buNone/>
            </a:pPr>
            <a:r>
              <a:rPr lang="en-US" altLang="en-US"/>
              <a:t>		Specify the </a:t>
            </a:r>
            <a:r>
              <a:rPr lang="en-US" altLang="en-US" b="1"/>
              <a:t>NOOBS</a:t>
            </a:r>
            <a:r>
              <a:rPr lang="en-US" altLang="en-US"/>
              <a:t> option in the PROC PRINT statement.</a:t>
            </a:r>
          </a:p>
          <a:p>
            <a:pPr lvl="1" eaLnBrk="1" hangingPunct="1">
              <a:buFont typeface="Tahoma" panose="020B0604030504040204" pitchFamily="34" charset="0"/>
              <a:buNone/>
            </a:pPr>
            <a:r>
              <a:rPr lang="en-US" altLang="en-US"/>
              <a:t>		Example:</a:t>
            </a:r>
          </a:p>
          <a:p>
            <a:pPr lvl="1" eaLnBrk="1" hangingPunct="1">
              <a:buFont typeface="Tahoma" panose="020B0604030504040204" pitchFamily="34" charset="0"/>
              <a:buNone/>
            </a:pPr>
            <a:r>
              <a:rPr lang="en-US" altLang="en-US"/>
              <a:t>		</a:t>
            </a:r>
            <a:r>
              <a:rPr lang="en-US" altLang="en-US">
                <a:solidFill>
                  <a:srgbClr val="008080"/>
                </a:solidFill>
                <a:latin typeface="Arial Unicode MS"/>
              </a:rPr>
              <a:t>proc print data=clinic.admit </a:t>
            </a:r>
            <a:r>
              <a:rPr lang="en-US" altLang="en-US" b="1">
                <a:solidFill>
                  <a:srgbClr val="008080"/>
                </a:solidFill>
                <a:latin typeface="Arial Unicode MS"/>
              </a:rPr>
              <a:t>noobs;</a:t>
            </a:r>
            <a:r>
              <a:rPr lang="en-US" altLang="en-US">
                <a:solidFill>
                  <a:srgbClr val="008080"/>
                </a:solidFill>
                <a:latin typeface="Arial Unicode MS"/>
              </a:rPr>
              <a:t> </a:t>
            </a:r>
          </a:p>
          <a:p>
            <a:pPr lvl="2" eaLnBrk="1" hangingPunct="1">
              <a:buFontTx/>
              <a:buNone/>
            </a:pPr>
            <a:r>
              <a:rPr lang="en-US" altLang="en-US">
                <a:solidFill>
                  <a:srgbClr val="008080"/>
                </a:solidFill>
                <a:latin typeface="Arial Unicode MS"/>
              </a:rPr>
              <a:t>run;</a:t>
            </a:r>
            <a:r>
              <a:rPr lang="en-US" altLang="en-US">
                <a:latin typeface="Arial Unicode MS"/>
              </a:rPr>
              <a:t> </a:t>
            </a:r>
          </a:p>
        </p:txBody>
      </p:sp>
      <p:sp>
        <p:nvSpPr>
          <p:cNvPr id="192516" name="Slide Number Placeholder 5">
            <a:extLst>
              <a:ext uri="{FF2B5EF4-FFF2-40B4-BE49-F238E27FC236}">
                <a16:creationId xmlns:a16="http://schemas.microsoft.com/office/drawing/2014/main" id="{293C6780-DDAA-8918-A05C-0ED5140FD4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544AD68-DDAF-4A2B-AA4E-52501C84BB61}" type="slidenum">
              <a:rPr lang="en-US" altLang="en-US" smtClean="0">
                <a:solidFill>
                  <a:srgbClr val="898989"/>
                </a:solidFill>
              </a:rPr>
              <a:pPr/>
              <a:t>220</a:t>
            </a:fld>
            <a:endParaRPr lang="en-US" altLang="en-US">
              <a:solidFill>
                <a:srgbClr val="898989"/>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A17DE4A5-1E6B-35B8-0264-5B6F8565659B}"/>
              </a:ext>
            </a:extLst>
          </p:cNvPr>
          <p:cNvSpPr>
            <a:spLocks noGrp="1"/>
          </p:cNvSpPr>
          <p:nvPr>
            <p:ph type="title"/>
          </p:nvPr>
        </p:nvSpPr>
        <p:spPr/>
        <p:txBody>
          <a:bodyPr/>
          <a:lstStyle/>
          <a:p>
            <a:pPr eaLnBrk="1" hangingPunct="1"/>
            <a:r>
              <a:rPr lang="en-US" altLang="en-US"/>
              <a:t>PROCEDURES</a:t>
            </a:r>
          </a:p>
        </p:txBody>
      </p:sp>
      <p:sp>
        <p:nvSpPr>
          <p:cNvPr id="193539" name="Rectangle 3">
            <a:extLst>
              <a:ext uri="{FF2B5EF4-FFF2-40B4-BE49-F238E27FC236}">
                <a16:creationId xmlns:a16="http://schemas.microsoft.com/office/drawing/2014/main" id="{5AC798B8-D2C8-F934-223A-1622499E2541}"/>
              </a:ext>
            </a:extLst>
          </p:cNvPr>
          <p:cNvSpPr>
            <a:spLocks noGrp="1" noChangeArrowheads="1"/>
          </p:cNvSpPr>
          <p:nvPr>
            <p:ph idx="1"/>
          </p:nvPr>
        </p:nvSpPr>
        <p:spPr/>
        <p:txBody>
          <a:bodyPr/>
          <a:lstStyle/>
          <a:p>
            <a:pPr lvl="1" eaLnBrk="1" hangingPunct="1"/>
            <a:r>
              <a:rPr lang="en-US" altLang="en-US"/>
              <a:t>Removing the OBS column.</a:t>
            </a:r>
          </a:p>
          <a:p>
            <a:pPr lvl="1" eaLnBrk="1" hangingPunct="1">
              <a:buFont typeface="Tahoma" panose="020B0604030504040204" pitchFamily="34" charset="0"/>
              <a:buNone/>
            </a:pPr>
            <a:r>
              <a:rPr lang="en-US" altLang="en-US"/>
              <a:t>		Specify the </a:t>
            </a:r>
            <a:r>
              <a:rPr lang="en-US" altLang="en-US" b="1"/>
              <a:t>NOOBS</a:t>
            </a:r>
            <a:r>
              <a:rPr lang="en-US" altLang="en-US"/>
              <a:t> option in the PROC PRINT statement.</a:t>
            </a:r>
          </a:p>
          <a:p>
            <a:pPr lvl="1" eaLnBrk="1" hangingPunct="1">
              <a:buFont typeface="Tahoma" panose="020B0604030504040204" pitchFamily="34" charset="0"/>
              <a:buNone/>
            </a:pPr>
            <a:r>
              <a:rPr lang="en-US" altLang="en-US"/>
              <a:t>		Example:</a:t>
            </a:r>
          </a:p>
          <a:p>
            <a:pPr lvl="1" eaLnBrk="1" hangingPunct="1">
              <a:buFont typeface="Tahoma" panose="020B0604030504040204" pitchFamily="34" charset="0"/>
              <a:buNone/>
            </a:pPr>
            <a:r>
              <a:rPr lang="en-US" altLang="en-US"/>
              <a:t>		</a:t>
            </a:r>
            <a:r>
              <a:rPr lang="en-US" altLang="en-US">
                <a:solidFill>
                  <a:srgbClr val="008080"/>
                </a:solidFill>
                <a:latin typeface="Arial Unicode MS"/>
              </a:rPr>
              <a:t>proc print data=clinic.admit </a:t>
            </a:r>
            <a:r>
              <a:rPr lang="en-US" altLang="en-US" b="1">
                <a:solidFill>
                  <a:srgbClr val="008080"/>
                </a:solidFill>
                <a:latin typeface="Arial Unicode MS"/>
              </a:rPr>
              <a:t>noobs;</a:t>
            </a:r>
            <a:r>
              <a:rPr lang="en-US" altLang="en-US">
                <a:solidFill>
                  <a:srgbClr val="008080"/>
                </a:solidFill>
                <a:latin typeface="Arial Unicode MS"/>
              </a:rPr>
              <a:t> </a:t>
            </a:r>
          </a:p>
          <a:p>
            <a:pPr lvl="2" eaLnBrk="1" hangingPunct="1">
              <a:buFontTx/>
              <a:buNone/>
            </a:pPr>
            <a:r>
              <a:rPr lang="en-US" altLang="en-US">
                <a:solidFill>
                  <a:srgbClr val="008080"/>
                </a:solidFill>
                <a:latin typeface="Arial Unicode MS"/>
              </a:rPr>
              <a:t>run;</a:t>
            </a:r>
            <a:r>
              <a:rPr lang="en-US" altLang="en-US">
                <a:latin typeface="Arial Unicode MS"/>
              </a:rPr>
              <a:t> </a:t>
            </a:r>
          </a:p>
          <a:p>
            <a:pPr lvl="1" eaLnBrk="1" hangingPunct="1"/>
            <a:r>
              <a:rPr lang="en-US" altLang="en-US"/>
              <a:t>Controlling the order of the variables and the number of variables to be listed in the report using the VAR statement.</a:t>
            </a:r>
          </a:p>
          <a:p>
            <a:pPr lvl="2" eaLnBrk="1" hangingPunct="1">
              <a:buFontTx/>
              <a:buNone/>
            </a:pPr>
            <a:r>
              <a:rPr lang="en-US" altLang="en-US" b="1"/>
              <a:t>	</a:t>
            </a:r>
            <a:r>
              <a:rPr lang="en-US" altLang="en-US"/>
              <a:t>General form of the VAR statement: </a:t>
            </a:r>
          </a:p>
          <a:p>
            <a:pPr lvl="2" eaLnBrk="1" hangingPunct="1">
              <a:buFontTx/>
              <a:buNone/>
            </a:pPr>
            <a:r>
              <a:rPr lang="en-US" altLang="en-US" b="1">
                <a:solidFill>
                  <a:srgbClr val="008080"/>
                </a:solidFill>
              </a:rPr>
              <a:t>	VAR </a:t>
            </a:r>
            <a:r>
              <a:rPr lang="en-US" altLang="en-US" i="1">
                <a:solidFill>
                  <a:srgbClr val="008080"/>
                </a:solidFill>
              </a:rPr>
              <a:t>variable(s)</a:t>
            </a:r>
            <a:r>
              <a:rPr lang="en-US" altLang="en-US" b="1">
                <a:solidFill>
                  <a:srgbClr val="008080"/>
                </a:solidFill>
              </a:rPr>
              <a:t>;</a:t>
            </a:r>
            <a:r>
              <a:rPr lang="en-US" altLang="en-US"/>
              <a:t> </a:t>
            </a:r>
          </a:p>
          <a:p>
            <a:pPr lvl="2" eaLnBrk="1" hangingPunct="1">
              <a:buFontTx/>
              <a:buNone/>
            </a:pPr>
            <a:r>
              <a:rPr lang="en-US" altLang="en-US"/>
              <a:t>	where </a:t>
            </a:r>
            <a:r>
              <a:rPr lang="en-US" altLang="en-US" i="1">
                <a:solidFill>
                  <a:srgbClr val="008080"/>
                </a:solidFill>
              </a:rPr>
              <a:t>variable(s)</a:t>
            </a:r>
            <a:r>
              <a:rPr lang="en-US" altLang="en-US"/>
              <a:t> is one or more variable names, separated by blanks.</a:t>
            </a:r>
          </a:p>
          <a:p>
            <a:pPr lvl="2" eaLnBrk="1" hangingPunct="1"/>
            <a:endParaRPr lang="en-US" altLang="en-US"/>
          </a:p>
        </p:txBody>
      </p:sp>
      <p:sp>
        <p:nvSpPr>
          <p:cNvPr id="193540" name="Slide Number Placeholder 5">
            <a:extLst>
              <a:ext uri="{FF2B5EF4-FFF2-40B4-BE49-F238E27FC236}">
                <a16:creationId xmlns:a16="http://schemas.microsoft.com/office/drawing/2014/main" id="{0B7DA637-3E3C-4542-8CE0-D3D6F60CD9A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58FE886-A7CF-40F1-A8C2-7A3256FB535A}" type="slidenum">
              <a:rPr lang="en-US" altLang="en-US" smtClean="0">
                <a:solidFill>
                  <a:srgbClr val="898989"/>
                </a:solidFill>
              </a:rPr>
              <a:pPr/>
              <a:t>221</a:t>
            </a:fld>
            <a:endParaRPr lang="en-US" altLang="en-US">
              <a:solidFill>
                <a:srgbClr val="898989"/>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id="{C602CC43-3DCB-8890-0BBB-8B7151B5B2CB}"/>
              </a:ext>
            </a:extLst>
          </p:cNvPr>
          <p:cNvSpPr>
            <a:spLocks noGrp="1"/>
          </p:cNvSpPr>
          <p:nvPr>
            <p:ph type="title"/>
          </p:nvPr>
        </p:nvSpPr>
        <p:spPr/>
        <p:txBody>
          <a:bodyPr/>
          <a:lstStyle/>
          <a:p>
            <a:pPr eaLnBrk="1" hangingPunct="1"/>
            <a:r>
              <a:rPr lang="en-US" altLang="en-US"/>
              <a:t>PROCEDURES</a:t>
            </a:r>
          </a:p>
        </p:txBody>
      </p:sp>
      <p:sp>
        <p:nvSpPr>
          <p:cNvPr id="194563" name="Rectangle 3">
            <a:extLst>
              <a:ext uri="{FF2B5EF4-FFF2-40B4-BE49-F238E27FC236}">
                <a16:creationId xmlns:a16="http://schemas.microsoft.com/office/drawing/2014/main" id="{98AF2F08-5A3E-BFA3-D07F-DA5D0F7C0905}"/>
              </a:ext>
            </a:extLst>
          </p:cNvPr>
          <p:cNvSpPr>
            <a:spLocks noGrp="1" noChangeArrowheads="1"/>
          </p:cNvSpPr>
          <p:nvPr>
            <p:ph idx="1"/>
          </p:nvPr>
        </p:nvSpPr>
        <p:spPr/>
        <p:txBody>
          <a:bodyPr/>
          <a:lstStyle/>
          <a:p>
            <a:pPr lvl="1" eaLnBrk="1" hangingPunct="1">
              <a:buFont typeface="Tahoma" panose="020B0604030504040204" pitchFamily="34" charset="0"/>
              <a:buNone/>
            </a:pPr>
            <a:r>
              <a:rPr lang="en-US" altLang="en-US"/>
              <a:t>		Example of the VAR statement: </a:t>
            </a:r>
          </a:p>
          <a:p>
            <a:pPr lvl="1" eaLnBrk="1" hangingPunct="1">
              <a:buFont typeface="Tahoma" panose="020B0604030504040204" pitchFamily="34" charset="0"/>
              <a:buNone/>
            </a:pPr>
            <a:r>
              <a:rPr lang="en-US" altLang="en-US"/>
              <a:t>			</a:t>
            </a:r>
            <a:r>
              <a:rPr lang="en-US" altLang="en-US">
                <a:solidFill>
                  <a:srgbClr val="008080"/>
                </a:solidFill>
                <a:latin typeface="Arial Unicode MS"/>
              </a:rPr>
              <a:t>proc print data=clinic.admit</a:t>
            </a:r>
            <a:r>
              <a:rPr lang="en-US" altLang="en-US" b="1">
                <a:solidFill>
                  <a:srgbClr val="008080"/>
                </a:solidFill>
                <a:latin typeface="Arial Unicode MS"/>
              </a:rPr>
              <a:t>;</a:t>
            </a:r>
          </a:p>
          <a:p>
            <a:pPr lvl="1" eaLnBrk="1" hangingPunct="1">
              <a:buFont typeface="Tahoma" panose="020B0604030504040204" pitchFamily="34" charset="0"/>
              <a:buNone/>
            </a:pPr>
            <a:r>
              <a:rPr lang="en-US" altLang="en-US" b="1">
                <a:solidFill>
                  <a:srgbClr val="008080"/>
                </a:solidFill>
                <a:latin typeface="Arial Unicode MS"/>
              </a:rPr>
              <a:t>			var age weight height;  </a:t>
            </a:r>
          </a:p>
          <a:p>
            <a:pPr lvl="1" eaLnBrk="1" hangingPunct="1">
              <a:buFont typeface="Tahoma" panose="020B0604030504040204" pitchFamily="34" charset="0"/>
              <a:buNone/>
            </a:pPr>
            <a:r>
              <a:rPr lang="en-US" altLang="en-US">
                <a:solidFill>
                  <a:srgbClr val="008080"/>
                </a:solidFill>
                <a:latin typeface="Arial Unicode MS"/>
              </a:rPr>
              <a:t> 			run;</a:t>
            </a:r>
            <a:r>
              <a:rPr lang="en-US" altLang="en-US">
                <a:latin typeface="Arial Unicode MS"/>
              </a:rPr>
              <a:t> </a:t>
            </a:r>
          </a:p>
          <a:p>
            <a:pPr lvl="1" eaLnBrk="1" hangingPunct="1">
              <a:buFont typeface="Tahoma" panose="020B0604030504040204" pitchFamily="34" charset="0"/>
              <a:buNone/>
            </a:pPr>
            <a:endParaRPr lang="en-US" altLang="en-US">
              <a:latin typeface="Arial Unicode MS"/>
            </a:endParaRPr>
          </a:p>
          <a:p>
            <a:pPr lvl="1" eaLnBrk="1" hangingPunct="1"/>
            <a:r>
              <a:rPr lang="en-US" altLang="en-US">
                <a:latin typeface="Arial Unicode MS"/>
              </a:rPr>
              <a:t>Controlling the observations to be printed by adding the WHERE statement to the PROC PRINT step.</a:t>
            </a:r>
          </a:p>
          <a:p>
            <a:pPr lvl="1" eaLnBrk="1" hangingPunct="1">
              <a:buFont typeface="Tahoma" panose="020B0604030504040204" pitchFamily="34" charset="0"/>
              <a:buNone/>
            </a:pPr>
            <a:r>
              <a:rPr lang="en-US" altLang="en-US"/>
              <a:t>	</a:t>
            </a:r>
          </a:p>
          <a:p>
            <a:pPr lvl="1" eaLnBrk="1" hangingPunct="1">
              <a:buFont typeface="Tahoma" panose="020B0604030504040204" pitchFamily="34" charset="0"/>
              <a:buNone/>
            </a:pPr>
            <a:r>
              <a:rPr lang="en-US" altLang="en-US"/>
              <a:t>	General form of WHERE statement: </a:t>
            </a:r>
          </a:p>
          <a:p>
            <a:pPr lvl="2" eaLnBrk="1" hangingPunct="1">
              <a:buFontTx/>
              <a:buNone/>
            </a:pPr>
            <a:r>
              <a:rPr lang="en-US" altLang="en-US" b="1">
                <a:solidFill>
                  <a:srgbClr val="008080"/>
                </a:solidFill>
              </a:rPr>
              <a:t>	WHERE </a:t>
            </a:r>
            <a:r>
              <a:rPr lang="en-US" altLang="en-US" i="1">
                <a:solidFill>
                  <a:srgbClr val="008080"/>
                </a:solidFill>
              </a:rPr>
              <a:t>where-expression</a:t>
            </a:r>
            <a:r>
              <a:rPr lang="en-US" altLang="en-US" b="1">
                <a:solidFill>
                  <a:srgbClr val="008080"/>
                </a:solidFill>
              </a:rPr>
              <a:t>;</a:t>
            </a:r>
            <a:r>
              <a:rPr lang="en-US" altLang="en-US"/>
              <a:t> </a:t>
            </a:r>
          </a:p>
          <a:p>
            <a:pPr lvl="2" eaLnBrk="1" hangingPunct="1">
              <a:buFontTx/>
              <a:buNone/>
            </a:pPr>
            <a:r>
              <a:rPr lang="en-US" altLang="en-US"/>
              <a:t>	where </a:t>
            </a:r>
            <a:r>
              <a:rPr lang="en-US" altLang="en-US" i="1">
                <a:solidFill>
                  <a:srgbClr val="008080"/>
                </a:solidFill>
              </a:rPr>
              <a:t>where-expression</a:t>
            </a:r>
            <a:r>
              <a:rPr lang="en-US" altLang="en-US"/>
              <a:t> specifies a condition for selecting observations. </a:t>
            </a:r>
          </a:p>
          <a:p>
            <a:pPr lvl="2" eaLnBrk="1" hangingPunct="1">
              <a:buFontTx/>
              <a:buNone/>
            </a:pPr>
            <a:endParaRPr lang="en-US" altLang="en-US"/>
          </a:p>
          <a:p>
            <a:pPr lvl="2" eaLnBrk="1" hangingPunct="1"/>
            <a:endParaRPr lang="en-US" altLang="en-US"/>
          </a:p>
        </p:txBody>
      </p:sp>
      <p:sp>
        <p:nvSpPr>
          <p:cNvPr id="194564" name="Slide Number Placeholder 5">
            <a:extLst>
              <a:ext uri="{FF2B5EF4-FFF2-40B4-BE49-F238E27FC236}">
                <a16:creationId xmlns:a16="http://schemas.microsoft.com/office/drawing/2014/main" id="{6DE3B8D7-570A-A837-EB9A-AD9F0CC806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5DB240F-D957-456B-B661-7CCF2646173D}" type="slidenum">
              <a:rPr lang="en-US" altLang="en-US" smtClean="0">
                <a:solidFill>
                  <a:srgbClr val="898989"/>
                </a:solidFill>
              </a:rPr>
              <a:pPr/>
              <a:t>222</a:t>
            </a:fld>
            <a:endParaRPr lang="en-US" altLang="en-US">
              <a:solidFill>
                <a:srgbClr val="898989"/>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0C93BCC4-58CE-FDC9-F341-03D165B871F4}"/>
              </a:ext>
            </a:extLst>
          </p:cNvPr>
          <p:cNvSpPr>
            <a:spLocks noGrp="1"/>
          </p:cNvSpPr>
          <p:nvPr>
            <p:ph type="title"/>
          </p:nvPr>
        </p:nvSpPr>
        <p:spPr/>
        <p:txBody>
          <a:bodyPr/>
          <a:lstStyle/>
          <a:p>
            <a:pPr eaLnBrk="1" hangingPunct="1"/>
            <a:r>
              <a:rPr lang="en-US" altLang="en-US"/>
              <a:t>PROCEDURES</a:t>
            </a:r>
          </a:p>
        </p:txBody>
      </p:sp>
      <p:sp>
        <p:nvSpPr>
          <p:cNvPr id="387075" name="Rectangle 3">
            <a:extLst>
              <a:ext uri="{FF2B5EF4-FFF2-40B4-BE49-F238E27FC236}">
                <a16:creationId xmlns:a16="http://schemas.microsoft.com/office/drawing/2014/main" id="{25A35FF0-518B-3651-494E-7979B7FBF45D}"/>
              </a:ext>
            </a:extLst>
          </p:cNvPr>
          <p:cNvSpPr>
            <a:spLocks noGrp="1" noChangeArrowheads="1"/>
          </p:cNvSpPr>
          <p:nvPr>
            <p:ph idx="1"/>
          </p:nvPr>
        </p:nvSpPr>
        <p:spPr/>
        <p:txBody>
          <a:bodyPr rtlCol="0">
            <a:normAutofit fontScale="92500" lnSpcReduction="20000"/>
          </a:bodyPr>
          <a:lstStyle/>
          <a:p>
            <a:pPr marL="838200" lvl="1" indent="-381000" eaLnBrk="1" fontAlgn="auto" hangingPunct="1">
              <a:spcAft>
                <a:spcPts val="0"/>
              </a:spcAft>
              <a:buFont typeface="Tahoma" panose="020B0604030504040204" pitchFamily="34" charset="0"/>
              <a:buNone/>
              <a:defRPr/>
            </a:pPr>
            <a:endParaRPr lang="en-US" altLang="en-US" sz="2000"/>
          </a:p>
          <a:p>
            <a:pPr marL="838200" lvl="1" indent="-381000" eaLnBrk="1" fontAlgn="auto" hangingPunct="1">
              <a:spcAft>
                <a:spcPts val="0"/>
              </a:spcAft>
              <a:buFont typeface="Tahoma" panose="020B0604030504040204" pitchFamily="34" charset="0"/>
              <a:buNone/>
              <a:defRPr/>
            </a:pPr>
            <a:r>
              <a:rPr lang="en-US" altLang="en-US" sz="2000"/>
              <a:t>	</a:t>
            </a:r>
            <a:r>
              <a:rPr lang="en-US" altLang="en-US" sz="2400"/>
              <a:t>Example of the </a:t>
            </a:r>
            <a:r>
              <a:rPr lang="en-US" altLang="en-US" sz="2400" b="1">
                <a:solidFill>
                  <a:srgbClr val="008080"/>
                </a:solidFill>
                <a:latin typeface="Arial Unicode MS"/>
              </a:rPr>
              <a:t>where</a:t>
            </a:r>
            <a:r>
              <a:rPr lang="en-US" altLang="en-US" sz="2400"/>
              <a:t> statement: </a:t>
            </a:r>
          </a:p>
          <a:p>
            <a:pPr marL="838200" lvl="1" indent="-381000" eaLnBrk="1" fontAlgn="auto" hangingPunct="1">
              <a:spcAft>
                <a:spcPts val="0"/>
              </a:spcAft>
              <a:buFont typeface="Tahoma" panose="020B0604030504040204" pitchFamily="34" charset="0"/>
              <a:buNone/>
              <a:defRPr/>
            </a:pPr>
            <a:r>
              <a:rPr lang="en-US" altLang="en-US" sz="2400"/>
              <a:t>			</a:t>
            </a:r>
            <a:r>
              <a:rPr lang="en-US" altLang="en-US" sz="2400">
                <a:solidFill>
                  <a:srgbClr val="008080"/>
                </a:solidFill>
                <a:latin typeface="Arial Unicode MS"/>
              </a:rPr>
              <a:t>proc print data=clinic.admit</a:t>
            </a:r>
            <a:r>
              <a:rPr lang="en-US" altLang="en-US" sz="2400" b="1">
                <a:solidFill>
                  <a:srgbClr val="008080"/>
                </a:solidFill>
                <a:latin typeface="Arial Unicode MS"/>
              </a:rPr>
              <a:t>;</a:t>
            </a:r>
          </a:p>
          <a:p>
            <a:pPr marL="838200" lvl="1" indent="-381000" eaLnBrk="1" fontAlgn="auto" hangingPunct="1">
              <a:spcAft>
                <a:spcPts val="0"/>
              </a:spcAft>
              <a:buFont typeface="Tahoma" panose="020B0604030504040204" pitchFamily="34" charset="0"/>
              <a:buNone/>
              <a:defRPr/>
            </a:pPr>
            <a:r>
              <a:rPr lang="en-US" altLang="en-US" sz="2400" b="1">
                <a:solidFill>
                  <a:srgbClr val="008080"/>
                </a:solidFill>
                <a:latin typeface="Arial Unicode MS"/>
              </a:rPr>
              <a:t>			</a:t>
            </a:r>
            <a:r>
              <a:rPr lang="en-US" altLang="en-US" sz="2400">
                <a:solidFill>
                  <a:srgbClr val="008080"/>
                </a:solidFill>
                <a:latin typeface="Arial Unicode MS"/>
              </a:rPr>
              <a:t>var age weight height;  </a:t>
            </a:r>
          </a:p>
          <a:p>
            <a:pPr marL="838200" lvl="1" indent="-381000" eaLnBrk="1" fontAlgn="auto" hangingPunct="1">
              <a:spcAft>
                <a:spcPts val="0"/>
              </a:spcAft>
              <a:buFont typeface="Tahoma" panose="020B0604030504040204" pitchFamily="34" charset="0"/>
              <a:buNone/>
              <a:defRPr/>
            </a:pPr>
            <a:r>
              <a:rPr lang="en-US" altLang="en-US" sz="2400">
                <a:solidFill>
                  <a:srgbClr val="008080"/>
                </a:solidFill>
                <a:latin typeface="Arial Unicode MS"/>
              </a:rPr>
              <a:t>			</a:t>
            </a:r>
            <a:r>
              <a:rPr lang="en-US" altLang="en-US" sz="2400" b="1">
                <a:solidFill>
                  <a:srgbClr val="008080"/>
                </a:solidFill>
                <a:latin typeface="Arial Unicode MS"/>
              </a:rPr>
              <a:t>where</a:t>
            </a:r>
            <a:r>
              <a:rPr lang="en-US" altLang="en-US" sz="2400">
                <a:solidFill>
                  <a:srgbClr val="008080"/>
                </a:solidFill>
                <a:latin typeface="Arial Unicode MS"/>
              </a:rPr>
              <a:t> age &gt;30;</a:t>
            </a:r>
          </a:p>
          <a:p>
            <a:pPr marL="838200" lvl="1" indent="-381000" eaLnBrk="1" fontAlgn="auto" hangingPunct="1">
              <a:spcAft>
                <a:spcPts val="0"/>
              </a:spcAft>
              <a:buFont typeface="Tahoma" panose="020B0604030504040204" pitchFamily="34" charset="0"/>
              <a:buNone/>
              <a:defRPr/>
            </a:pPr>
            <a:r>
              <a:rPr lang="en-US" altLang="en-US" sz="2400">
                <a:solidFill>
                  <a:srgbClr val="008080"/>
                </a:solidFill>
                <a:latin typeface="Arial Unicode MS"/>
              </a:rPr>
              <a:t> 			run; </a:t>
            </a:r>
          </a:p>
          <a:p>
            <a:pPr marL="838200" lvl="1" indent="-381000" eaLnBrk="1" fontAlgn="auto" hangingPunct="1">
              <a:spcAft>
                <a:spcPts val="0"/>
              </a:spcAft>
              <a:buFont typeface="Tahoma" panose="020B0604030504040204" pitchFamily="34" charset="0"/>
              <a:buNone/>
              <a:defRPr/>
            </a:pPr>
            <a:endParaRPr lang="en-US" altLang="en-US" sz="2400">
              <a:solidFill>
                <a:srgbClr val="008080"/>
              </a:solidFill>
              <a:latin typeface="Arial Unicode MS"/>
            </a:endParaRPr>
          </a:p>
          <a:p>
            <a:pPr marL="838200" lvl="1" indent="-381000" eaLnBrk="1" fontAlgn="auto" hangingPunct="1">
              <a:spcAft>
                <a:spcPts val="0"/>
              </a:spcAft>
              <a:buFont typeface="Tahoma" panose="020B0604030504040204" pitchFamily="34" charset="0"/>
              <a:buNone/>
              <a:defRPr/>
            </a:pPr>
            <a:r>
              <a:rPr lang="en-US" altLang="en-US" sz="2400">
                <a:solidFill>
                  <a:srgbClr val="008080"/>
                </a:solidFill>
                <a:latin typeface="Arial Unicode MS"/>
              </a:rPr>
              <a:t>	</a:t>
            </a:r>
            <a:r>
              <a:rPr lang="en-US" altLang="en-US" sz="2400"/>
              <a:t>Examples of compounded </a:t>
            </a:r>
            <a:r>
              <a:rPr lang="en-US" altLang="en-US" sz="2400" b="1">
                <a:solidFill>
                  <a:srgbClr val="008080"/>
                </a:solidFill>
                <a:latin typeface="Arial Unicode MS"/>
              </a:rPr>
              <a:t>where</a:t>
            </a:r>
            <a:r>
              <a:rPr lang="en-US" altLang="en-US" sz="2400"/>
              <a:t> statement:</a:t>
            </a:r>
          </a:p>
          <a:p>
            <a:pPr marL="2209800" lvl="4" indent="-381000" eaLnBrk="1" fontAlgn="auto" hangingPunct="1">
              <a:spcAft>
                <a:spcPts val="0"/>
              </a:spcAft>
              <a:defRPr/>
            </a:pPr>
            <a:r>
              <a:rPr lang="en-US" altLang="en-US" sz="1800" b="1">
                <a:solidFill>
                  <a:srgbClr val="008080"/>
                </a:solidFill>
                <a:latin typeface="Arial Unicode MS"/>
              </a:rPr>
              <a:t>where</a:t>
            </a:r>
            <a:r>
              <a:rPr lang="en-US" altLang="en-US" sz="1800"/>
              <a:t> (age&lt;=31 and fee&gt;200) or height &gt; 61;</a:t>
            </a:r>
          </a:p>
          <a:p>
            <a:pPr marL="2209800" lvl="4" indent="-381000" eaLnBrk="1" fontAlgn="auto" hangingPunct="1">
              <a:spcAft>
                <a:spcPts val="0"/>
              </a:spcAft>
              <a:defRPr/>
            </a:pPr>
            <a:r>
              <a:rPr lang="en-US" altLang="en-US" sz="1800" b="1">
                <a:solidFill>
                  <a:srgbClr val="008080"/>
                </a:solidFill>
                <a:latin typeface="Arial Unicode MS"/>
              </a:rPr>
              <a:t>where</a:t>
            </a:r>
            <a:r>
              <a:rPr lang="en-US" altLang="en-US" sz="1800"/>
              <a:t> pulse in ('LOW',‘HIGH'); </a:t>
            </a:r>
          </a:p>
          <a:p>
            <a:pPr marL="2209800" lvl="4" indent="-381000" eaLnBrk="1" fontAlgn="auto" hangingPunct="1">
              <a:spcAft>
                <a:spcPts val="0"/>
              </a:spcAft>
              <a:defRPr/>
            </a:pPr>
            <a:r>
              <a:rPr lang="en-US" altLang="en-US" sz="1800" b="1">
                <a:solidFill>
                  <a:srgbClr val="008080"/>
                </a:solidFill>
                <a:latin typeface="Arial Unicode MS"/>
              </a:rPr>
              <a:t>where</a:t>
            </a:r>
            <a:r>
              <a:rPr lang="en-US" altLang="en-US" sz="1800">
                <a:solidFill>
                  <a:srgbClr val="008080"/>
                </a:solidFill>
                <a:latin typeface="Arial Unicode MS"/>
              </a:rPr>
              <a:t> </a:t>
            </a:r>
            <a:r>
              <a:rPr lang="en-US" altLang="en-US" sz="1800"/>
              <a:t>pulse ='LOW' or pulse = HIGH'; </a:t>
            </a:r>
          </a:p>
          <a:p>
            <a:pPr marL="2209800" lvl="4" indent="-381000" eaLnBrk="1" fontAlgn="auto" hangingPunct="1">
              <a:spcAft>
                <a:spcPts val="0"/>
              </a:spcAft>
              <a:defRPr/>
            </a:pPr>
            <a:r>
              <a:rPr lang="en-US" altLang="en-US" sz="1800" b="1">
                <a:solidFill>
                  <a:srgbClr val="008080"/>
                </a:solidFill>
                <a:latin typeface="Arial Unicode MS"/>
              </a:rPr>
              <a:t>where</a:t>
            </a:r>
            <a:r>
              <a:rPr lang="en-US" altLang="en-US" sz="1800"/>
              <a:t> fee in (150,300);		</a:t>
            </a:r>
            <a:r>
              <a:rPr lang="en-US" altLang="en-US" sz="1600"/>
              <a:t>							</a:t>
            </a:r>
          </a:p>
          <a:p>
            <a:pPr marL="2209800" lvl="4" indent="-381000" eaLnBrk="1" fontAlgn="auto" hangingPunct="1">
              <a:spcAft>
                <a:spcPts val="0"/>
              </a:spcAft>
              <a:buFont typeface="Wingdings" panose="05000000000000000000" pitchFamily="2" charset="2"/>
              <a:buChar char="Ø"/>
              <a:defRPr/>
            </a:pPr>
            <a:endParaRPr lang="en-US" altLang="en-US" sz="1600"/>
          </a:p>
          <a:p>
            <a:pPr marL="381000" indent="-381000" eaLnBrk="1" fontAlgn="auto" hangingPunct="1">
              <a:spcAft>
                <a:spcPts val="0"/>
              </a:spcAft>
              <a:buFontTx/>
              <a:buNone/>
              <a:defRPr/>
            </a:pPr>
            <a:r>
              <a:rPr lang="en-US" altLang="en-US" sz="2400"/>
              <a:t>		    	</a:t>
            </a:r>
          </a:p>
        </p:txBody>
      </p:sp>
      <p:sp>
        <p:nvSpPr>
          <p:cNvPr id="195588" name="Slide Number Placeholder 5">
            <a:extLst>
              <a:ext uri="{FF2B5EF4-FFF2-40B4-BE49-F238E27FC236}">
                <a16:creationId xmlns:a16="http://schemas.microsoft.com/office/drawing/2014/main" id="{959C1A0E-4303-9D27-51B3-03388B80401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CF276C7-8C25-40AC-9BBC-44BFBA7922E8}" type="slidenum">
              <a:rPr lang="en-US" altLang="en-US" smtClean="0">
                <a:solidFill>
                  <a:srgbClr val="898989"/>
                </a:solidFill>
              </a:rPr>
              <a:pPr/>
              <a:t>223</a:t>
            </a:fld>
            <a:endParaRPr lang="en-US" altLang="en-US">
              <a:solidFill>
                <a:srgbClr val="898989"/>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2A1A64BB-A773-D282-4DFB-D17BDF8755EF}"/>
              </a:ext>
            </a:extLst>
          </p:cNvPr>
          <p:cNvSpPr>
            <a:spLocks noGrp="1"/>
          </p:cNvSpPr>
          <p:nvPr>
            <p:ph type="title"/>
          </p:nvPr>
        </p:nvSpPr>
        <p:spPr/>
        <p:txBody>
          <a:bodyPr/>
          <a:lstStyle/>
          <a:p>
            <a:pPr eaLnBrk="1" hangingPunct="1"/>
            <a:r>
              <a:rPr lang="en-US" altLang="en-US"/>
              <a:t>PROCEDURES</a:t>
            </a:r>
          </a:p>
        </p:txBody>
      </p:sp>
      <p:sp>
        <p:nvSpPr>
          <p:cNvPr id="388099" name="Rectangle 3">
            <a:extLst>
              <a:ext uri="{FF2B5EF4-FFF2-40B4-BE49-F238E27FC236}">
                <a16:creationId xmlns:a16="http://schemas.microsoft.com/office/drawing/2014/main" id="{AD59F95E-134E-B543-3E5D-19A7E6D65EED}"/>
              </a:ext>
            </a:extLst>
          </p:cNvPr>
          <p:cNvSpPr>
            <a:spLocks noGrp="1" noChangeArrowheads="1"/>
          </p:cNvSpPr>
          <p:nvPr>
            <p:ph idx="1"/>
          </p:nvPr>
        </p:nvSpPr>
        <p:spPr/>
        <p:txBody>
          <a:bodyPr rtlCol="0">
            <a:normAutofit/>
          </a:bodyPr>
          <a:lstStyle/>
          <a:p>
            <a:pPr lvl="1" eaLnBrk="1" fontAlgn="auto" hangingPunct="1">
              <a:spcAft>
                <a:spcPts val="0"/>
              </a:spcAft>
              <a:defRPr/>
            </a:pPr>
            <a:r>
              <a:rPr lang="en-US" altLang="en-US"/>
              <a:t>	Generating column totals for numeric variables to be summed in 	a </a:t>
            </a:r>
            <a:r>
              <a:rPr lang="en-US" altLang="en-US" b="1"/>
              <a:t>SUM statement</a:t>
            </a:r>
            <a:r>
              <a:rPr lang="en-US" altLang="en-US"/>
              <a:t> in the PROC PRINT step.</a:t>
            </a:r>
          </a:p>
          <a:p>
            <a:pPr lvl="2" eaLnBrk="1" fontAlgn="auto" hangingPunct="1">
              <a:spcAft>
                <a:spcPts val="0"/>
              </a:spcAft>
              <a:defRPr/>
            </a:pPr>
            <a:r>
              <a:rPr lang="en-US" altLang="en-US"/>
              <a:t>Example:</a:t>
            </a:r>
          </a:p>
          <a:p>
            <a:pPr lvl="3" eaLnBrk="1" fontAlgn="auto" hangingPunct="1">
              <a:spcAft>
                <a:spcPts val="0"/>
              </a:spcAft>
              <a:buFont typeface="Tahoma" panose="020B0604030504040204" pitchFamily="34" charset="0"/>
              <a:buNone/>
              <a:defRPr/>
            </a:pPr>
            <a:r>
              <a:rPr lang="en-US" altLang="en-US" sz="1350">
                <a:solidFill>
                  <a:srgbClr val="008080"/>
                </a:solidFill>
                <a:latin typeface="Arial Unicode MS"/>
              </a:rPr>
              <a:t>proc print data=clinic.admit;</a:t>
            </a:r>
          </a:p>
          <a:p>
            <a:pPr lvl="3" eaLnBrk="1" fontAlgn="auto" hangingPunct="1">
              <a:spcAft>
                <a:spcPts val="0"/>
              </a:spcAft>
              <a:buFont typeface="Tahoma" panose="020B0604030504040204" pitchFamily="34" charset="0"/>
              <a:buNone/>
              <a:defRPr/>
            </a:pPr>
            <a:r>
              <a:rPr lang="en-US" altLang="en-US" sz="1350">
                <a:solidFill>
                  <a:srgbClr val="008080"/>
                </a:solidFill>
                <a:latin typeface="Arial Unicode MS"/>
              </a:rPr>
              <a:t>  var age height weight fee;</a:t>
            </a:r>
          </a:p>
          <a:p>
            <a:pPr lvl="3" eaLnBrk="1" fontAlgn="auto" hangingPunct="1">
              <a:spcAft>
                <a:spcPts val="0"/>
              </a:spcAft>
              <a:buFont typeface="Tahoma" panose="020B0604030504040204" pitchFamily="34" charset="0"/>
              <a:buNone/>
              <a:defRPr/>
            </a:pPr>
            <a:r>
              <a:rPr lang="en-US" altLang="en-US" sz="1350">
                <a:solidFill>
                  <a:srgbClr val="008080"/>
                </a:solidFill>
                <a:latin typeface="Arial Unicode MS"/>
              </a:rPr>
              <a:t>  where age &gt; 30;</a:t>
            </a:r>
            <a:r>
              <a:rPr lang="en-US" altLang="en-US" sz="1350">
                <a:latin typeface="Arial Unicode MS"/>
              </a:rPr>
              <a:t> </a:t>
            </a:r>
          </a:p>
          <a:p>
            <a:pPr lvl="3" eaLnBrk="1" fontAlgn="auto" hangingPunct="1">
              <a:spcAft>
                <a:spcPts val="0"/>
              </a:spcAft>
              <a:buFont typeface="Tahoma" panose="020B0604030504040204" pitchFamily="34" charset="0"/>
              <a:buNone/>
              <a:defRPr/>
            </a:pPr>
            <a:r>
              <a:rPr lang="en-US" altLang="en-US" sz="1350" b="1">
                <a:solidFill>
                  <a:srgbClr val="008080"/>
                </a:solidFill>
                <a:latin typeface="Arial Unicode MS"/>
              </a:rPr>
              <a:t>  sum fee;</a:t>
            </a:r>
            <a:r>
              <a:rPr lang="en-US" altLang="en-US" sz="1350">
                <a:latin typeface="Arial Unicode MS"/>
              </a:rPr>
              <a:t> </a:t>
            </a:r>
          </a:p>
          <a:p>
            <a:pPr lvl="3" eaLnBrk="1" fontAlgn="auto" hangingPunct="1">
              <a:spcAft>
                <a:spcPts val="0"/>
              </a:spcAft>
              <a:buFont typeface="Tahoma" panose="020B0604030504040204" pitchFamily="34" charset="0"/>
              <a:buNone/>
              <a:defRPr/>
            </a:pPr>
            <a:r>
              <a:rPr lang="en-US" altLang="en-US" sz="1350">
                <a:solidFill>
                  <a:srgbClr val="008080"/>
                </a:solidFill>
                <a:latin typeface="Arial Unicode MS"/>
              </a:rPr>
              <a:t>run;</a:t>
            </a:r>
            <a:r>
              <a:rPr lang="en-US" altLang="en-US" sz="1350">
                <a:latin typeface="Arial Unicode MS"/>
              </a:rPr>
              <a:t> </a:t>
            </a:r>
          </a:p>
          <a:p>
            <a:pPr lvl="3" eaLnBrk="1" fontAlgn="auto" hangingPunct="1">
              <a:spcAft>
                <a:spcPts val="0"/>
              </a:spcAft>
              <a:buFont typeface="Tahoma" panose="020B0604030504040204" pitchFamily="34" charset="0"/>
              <a:buNone/>
              <a:defRPr/>
            </a:pPr>
            <a:endParaRPr lang="en-US" altLang="en-US" sz="1350"/>
          </a:p>
          <a:p>
            <a:pPr lvl="3" eaLnBrk="1" fontAlgn="auto" hangingPunct="1">
              <a:spcAft>
                <a:spcPts val="0"/>
              </a:spcAft>
              <a:defRPr/>
            </a:pPr>
            <a:r>
              <a:rPr lang="en-US" altLang="en-US" sz="1350"/>
              <a:t>Column totals appear at the end of the report in the </a:t>
            </a:r>
          </a:p>
          <a:p>
            <a:pPr lvl="3" eaLnBrk="1" fontAlgn="auto" hangingPunct="1">
              <a:spcAft>
                <a:spcPts val="0"/>
              </a:spcAft>
              <a:buFont typeface="Tahoma" panose="020B0604030504040204" pitchFamily="34" charset="0"/>
              <a:buNone/>
              <a:defRPr/>
            </a:pPr>
            <a:r>
              <a:rPr lang="en-US" altLang="en-US" sz="1350"/>
              <a:t>same format as the values of the variables.</a:t>
            </a:r>
          </a:p>
          <a:p>
            <a:pPr lvl="3" eaLnBrk="1" fontAlgn="auto" hangingPunct="1">
              <a:spcAft>
                <a:spcPts val="0"/>
              </a:spcAft>
              <a:buFont typeface="Tahoma" panose="020B0604030504040204" pitchFamily="34" charset="0"/>
              <a:buNone/>
              <a:defRPr/>
            </a:pPr>
            <a:endParaRPr lang="en-US" altLang="en-US" sz="1350"/>
          </a:p>
          <a:p>
            <a:pPr lvl="3" eaLnBrk="1" fontAlgn="auto" hangingPunct="1">
              <a:spcAft>
                <a:spcPts val="0"/>
              </a:spcAft>
              <a:buFont typeface="Tahoma" panose="020B0604030504040204" pitchFamily="34" charset="0"/>
              <a:buNone/>
              <a:defRPr/>
            </a:pPr>
            <a:endParaRPr lang="en-US" altLang="en-US" sz="1350"/>
          </a:p>
          <a:p>
            <a:pPr lvl="1" eaLnBrk="1" fontAlgn="auto" hangingPunct="1">
              <a:spcAft>
                <a:spcPts val="0"/>
              </a:spcAft>
              <a:buFont typeface="Tahoma" panose="020B0604030504040204" pitchFamily="34" charset="0"/>
              <a:buNone/>
              <a:defRPr/>
            </a:pPr>
            <a:endParaRPr lang="en-US" altLang="en-US"/>
          </a:p>
          <a:p>
            <a:pPr eaLnBrk="1" fontAlgn="auto" hangingPunct="1">
              <a:spcAft>
                <a:spcPts val="0"/>
              </a:spcAft>
              <a:defRPr/>
            </a:pPr>
            <a:endParaRPr lang="en-US" altLang="en-US"/>
          </a:p>
        </p:txBody>
      </p:sp>
      <p:sp>
        <p:nvSpPr>
          <p:cNvPr id="196612" name="Slide Number Placeholder 5">
            <a:extLst>
              <a:ext uri="{FF2B5EF4-FFF2-40B4-BE49-F238E27FC236}">
                <a16:creationId xmlns:a16="http://schemas.microsoft.com/office/drawing/2014/main" id="{3E9D4BE6-98D1-B3C6-AB75-DD3B737D0D2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2B903D3-AD4B-48DF-9DBB-54C49E1A294E}" type="slidenum">
              <a:rPr lang="en-US" altLang="en-US" smtClean="0">
                <a:solidFill>
                  <a:srgbClr val="898989"/>
                </a:solidFill>
              </a:rPr>
              <a:pPr/>
              <a:t>224</a:t>
            </a:fld>
            <a:endParaRPr lang="en-US" altLang="en-US">
              <a:solidFill>
                <a:srgbClr val="898989"/>
              </a:solidFill>
            </a:endParaRPr>
          </a:p>
        </p:txBody>
      </p:sp>
      <p:graphicFrame>
        <p:nvGraphicFramePr>
          <p:cNvPr id="388149" name="Group 53">
            <a:extLst>
              <a:ext uri="{FF2B5EF4-FFF2-40B4-BE49-F238E27FC236}">
                <a16:creationId xmlns:a16="http://schemas.microsoft.com/office/drawing/2014/main" id="{DE173BED-D2D8-75D2-3455-A6B52C67977E}"/>
              </a:ext>
            </a:extLst>
          </p:cNvPr>
          <p:cNvGraphicFramePr>
            <a:graphicFrameLocks noGrp="1"/>
          </p:cNvGraphicFramePr>
          <p:nvPr/>
        </p:nvGraphicFramePr>
        <p:xfrm>
          <a:off x="5181600" y="2838450"/>
          <a:ext cx="3429000" cy="2011363"/>
        </p:xfrm>
        <a:graphic>
          <a:graphicData uri="http://schemas.openxmlformats.org/drawingml/2006/table">
            <a:tbl>
              <a:tblPr/>
              <a:tblGrid>
                <a:gridCol w="552450">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3048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dirty="0" err="1">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Obs</a:t>
                      </a:r>
                      <a:endParaRPr kumimoji="0" lang="en-US" altLang="en-US" sz="14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Height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Weight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Fee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02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302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302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5083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6512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700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3B765E65-6BB6-F001-1D48-F3308D80A8DB}"/>
              </a:ext>
            </a:extLst>
          </p:cNvPr>
          <p:cNvSpPr>
            <a:spLocks noGrp="1"/>
          </p:cNvSpPr>
          <p:nvPr>
            <p:ph type="title"/>
          </p:nvPr>
        </p:nvSpPr>
        <p:spPr/>
        <p:txBody>
          <a:bodyPr/>
          <a:lstStyle/>
          <a:p>
            <a:pPr eaLnBrk="1" hangingPunct="1"/>
            <a:r>
              <a:rPr lang="en-US" altLang="en-US"/>
              <a:t>PROCEDURES</a:t>
            </a:r>
          </a:p>
        </p:txBody>
      </p:sp>
      <p:sp>
        <p:nvSpPr>
          <p:cNvPr id="197635" name="Rectangle 3">
            <a:extLst>
              <a:ext uri="{FF2B5EF4-FFF2-40B4-BE49-F238E27FC236}">
                <a16:creationId xmlns:a16="http://schemas.microsoft.com/office/drawing/2014/main" id="{49D558EB-2999-C9DA-A3BB-0C5458553CF5}"/>
              </a:ext>
            </a:extLst>
          </p:cNvPr>
          <p:cNvSpPr>
            <a:spLocks noGrp="1" noChangeArrowheads="1"/>
          </p:cNvSpPr>
          <p:nvPr>
            <p:ph idx="1"/>
          </p:nvPr>
        </p:nvSpPr>
        <p:spPr/>
        <p:txBody>
          <a:bodyPr/>
          <a:lstStyle/>
          <a:p>
            <a:pPr lvl="1" eaLnBrk="1" hangingPunct="1"/>
            <a:r>
              <a:rPr lang="en-US" altLang="en-US" sz="2400"/>
              <a:t>To display the report generated by PRINT procedure with more descriptive text we use the Label statement as well as the Label Option.For example:</a:t>
            </a:r>
          </a:p>
          <a:p>
            <a:pPr lvl="2" eaLnBrk="1" hangingPunct="1">
              <a:buFontTx/>
              <a:buNone/>
            </a:pPr>
            <a:r>
              <a:rPr lang="en-US" altLang="en-US" sz="2000">
                <a:solidFill>
                  <a:srgbClr val="008080"/>
                </a:solidFill>
                <a:latin typeface="Arial Unicode MS"/>
              </a:rPr>
              <a:t>proc print data=clinic.admit </a:t>
            </a:r>
            <a:r>
              <a:rPr lang="en-US" altLang="en-US" sz="2000" b="1">
                <a:solidFill>
                  <a:srgbClr val="008080"/>
                </a:solidFill>
                <a:latin typeface="Arial Unicode MS"/>
              </a:rPr>
              <a:t>label</a:t>
            </a:r>
            <a:r>
              <a:rPr lang="en-US" altLang="en-US" sz="2000">
                <a:solidFill>
                  <a:srgbClr val="008080"/>
                </a:solidFill>
                <a:latin typeface="Arial Unicode MS"/>
              </a:rPr>
              <a:t>;</a:t>
            </a:r>
          </a:p>
          <a:p>
            <a:pPr lvl="2" eaLnBrk="1" hangingPunct="1">
              <a:buFontTx/>
              <a:buNone/>
            </a:pPr>
            <a:r>
              <a:rPr lang="en-US" altLang="en-US" sz="2000" b="1">
                <a:solidFill>
                  <a:srgbClr val="008080"/>
                </a:solidFill>
                <a:latin typeface="Arial Unicode MS"/>
              </a:rPr>
              <a:t>label Weight='Weight/Lb ';</a:t>
            </a:r>
            <a:r>
              <a:rPr lang="en-US" altLang="en-US" sz="2000">
                <a:latin typeface="Arial Unicode MS"/>
              </a:rPr>
              <a:t> </a:t>
            </a:r>
          </a:p>
          <a:p>
            <a:pPr lvl="2" eaLnBrk="1" hangingPunct="1">
              <a:buFontTx/>
              <a:buNone/>
            </a:pPr>
            <a:r>
              <a:rPr lang="en-US" altLang="en-US" sz="2000">
                <a:solidFill>
                  <a:srgbClr val="008080"/>
                </a:solidFill>
                <a:latin typeface="Arial Unicode MS"/>
              </a:rPr>
              <a:t>run; </a:t>
            </a:r>
          </a:p>
          <a:p>
            <a:pPr lvl="3" eaLnBrk="1" hangingPunct="1">
              <a:buFont typeface="Tahoma" panose="020B0604030504040204" pitchFamily="34" charset="0"/>
              <a:buNone/>
            </a:pPr>
            <a:endParaRPr lang="en-US" altLang="en-US" sz="1800">
              <a:solidFill>
                <a:srgbClr val="008080"/>
              </a:solidFill>
              <a:latin typeface="Arial Unicode MS"/>
            </a:endParaRPr>
          </a:p>
          <a:p>
            <a:pPr lvl="3" eaLnBrk="1" hangingPunct="1">
              <a:buFont typeface="Tahoma" panose="020B0604030504040204" pitchFamily="34" charset="0"/>
              <a:buNone/>
            </a:pPr>
            <a:endParaRPr lang="en-US" altLang="en-US" sz="1800">
              <a:solidFill>
                <a:srgbClr val="008080"/>
              </a:solidFill>
              <a:latin typeface="Arial Unicode MS"/>
            </a:endParaRPr>
          </a:p>
          <a:p>
            <a:pPr lvl="3" eaLnBrk="1" hangingPunct="1">
              <a:buFont typeface="Tahoma" panose="020B0604030504040204" pitchFamily="34" charset="0"/>
              <a:buNone/>
            </a:pPr>
            <a:endParaRPr lang="en-US" altLang="en-US" sz="1800">
              <a:solidFill>
                <a:srgbClr val="008080"/>
              </a:solidFill>
              <a:latin typeface="Arial Unicode MS"/>
            </a:endParaRPr>
          </a:p>
          <a:p>
            <a:pPr lvl="3" eaLnBrk="1" hangingPunct="1">
              <a:buFont typeface="Tahoma" panose="020B0604030504040204" pitchFamily="34" charset="0"/>
              <a:buNone/>
            </a:pPr>
            <a:endParaRPr lang="en-US" altLang="en-US" sz="1800">
              <a:solidFill>
                <a:srgbClr val="008080"/>
              </a:solidFill>
              <a:latin typeface="Arial Unicode MS"/>
            </a:endParaRPr>
          </a:p>
          <a:p>
            <a:pPr lvl="3" eaLnBrk="1" hangingPunct="1">
              <a:buFont typeface="Tahoma" panose="020B0604030504040204" pitchFamily="34" charset="0"/>
              <a:buNone/>
            </a:pPr>
            <a:r>
              <a:rPr lang="en-US" altLang="en-US" sz="1800">
                <a:solidFill>
                  <a:srgbClr val="008080"/>
                </a:solidFill>
                <a:latin typeface="Arial Unicode MS"/>
              </a:rPr>
              <a:t>	</a:t>
            </a:r>
          </a:p>
          <a:p>
            <a:pPr lvl="3" eaLnBrk="1" hangingPunct="1"/>
            <a:r>
              <a:rPr lang="en-US" altLang="en-US" sz="1800">
                <a:solidFill>
                  <a:srgbClr val="008080"/>
                </a:solidFill>
                <a:latin typeface="Arial Unicode MS"/>
              </a:rPr>
              <a:t>Labels can be up to 256 characters long and must be enclosed in quotes</a:t>
            </a:r>
          </a:p>
          <a:p>
            <a:pPr lvl="3" eaLnBrk="1" hangingPunct="1">
              <a:buFont typeface="Tahoma" panose="020B0604030504040204" pitchFamily="34" charset="0"/>
              <a:buNone/>
            </a:pPr>
            <a:endParaRPr lang="en-US" altLang="en-US" sz="1800">
              <a:solidFill>
                <a:srgbClr val="008080"/>
              </a:solidFill>
              <a:latin typeface="Arial Unicode MS"/>
            </a:endParaRPr>
          </a:p>
        </p:txBody>
      </p:sp>
      <p:sp>
        <p:nvSpPr>
          <p:cNvPr id="197636" name="Slide Number Placeholder 5">
            <a:extLst>
              <a:ext uri="{FF2B5EF4-FFF2-40B4-BE49-F238E27FC236}">
                <a16:creationId xmlns:a16="http://schemas.microsoft.com/office/drawing/2014/main" id="{8F8B42A5-DCDB-6819-3974-2C9D485BC9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F07E205-DCFA-40B3-858C-2A70B27EFC4B}" type="slidenum">
              <a:rPr lang="en-US" altLang="en-US" smtClean="0">
                <a:solidFill>
                  <a:srgbClr val="898989"/>
                </a:solidFill>
              </a:rPr>
              <a:pPr/>
              <a:t>225</a:t>
            </a:fld>
            <a:endParaRPr lang="en-US" altLang="en-US">
              <a:solidFill>
                <a:srgbClr val="898989"/>
              </a:solidFill>
            </a:endParaRPr>
          </a:p>
        </p:txBody>
      </p:sp>
      <p:graphicFrame>
        <p:nvGraphicFramePr>
          <p:cNvPr id="389164" name="Group 44">
            <a:extLst>
              <a:ext uri="{FF2B5EF4-FFF2-40B4-BE49-F238E27FC236}">
                <a16:creationId xmlns:a16="http://schemas.microsoft.com/office/drawing/2014/main" id="{E5B33AA9-4225-8D9F-974C-D4292FD30E5D}"/>
              </a:ext>
            </a:extLst>
          </p:cNvPr>
          <p:cNvGraphicFramePr>
            <a:graphicFrameLocks noGrp="1"/>
          </p:cNvGraphicFramePr>
          <p:nvPr/>
        </p:nvGraphicFramePr>
        <p:xfrm>
          <a:off x="4800600" y="3352800"/>
          <a:ext cx="3810000" cy="1725612"/>
        </p:xfrm>
        <a:graphic>
          <a:graphicData uri="http://schemas.openxmlformats.org/drawingml/2006/table">
            <a:tbl>
              <a:tblPr/>
              <a:tblGrid>
                <a:gridCol w="628650">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36843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err="1">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Obs</a:t>
                      </a:r>
                      <a:endPar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Height</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Weight/Lb</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Fee</a:t>
                      </a: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540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27</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72</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168</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3540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a:t>
                      </a: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34</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66</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152</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200</a:t>
                      </a: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3540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a:t>
                      </a: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31</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61</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123</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300</a:t>
                      </a: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50967">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a:t>
                      </a:r>
                    </a:p>
                  </a:txBody>
                  <a:tcPr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63</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137</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C538E40E-0E1A-5CBE-1AD2-E7C59C04B6ED}"/>
              </a:ext>
            </a:extLst>
          </p:cNvPr>
          <p:cNvSpPr>
            <a:spLocks noGrp="1"/>
          </p:cNvSpPr>
          <p:nvPr>
            <p:ph type="title"/>
          </p:nvPr>
        </p:nvSpPr>
        <p:spPr/>
        <p:txBody>
          <a:bodyPr/>
          <a:lstStyle/>
          <a:p>
            <a:pPr eaLnBrk="1" hangingPunct="1"/>
            <a:r>
              <a:rPr lang="en-US" altLang="en-US"/>
              <a:t>PROCEDURES</a:t>
            </a:r>
          </a:p>
        </p:txBody>
      </p:sp>
      <p:sp>
        <p:nvSpPr>
          <p:cNvPr id="198659" name="Rectangle 3">
            <a:extLst>
              <a:ext uri="{FF2B5EF4-FFF2-40B4-BE49-F238E27FC236}">
                <a16:creationId xmlns:a16="http://schemas.microsoft.com/office/drawing/2014/main" id="{E1377512-A236-1336-2CB8-E6784C918233}"/>
              </a:ext>
            </a:extLst>
          </p:cNvPr>
          <p:cNvSpPr>
            <a:spLocks noGrp="1" noChangeArrowheads="1"/>
          </p:cNvSpPr>
          <p:nvPr>
            <p:ph idx="1"/>
          </p:nvPr>
        </p:nvSpPr>
        <p:spPr/>
        <p:txBody>
          <a:bodyPr/>
          <a:lstStyle/>
          <a:p>
            <a:pPr eaLnBrk="1" hangingPunct="1"/>
            <a:r>
              <a:rPr lang="en-US" altLang="en-US"/>
              <a:t>Using the SPLIT= option with the PRINT procedure to enhance the output.</a:t>
            </a:r>
          </a:p>
          <a:p>
            <a:pPr lvl="2" eaLnBrk="1" hangingPunct="1">
              <a:buFontTx/>
              <a:buNone/>
            </a:pPr>
            <a:r>
              <a:rPr lang="en-US" altLang="en-US">
                <a:solidFill>
                  <a:srgbClr val="008080"/>
                </a:solidFill>
                <a:latin typeface="Arial Unicode MS"/>
              </a:rPr>
              <a:t>proc print data=clinic.admit </a:t>
            </a:r>
            <a:r>
              <a:rPr lang="en-US" altLang="en-US" b="1">
                <a:solidFill>
                  <a:srgbClr val="008080"/>
                </a:solidFill>
                <a:latin typeface="Arial Unicode MS"/>
              </a:rPr>
              <a:t>split='*’ ; </a:t>
            </a:r>
          </a:p>
          <a:p>
            <a:pPr lvl="2" eaLnBrk="1" hangingPunct="1">
              <a:buFontTx/>
              <a:buNone/>
            </a:pPr>
            <a:r>
              <a:rPr lang="en-US" altLang="en-US" b="1">
                <a:solidFill>
                  <a:srgbClr val="008080"/>
                </a:solidFill>
                <a:latin typeface="Arial Unicode MS"/>
              </a:rPr>
              <a:t>label Weight='Weight*Lb ';</a:t>
            </a:r>
            <a:r>
              <a:rPr lang="en-US" altLang="en-US">
                <a:latin typeface="Arial Unicode MS"/>
              </a:rPr>
              <a:t> </a:t>
            </a:r>
          </a:p>
          <a:p>
            <a:pPr lvl="2" eaLnBrk="1" hangingPunct="1">
              <a:buFontTx/>
              <a:buNone/>
            </a:pPr>
            <a:r>
              <a:rPr lang="en-US" altLang="en-US">
                <a:solidFill>
                  <a:srgbClr val="008080"/>
                </a:solidFill>
                <a:latin typeface="Arial Unicode MS"/>
              </a:rPr>
              <a:t>run; </a:t>
            </a:r>
          </a:p>
          <a:p>
            <a:pPr lvl="1" eaLnBrk="1" hangingPunct="1"/>
            <a:endParaRPr lang="en-US" altLang="en-US"/>
          </a:p>
          <a:p>
            <a:pPr lvl="1" eaLnBrk="1" hangingPunct="1"/>
            <a:endParaRPr lang="en-US" altLang="en-US"/>
          </a:p>
          <a:p>
            <a:pPr eaLnBrk="1" hangingPunct="1"/>
            <a:endParaRPr lang="en-US" altLang="en-US"/>
          </a:p>
        </p:txBody>
      </p:sp>
      <p:sp>
        <p:nvSpPr>
          <p:cNvPr id="198660" name="Slide Number Placeholder 5">
            <a:extLst>
              <a:ext uri="{FF2B5EF4-FFF2-40B4-BE49-F238E27FC236}">
                <a16:creationId xmlns:a16="http://schemas.microsoft.com/office/drawing/2014/main" id="{0A19E9B7-9051-1536-BE86-923466792D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F58F36E-E2CF-459E-976E-ED5651EC6C93}" type="slidenum">
              <a:rPr lang="en-US" altLang="en-US" smtClean="0">
                <a:solidFill>
                  <a:srgbClr val="898989"/>
                </a:solidFill>
              </a:rPr>
              <a:pPr/>
              <a:t>226</a:t>
            </a:fld>
            <a:endParaRPr lang="en-US" altLang="en-US">
              <a:solidFill>
                <a:srgbClr val="898989"/>
              </a:solidFill>
            </a:endParaRPr>
          </a:p>
        </p:txBody>
      </p:sp>
      <p:graphicFrame>
        <p:nvGraphicFramePr>
          <p:cNvPr id="390188" name="Group 44">
            <a:extLst>
              <a:ext uri="{FF2B5EF4-FFF2-40B4-BE49-F238E27FC236}">
                <a16:creationId xmlns:a16="http://schemas.microsoft.com/office/drawing/2014/main" id="{91717DA7-4444-7AA1-DBE3-529B78CCCD0B}"/>
              </a:ext>
            </a:extLst>
          </p:cNvPr>
          <p:cNvGraphicFramePr>
            <a:graphicFrameLocks noGrp="1"/>
          </p:cNvGraphicFramePr>
          <p:nvPr/>
        </p:nvGraphicFramePr>
        <p:xfrm>
          <a:off x="4800600" y="3581400"/>
          <a:ext cx="3810000" cy="1928813"/>
        </p:xfrm>
        <a:graphic>
          <a:graphicData uri="http://schemas.openxmlformats.org/drawingml/2006/table">
            <a:tbl>
              <a:tblPr/>
              <a:tblGrid>
                <a:gridCol w="628650">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tblGrid>
              <a:tr h="58737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err="1">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Obs</a:t>
                      </a:r>
                      <a:endPar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Height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Weight</a:t>
                      </a:r>
                    </a:p>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   Lb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Fee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02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302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302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5083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DB1E28C9-0E6F-587F-8E23-4EE17A883061}"/>
              </a:ext>
            </a:extLst>
          </p:cNvPr>
          <p:cNvSpPr>
            <a:spLocks noGrp="1"/>
          </p:cNvSpPr>
          <p:nvPr>
            <p:ph type="title"/>
          </p:nvPr>
        </p:nvSpPr>
        <p:spPr/>
        <p:txBody>
          <a:bodyPr/>
          <a:lstStyle/>
          <a:p>
            <a:pPr eaLnBrk="1" hangingPunct="1"/>
            <a:r>
              <a:rPr lang="en-US" altLang="en-US"/>
              <a:t>PROCEDURES</a:t>
            </a:r>
          </a:p>
        </p:txBody>
      </p:sp>
      <p:sp>
        <p:nvSpPr>
          <p:cNvPr id="199683" name="Rectangle 3">
            <a:extLst>
              <a:ext uri="{FF2B5EF4-FFF2-40B4-BE49-F238E27FC236}">
                <a16:creationId xmlns:a16="http://schemas.microsoft.com/office/drawing/2014/main" id="{55483303-90B9-7E6F-AC0D-742E42B50328}"/>
              </a:ext>
            </a:extLst>
          </p:cNvPr>
          <p:cNvSpPr>
            <a:spLocks noGrp="1" noChangeArrowheads="1"/>
          </p:cNvSpPr>
          <p:nvPr>
            <p:ph idx="1"/>
          </p:nvPr>
        </p:nvSpPr>
        <p:spPr/>
        <p:txBody>
          <a:bodyPr/>
          <a:lstStyle/>
          <a:p>
            <a:pPr eaLnBrk="1" hangingPunct="1"/>
            <a:r>
              <a:rPr lang="en-US" altLang="en-US"/>
              <a:t>Using the ID statement with the PRINT procedure to identify observations by using the formatted values of the variables that you list instead of by using observation numbers.</a:t>
            </a:r>
          </a:p>
          <a:p>
            <a:pPr eaLnBrk="1" hangingPunct="1">
              <a:buFontTx/>
              <a:buNone/>
            </a:pPr>
            <a:endParaRPr lang="en-US" altLang="en-US"/>
          </a:p>
          <a:p>
            <a:pPr lvl="2" eaLnBrk="1" hangingPunct="1">
              <a:buFontTx/>
              <a:buNone/>
            </a:pPr>
            <a:r>
              <a:rPr lang="en-US" altLang="en-US">
                <a:solidFill>
                  <a:srgbClr val="008080"/>
                </a:solidFill>
                <a:latin typeface="Arial Unicode MS"/>
              </a:rPr>
              <a:t>proc print data=clinic.admit split='*’ ; </a:t>
            </a:r>
          </a:p>
          <a:p>
            <a:pPr lvl="2" eaLnBrk="1" hangingPunct="1">
              <a:buFontTx/>
              <a:buNone/>
            </a:pPr>
            <a:r>
              <a:rPr lang="en-US" altLang="en-US">
                <a:solidFill>
                  <a:srgbClr val="008080"/>
                </a:solidFill>
                <a:latin typeface="Arial Unicode MS"/>
              </a:rPr>
              <a:t>	label Weight='Weight*Lb ';</a:t>
            </a:r>
            <a:r>
              <a:rPr lang="en-US" altLang="en-US">
                <a:latin typeface="Arial Unicode MS"/>
              </a:rPr>
              <a:t> </a:t>
            </a:r>
          </a:p>
          <a:p>
            <a:pPr lvl="2" eaLnBrk="1" hangingPunct="1">
              <a:buFontTx/>
              <a:buNone/>
            </a:pPr>
            <a:r>
              <a:rPr lang="en-US" altLang="en-US">
                <a:solidFill>
                  <a:srgbClr val="008080"/>
                </a:solidFill>
                <a:latin typeface="Arial Unicode MS"/>
              </a:rPr>
              <a:t>	Id fee ;	</a:t>
            </a:r>
          </a:p>
          <a:p>
            <a:pPr lvl="2" eaLnBrk="1" hangingPunct="1">
              <a:buFontTx/>
              <a:buNone/>
            </a:pPr>
            <a:r>
              <a:rPr lang="en-US" altLang="en-US">
                <a:solidFill>
                  <a:srgbClr val="008080"/>
                </a:solidFill>
                <a:latin typeface="Arial Unicode MS"/>
              </a:rPr>
              <a:t>run; </a:t>
            </a:r>
          </a:p>
          <a:p>
            <a:pPr eaLnBrk="1" hangingPunct="1"/>
            <a:endParaRPr lang="en-US" altLang="en-US"/>
          </a:p>
        </p:txBody>
      </p:sp>
      <p:sp>
        <p:nvSpPr>
          <p:cNvPr id="199684" name="Slide Number Placeholder 5">
            <a:extLst>
              <a:ext uri="{FF2B5EF4-FFF2-40B4-BE49-F238E27FC236}">
                <a16:creationId xmlns:a16="http://schemas.microsoft.com/office/drawing/2014/main" id="{D7F30D79-A75E-3B98-94CC-C3B62C78650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F7FD2C4-8CEA-4133-8451-CA92E60FB359}" type="slidenum">
              <a:rPr lang="en-US" altLang="en-US" smtClean="0">
                <a:solidFill>
                  <a:srgbClr val="898989"/>
                </a:solidFill>
              </a:rPr>
              <a:pPr/>
              <a:t>227</a:t>
            </a:fld>
            <a:endParaRPr lang="en-US" altLang="en-US">
              <a:solidFill>
                <a:srgbClr val="898989"/>
              </a:solidFill>
            </a:endParaRPr>
          </a:p>
        </p:txBody>
      </p:sp>
      <p:graphicFrame>
        <p:nvGraphicFramePr>
          <p:cNvPr id="391212" name="Group 44">
            <a:extLst>
              <a:ext uri="{FF2B5EF4-FFF2-40B4-BE49-F238E27FC236}">
                <a16:creationId xmlns:a16="http://schemas.microsoft.com/office/drawing/2014/main" id="{B1A42102-E7AD-1CFD-30E3-BC86C7243017}"/>
              </a:ext>
            </a:extLst>
          </p:cNvPr>
          <p:cNvGraphicFramePr>
            <a:graphicFrameLocks noGrp="1"/>
          </p:cNvGraphicFramePr>
          <p:nvPr/>
        </p:nvGraphicFramePr>
        <p:xfrm>
          <a:off x="4800600" y="4114800"/>
          <a:ext cx="3733800" cy="2028825"/>
        </p:xfrm>
        <a:graphic>
          <a:graphicData uri="http://schemas.openxmlformats.org/drawingml/2006/table">
            <a:tbl>
              <a:tblPr/>
              <a:tblGrid>
                <a:gridCol w="615950">
                  <a:extLst>
                    <a:ext uri="{9D8B030D-6E8A-4147-A177-3AD203B41FA5}">
                      <a16:colId xmlns:a16="http://schemas.microsoft.com/office/drawing/2014/main" val="20000"/>
                    </a:ext>
                  </a:extLst>
                </a:gridCol>
                <a:gridCol w="579438">
                  <a:extLst>
                    <a:ext uri="{9D8B030D-6E8A-4147-A177-3AD203B41FA5}">
                      <a16:colId xmlns:a16="http://schemas.microsoft.com/office/drawing/2014/main" val="20001"/>
                    </a:ext>
                  </a:extLst>
                </a:gridCol>
                <a:gridCol w="820737">
                  <a:extLst>
                    <a:ext uri="{9D8B030D-6E8A-4147-A177-3AD203B41FA5}">
                      <a16:colId xmlns:a16="http://schemas.microsoft.com/office/drawing/2014/main" val="20002"/>
                    </a:ext>
                  </a:extLst>
                </a:gridCol>
                <a:gridCol w="896938">
                  <a:extLst>
                    <a:ext uri="{9D8B030D-6E8A-4147-A177-3AD203B41FA5}">
                      <a16:colId xmlns:a16="http://schemas.microsoft.com/office/drawing/2014/main" val="20003"/>
                    </a:ext>
                  </a:extLst>
                </a:gridCol>
                <a:gridCol w="820737">
                  <a:extLst>
                    <a:ext uri="{9D8B030D-6E8A-4147-A177-3AD203B41FA5}">
                      <a16:colId xmlns:a16="http://schemas.microsoft.com/office/drawing/2014/main" val="20004"/>
                    </a:ext>
                  </a:extLst>
                </a:gridCol>
              </a:tblGrid>
              <a:tr h="67172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Fee</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Height</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Weight</a:t>
                      </a:r>
                    </a:p>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   Lb</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Fee</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538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27</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72</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168</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3538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200</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34</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66</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152</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200</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3538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300</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31</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61</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123</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300</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5094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63</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137</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100</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63687886-B479-61DC-841A-FB091C25BAEC}"/>
              </a:ext>
            </a:extLst>
          </p:cNvPr>
          <p:cNvSpPr>
            <a:spLocks noGrp="1"/>
          </p:cNvSpPr>
          <p:nvPr>
            <p:ph type="title"/>
          </p:nvPr>
        </p:nvSpPr>
        <p:spPr/>
        <p:txBody>
          <a:bodyPr/>
          <a:lstStyle/>
          <a:p>
            <a:pPr eaLnBrk="1" hangingPunct="1"/>
            <a:r>
              <a:rPr lang="en-US" altLang="en-US"/>
              <a:t>PROCEDURES</a:t>
            </a:r>
          </a:p>
        </p:txBody>
      </p:sp>
      <p:sp>
        <p:nvSpPr>
          <p:cNvPr id="200707" name="Rectangle 3">
            <a:extLst>
              <a:ext uri="{FF2B5EF4-FFF2-40B4-BE49-F238E27FC236}">
                <a16:creationId xmlns:a16="http://schemas.microsoft.com/office/drawing/2014/main" id="{51F9AB53-9EE1-D91B-84A9-26DDAFDBED2D}"/>
              </a:ext>
            </a:extLst>
          </p:cNvPr>
          <p:cNvSpPr>
            <a:spLocks noGrp="1" noChangeArrowheads="1"/>
          </p:cNvSpPr>
          <p:nvPr>
            <p:ph idx="1"/>
          </p:nvPr>
        </p:nvSpPr>
        <p:spPr/>
        <p:txBody>
          <a:bodyPr/>
          <a:lstStyle/>
          <a:p>
            <a:pPr eaLnBrk="1" hangingPunct="1"/>
            <a:r>
              <a:rPr lang="en-US" altLang="en-US"/>
              <a:t>Using the PAGEBY statement to control page ejects that occur before a page is full.	</a:t>
            </a:r>
          </a:p>
          <a:p>
            <a:pPr eaLnBrk="1" hangingPunct="1"/>
            <a:endParaRPr lang="en-US" altLang="en-US"/>
          </a:p>
          <a:p>
            <a:pPr lvl="1" eaLnBrk="1" hangingPunct="1"/>
            <a:r>
              <a:rPr lang="en-US" altLang="en-US"/>
              <a:t>The general form of the PAGEBY statement is :</a:t>
            </a:r>
          </a:p>
          <a:p>
            <a:pPr lvl="2" eaLnBrk="1" hangingPunct="1">
              <a:buFontTx/>
              <a:buNone/>
            </a:pPr>
            <a:r>
              <a:rPr lang="en-US" altLang="en-US" b="1"/>
              <a:t>	</a:t>
            </a:r>
            <a:r>
              <a:rPr lang="en-US" altLang="en-US" b="1">
                <a:solidFill>
                  <a:srgbClr val="008080"/>
                </a:solidFill>
                <a:latin typeface="Arial Unicode MS"/>
              </a:rPr>
              <a:t>PAGEBY </a:t>
            </a:r>
            <a:r>
              <a:rPr lang="en-US" altLang="en-US">
                <a:solidFill>
                  <a:srgbClr val="008080"/>
                </a:solidFill>
                <a:latin typeface="Arial Unicode MS"/>
              </a:rPr>
              <a:t>BY-variable</a:t>
            </a:r>
            <a:r>
              <a:rPr lang="en-US" altLang="en-US" b="1">
                <a:solidFill>
                  <a:srgbClr val="008080"/>
                </a:solidFill>
                <a:latin typeface="Arial Unicode MS"/>
              </a:rPr>
              <a:t>;</a:t>
            </a:r>
          </a:p>
          <a:p>
            <a:pPr lvl="1" eaLnBrk="1" hangingPunct="1">
              <a:buFont typeface="Tahoma" panose="020B0604030504040204" pitchFamily="34" charset="0"/>
              <a:buNone/>
            </a:pPr>
            <a:r>
              <a:rPr lang="en-US" altLang="en-US"/>
              <a:t>	where</a:t>
            </a:r>
          </a:p>
          <a:p>
            <a:pPr lvl="1" eaLnBrk="1" hangingPunct="1">
              <a:buFont typeface="Tahoma" panose="020B0604030504040204" pitchFamily="34" charset="0"/>
              <a:buNone/>
            </a:pPr>
            <a:r>
              <a:rPr lang="en-US" altLang="en-US"/>
              <a:t>		</a:t>
            </a:r>
            <a:r>
              <a:rPr lang="en-US" altLang="en-US" i="1"/>
              <a:t>BY-variable</a:t>
            </a:r>
            <a:r>
              <a:rPr lang="en-US" altLang="en-US"/>
              <a:t> identifies a variable appearing in the BY statement in the PROC PRINT step. If the value of the BY variable changes, or if the value of any BY variable that precedes it in the BY statement changes, PROC PRINT begins printing a new page. </a:t>
            </a:r>
          </a:p>
          <a:p>
            <a:pPr lvl="1" eaLnBrk="1" hangingPunct="1">
              <a:buFont typeface="Tahoma" panose="020B0604030504040204" pitchFamily="34" charset="0"/>
              <a:buNone/>
            </a:pPr>
            <a:r>
              <a:rPr lang="en-US" altLang="en-US"/>
              <a:t>		</a:t>
            </a:r>
          </a:p>
        </p:txBody>
      </p:sp>
      <p:sp>
        <p:nvSpPr>
          <p:cNvPr id="200708" name="Slide Number Placeholder 5">
            <a:extLst>
              <a:ext uri="{FF2B5EF4-FFF2-40B4-BE49-F238E27FC236}">
                <a16:creationId xmlns:a16="http://schemas.microsoft.com/office/drawing/2014/main" id="{9CBC231D-77A4-7E4C-026E-9E6177F7606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2F2A183-69A8-4B1F-BB3E-148D809D52D0}" type="slidenum">
              <a:rPr lang="en-US" altLang="en-US" smtClean="0">
                <a:solidFill>
                  <a:srgbClr val="898989"/>
                </a:solidFill>
              </a:rPr>
              <a:pPr/>
              <a:t>228</a:t>
            </a:fld>
            <a:endParaRPr lang="en-US" altLang="en-US">
              <a:solidFill>
                <a:srgbClr val="898989"/>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68884089-74E4-CFE8-CF2B-93A82A3C51A5}"/>
              </a:ext>
            </a:extLst>
          </p:cNvPr>
          <p:cNvSpPr>
            <a:spLocks noGrp="1"/>
          </p:cNvSpPr>
          <p:nvPr>
            <p:ph type="title"/>
          </p:nvPr>
        </p:nvSpPr>
        <p:spPr/>
        <p:txBody>
          <a:bodyPr/>
          <a:lstStyle/>
          <a:p>
            <a:pPr eaLnBrk="1" hangingPunct="1"/>
            <a:r>
              <a:rPr lang="en-US" altLang="en-US"/>
              <a:t>PROCEDURES</a:t>
            </a:r>
          </a:p>
        </p:txBody>
      </p:sp>
      <p:sp>
        <p:nvSpPr>
          <p:cNvPr id="201731" name="Rectangle 3">
            <a:extLst>
              <a:ext uri="{FF2B5EF4-FFF2-40B4-BE49-F238E27FC236}">
                <a16:creationId xmlns:a16="http://schemas.microsoft.com/office/drawing/2014/main" id="{2D6B2A68-13C5-DC32-63C9-3E518927F5D2}"/>
              </a:ext>
            </a:extLst>
          </p:cNvPr>
          <p:cNvSpPr>
            <a:spLocks noGrp="1" noChangeArrowheads="1"/>
          </p:cNvSpPr>
          <p:nvPr>
            <p:ph idx="1"/>
          </p:nvPr>
        </p:nvSpPr>
        <p:spPr/>
        <p:txBody>
          <a:bodyPr/>
          <a:lstStyle/>
          <a:p>
            <a:pPr eaLnBrk="1" hangingPunct="1"/>
            <a:r>
              <a:rPr lang="en-US" altLang="en-US"/>
              <a:t>Using the SUMBY statement to limits the number of sums that appear in the report.</a:t>
            </a:r>
          </a:p>
          <a:p>
            <a:pPr eaLnBrk="1" hangingPunct="1">
              <a:buFontTx/>
              <a:buNone/>
            </a:pPr>
            <a:endParaRPr lang="en-US" altLang="en-US"/>
          </a:p>
          <a:p>
            <a:pPr lvl="1" eaLnBrk="1" hangingPunct="1"/>
            <a:r>
              <a:rPr lang="en-US" altLang="en-US"/>
              <a:t>The general form of the SUMBY statement is :</a:t>
            </a:r>
          </a:p>
          <a:p>
            <a:pPr lvl="2" eaLnBrk="1" hangingPunct="1">
              <a:buFontTx/>
              <a:buNone/>
            </a:pPr>
            <a:r>
              <a:rPr lang="en-US" altLang="en-US" b="1"/>
              <a:t>	</a:t>
            </a:r>
            <a:r>
              <a:rPr lang="en-US" altLang="en-US" b="1">
                <a:solidFill>
                  <a:srgbClr val="008080"/>
                </a:solidFill>
                <a:latin typeface="Arial Unicode MS"/>
              </a:rPr>
              <a:t>SUMBY </a:t>
            </a:r>
            <a:r>
              <a:rPr lang="en-US" altLang="en-US">
                <a:solidFill>
                  <a:srgbClr val="008080"/>
                </a:solidFill>
                <a:latin typeface="Arial Unicode MS"/>
              </a:rPr>
              <a:t>BY-variable</a:t>
            </a:r>
            <a:r>
              <a:rPr lang="en-US" altLang="en-US" b="1">
                <a:solidFill>
                  <a:srgbClr val="008080"/>
                </a:solidFill>
                <a:latin typeface="Arial Unicode MS"/>
              </a:rPr>
              <a:t>;</a:t>
            </a:r>
          </a:p>
          <a:p>
            <a:pPr lvl="1" eaLnBrk="1" hangingPunct="1">
              <a:buFont typeface="Tahoma" panose="020B0604030504040204" pitchFamily="34" charset="0"/>
              <a:buNone/>
            </a:pPr>
            <a:r>
              <a:rPr lang="en-US" altLang="en-US"/>
              <a:t>	where</a:t>
            </a:r>
          </a:p>
          <a:p>
            <a:pPr lvl="1" eaLnBrk="1" hangingPunct="1">
              <a:buFont typeface="Tahoma" panose="020B0604030504040204" pitchFamily="34" charset="0"/>
              <a:buNone/>
            </a:pPr>
            <a:r>
              <a:rPr lang="en-US" altLang="en-US"/>
              <a:t>		</a:t>
            </a:r>
            <a:r>
              <a:rPr lang="en-US" altLang="en-US" i="1"/>
              <a:t>BY-variable</a:t>
            </a:r>
            <a:r>
              <a:rPr lang="en-US" altLang="en-US"/>
              <a:t> identifies a variable that appears in the BY statement in the PROC PRINT step. If the value of the BY variable changes, or if the value of any BY variable that precedes it in the BY statement changes, PROC PRINT prints the sums of all variables listed in the SUM statement.</a:t>
            </a:r>
          </a:p>
          <a:p>
            <a:pPr eaLnBrk="1" hangingPunct="1"/>
            <a:endParaRPr lang="en-US" altLang="en-US"/>
          </a:p>
        </p:txBody>
      </p:sp>
      <p:sp>
        <p:nvSpPr>
          <p:cNvPr id="201732" name="Slide Number Placeholder 5">
            <a:extLst>
              <a:ext uri="{FF2B5EF4-FFF2-40B4-BE49-F238E27FC236}">
                <a16:creationId xmlns:a16="http://schemas.microsoft.com/office/drawing/2014/main" id="{20A0FE1D-9415-930D-6799-E614F0D9E6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361B4FB-5678-4895-A326-546911FBB08F}" type="slidenum">
              <a:rPr lang="en-US" altLang="en-US" smtClean="0">
                <a:solidFill>
                  <a:srgbClr val="898989"/>
                </a:solidFill>
              </a:rPr>
              <a:pPr/>
              <a:t>229</a:t>
            </a:fld>
            <a:endParaRPr lang="en-US" altLang="en-US">
              <a:solidFill>
                <a:srgbClr val="89898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489F250-604C-54F5-FAF7-CBDA019468D9}"/>
              </a:ext>
            </a:extLst>
          </p:cNvPr>
          <p:cNvSpPr>
            <a:spLocks noGrp="1"/>
          </p:cNvSpPr>
          <p:nvPr>
            <p:ph type="title"/>
          </p:nvPr>
        </p:nvSpPr>
        <p:spPr>
          <a:xfrm>
            <a:off x="628650" y="285750"/>
            <a:ext cx="7886700" cy="1325563"/>
          </a:xfrm>
        </p:spPr>
        <p:txBody>
          <a:bodyPr/>
          <a:lstStyle/>
          <a:p>
            <a:pPr eaLnBrk="1" hangingPunct="1"/>
            <a:r>
              <a:rPr lang="en-US" altLang="en-US"/>
              <a:t>SAS Basic Concepts</a:t>
            </a:r>
          </a:p>
        </p:txBody>
      </p:sp>
      <p:sp>
        <p:nvSpPr>
          <p:cNvPr id="19459" name="Rectangle 3">
            <a:extLst>
              <a:ext uri="{FF2B5EF4-FFF2-40B4-BE49-F238E27FC236}">
                <a16:creationId xmlns:a16="http://schemas.microsoft.com/office/drawing/2014/main" id="{B25C4AA1-C3B1-8513-546D-917C5F0EE532}"/>
              </a:ext>
            </a:extLst>
          </p:cNvPr>
          <p:cNvSpPr>
            <a:spLocks noGrp="1" noChangeArrowheads="1"/>
          </p:cNvSpPr>
          <p:nvPr>
            <p:ph idx="1"/>
          </p:nvPr>
        </p:nvSpPr>
        <p:spPr/>
        <p:txBody>
          <a:bodyPr/>
          <a:lstStyle/>
          <a:p>
            <a:pPr eaLnBrk="1" hangingPunct="1"/>
            <a:r>
              <a:rPr lang="en-US" altLang="en-US"/>
              <a:t>What is a SAS dataset?</a:t>
            </a:r>
          </a:p>
          <a:p>
            <a:pPr lvl="1" eaLnBrk="1" hangingPunct="1"/>
            <a:r>
              <a:rPr lang="en-US" altLang="en-US"/>
              <a:t>SAS dataset is a SAS file consisting of two parts: </a:t>
            </a:r>
            <a:r>
              <a:rPr lang="en-US" altLang="en-US">
                <a:solidFill>
                  <a:srgbClr val="0000FF"/>
                </a:solidFill>
              </a:rPr>
              <a:t>Descriptor</a:t>
            </a:r>
            <a:r>
              <a:rPr lang="en-US" altLang="en-US"/>
              <a:t> portion and a </a:t>
            </a:r>
            <a:r>
              <a:rPr lang="en-US" altLang="en-US">
                <a:solidFill>
                  <a:srgbClr val="0000FF"/>
                </a:solidFill>
              </a:rPr>
              <a:t>Data</a:t>
            </a:r>
            <a:r>
              <a:rPr lang="en-US" altLang="en-US"/>
              <a:t> portion. </a:t>
            </a:r>
          </a:p>
          <a:p>
            <a:pPr lvl="1" eaLnBrk="1" hangingPunct="1"/>
            <a:r>
              <a:rPr lang="en-US" altLang="en-US">
                <a:solidFill>
                  <a:srgbClr val="0000FF"/>
                </a:solidFill>
              </a:rPr>
              <a:t>Data Portion</a:t>
            </a:r>
          </a:p>
          <a:p>
            <a:pPr lvl="2" eaLnBrk="1" hangingPunct="1"/>
            <a:r>
              <a:rPr lang="en-US" altLang="en-US"/>
              <a:t>It is a collection of data values arranged in rectangular fashion.</a:t>
            </a:r>
            <a:r>
              <a:rPr lang="en-US" altLang="en-US">
                <a:solidFill>
                  <a:srgbClr val="0000FF"/>
                </a:solidFill>
              </a:rPr>
              <a:t> </a:t>
            </a:r>
          </a:p>
        </p:txBody>
      </p:sp>
      <p:sp>
        <p:nvSpPr>
          <p:cNvPr id="19460" name="Slide Number Placeholder 5">
            <a:extLst>
              <a:ext uri="{FF2B5EF4-FFF2-40B4-BE49-F238E27FC236}">
                <a16:creationId xmlns:a16="http://schemas.microsoft.com/office/drawing/2014/main" id="{1D790E9A-AEB1-3377-4459-C83E29C699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A9526FC-A28C-4078-BEEC-F067A876DD65}" type="slidenum">
              <a:rPr lang="en-US" altLang="en-US" smtClean="0">
                <a:solidFill>
                  <a:srgbClr val="898989"/>
                </a:solidFill>
              </a:rPr>
              <a:pPr/>
              <a:t>23</a:t>
            </a:fld>
            <a:endParaRPr lang="en-US" altLang="en-US">
              <a:solidFill>
                <a:srgbClr val="898989"/>
              </a:solidFill>
            </a:endParaRPr>
          </a:p>
        </p:txBody>
      </p:sp>
      <p:graphicFrame>
        <p:nvGraphicFramePr>
          <p:cNvPr id="204864" name="Group 64">
            <a:extLst>
              <a:ext uri="{FF2B5EF4-FFF2-40B4-BE49-F238E27FC236}">
                <a16:creationId xmlns:a16="http://schemas.microsoft.com/office/drawing/2014/main" id="{ABF9A507-22C3-3A72-ADB5-B78F25E61473}"/>
              </a:ext>
            </a:extLst>
          </p:cNvPr>
          <p:cNvGraphicFramePr>
            <a:graphicFrameLocks noGrp="1"/>
          </p:cNvGraphicFramePr>
          <p:nvPr/>
        </p:nvGraphicFramePr>
        <p:xfrm>
          <a:off x="3454400" y="3471863"/>
          <a:ext cx="2362200" cy="3073398"/>
        </p:xfrm>
        <a:graphic>
          <a:graphicData uri="http://schemas.openxmlformats.org/drawingml/2006/table">
            <a:tbl>
              <a:tblPr/>
              <a:tblGrid>
                <a:gridCol w="544854">
                  <a:extLst>
                    <a:ext uri="{9D8B030D-6E8A-4147-A177-3AD203B41FA5}">
                      <a16:colId xmlns:a16="http://schemas.microsoft.com/office/drawing/2014/main" val="20000"/>
                    </a:ext>
                  </a:extLst>
                </a:gridCol>
                <a:gridCol w="605782">
                  <a:extLst>
                    <a:ext uri="{9D8B030D-6E8A-4147-A177-3AD203B41FA5}">
                      <a16:colId xmlns:a16="http://schemas.microsoft.com/office/drawing/2014/main" val="20001"/>
                    </a:ext>
                  </a:extLst>
                </a:gridCol>
                <a:gridCol w="605782">
                  <a:extLst>
                    <a:ext uri="{9D8B030D-6E8A-4147-A177-3AD203B41FA5}">
                      <a16:colId xmlns:a16="http://schemas.microsoft.com/office/drawing/2014/main" val="20002"/>
                    </a:ext>
                  </a:extLst>
                </a:gridCol>
                <a:gridCol w="605782">
                  <a:extLst>
                    <a:ext uri="{9D8B030D-6E8A-4147-A177-3AD203B41FA5}">
                      <a16:colId xmlns:a16="http://schemas.microsoft.com/office/drawing/2014/main" val="20003"/>
                    </a:ext>
                  </a:extLst>
                </a:gridCol>
              </a:tblGrid>
              <a:tr h="51223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ID</a:t>
                      </a:r>
                    </a:p>
                  </a:txBody>
                  <a:tcPr marL="91430" marR="91430"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Sex</a:t>
                      </a: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L="91430" marR="91430"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51223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101</a:t>
                      </a:r>
                    </a:p>
                  </a:txBody>
                  <a:tcPr marL="91430" marR="91430"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26</a:t>
                      </a:r>
                    </a:p>
                  </a:txBody>
                  <a:tcPr marL="91430" marR="91430"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51223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123</a:t>
                      </a:r>
                    </a:p>
                  </a:txBody>
                  <a:tcPr marL="91430" marR="91430"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t>
                      </a:r>
                    </a:p>
                  </a:txBody>
                  <a:tcPr marL="91430" marR="91430"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51223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131</a:t>
                      </a:r>
                    </a:p>
                  </a:txBody>
                  <a:tcPr marL="91430" marR="91430"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Nancy</a:t>
                      </a: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32</a:t>
                      </a:r>
                    </a:p>
                  </a:txBody>
                  <a:tcPr marL="91430" marR="91430"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51223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121</a:t>
                      </a:r>
                    </a:p>
                  </a:txBody>
                  <a:tcPr marL="91430" marR="91430"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Dave</a:t>
                      </a: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L="91430" marR="91430"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51223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135</a:t>
                      </a:r>
                    </a:p>
                  </a:txBody>
                  <a:tcPr marL="91430" marR="91430"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Betty</a:t>
                      </a: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L="91430" marR="91430"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L="91430" marR="91430"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sp>
        <p:nvSpPr>
          <p:cNvPr id="19498" name="Line 51">
            <a:extLst>
              <a:ext uri="{FF2B5EF4-FFF2-40B4-BE49-F238E27FC236}">
                <a16:creationId xmlns:a16="http://schemas.microsoft.com/office/drawing/2014/main" id="{4AD8B3E6-B4E9-8127-68B6-11B0142FDD56}"/>
              </a:ext>
            </a:extLst>
          </p:cNvPr>
          <p:cNvSpPr>
            <a:spLocks noChangeShapeType="1"/>
          </p:cNvSpPr>
          <p:nvPr/>
        </p:nvSpPr>
        <p:spPr bwMode="auto">
          <a:xfrm flipH="1">
            <a:off x="5905500" y="4545013"/>
            <a:ext cx="1282700" cy="165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499" name="Line 52">
            <a:extLst>
              <a:ext uri="{FF2B5EF4-FFF2-40B4-BE49-F238E27FC236}">
                <a16:creationId xmlns:a16="http://schemas.microsoft.com/office/drawing/2014/main" id="{97A3AB0D-51DE-83BA-0186-B0B23D2B80A4}"/>
              </a:ext>
            </a:extLst>
          </p:cNvPr>
          <p:cNvSpPr>
            <a:spLocks noChangeShapeType="1"/>
          </p:cNvSpPr>
          <p:nvPr/>
        </p:nvSpPr>
        <p:spPr bwMode="auto">
          <a:xfrm flipH="1">
            <a:off x="4673600" y="4621213"/>
            <a:ext cx="2514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500" name="Text Box 54">
            <a:extLst>
              <a:ext uri="{FF2B5EF4-FFF2-40B4-BE49-F238E27FC236}">
                <a16:creationId xmlns:a16="http://schemas.microsoft.com/office/drawing/2014/main" id="{27B562B3-A692-368C-367A-D752907F8278}"/>
              </a:ext>
            </a:extLst>
          </p:cNvPr>
          <p:cNvSpPr txBox="1">
            <a:spLocks noChangeArrowheads="1"/>
          </p:cNvSpPr>
          <p:nvPr/>
        </p:nvSpPr>
        <p:spPr bwMode="auto">
          <a:xfrm>
            <a:off x="7162800" y="4392613"/>
            <a:ext cx="1295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600" b="1">
                <a:solidFill>
                  <a:srgbClr val="008000"/>
                </a:solidFill>
                <a:latin typeface="Arial Unicode MS"/>
              </a:rPr>
              <a:t>Data values</a:t>
            </a:r>
          </a:p>
        </p:txBody>
      </p:sp>
      <p:graphicFrame>
        <p:nvGraphicFramePr>
          <p:cNvPr id="215044" name="Group 4">
            <a:extLst>
              <a:ext uri="{FF2B5EF4-FFF2-40B4-BE49-F238E27FC236}">
                <a16:creationId xmlns:a16="http://schemas.microsoft.com/office/drawing/2014/main" id="{FA42C6D0-3D9B-D791-BCB5-4F28B6724D26}"/>
              </a:ext>
            </a:extLst>
          </p:cNvPr>
          <p:cNvGraphicFramePr>
            <a:graphicFrameLocks noGrp="1"/>
          </p:cNvGraphicFramePr>
          <p:nvPr/>
        </p:nvGraphicFramePr>
        <p:xfrm>
          <a:off x="711200" y="3543300"/>
          <a:ext cx="2133600" cy="1890714"/>
        </p:xfrm>
        <a:graphic>
          <a:graphicData uri="http://schemas.openxmlformats.org/drawingml/2006/table">
            <a:tbl>
              <a:tblPr/>
              <a:tblGrid>
                <a:gridCol w="2133600">
                  <a:extLst>
                    <a:ext uri="{9D8B030D-6E8A-4147-A177-3AD203B41FA5}">
                      <a16:colId xmlns:a16="http://schemas.microsoft.com/office/drawing/2014/main" val="20000"/>
                    </a:ext>
                  </a:extLst>
                </a:gridCol>
              </a:tblGrid>
              <a:tr h="945357">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2800" b="1"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Descriptor Portion</a:t>
                      </a:r>
                    </a:p>
                  </a:txBody>
                  <a:tcPr marT="45717" marB="4571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945357">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2800" b="1"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Data Portion</a:t>
                      </a:r>
                    </a:p>
                  </a:txBody>
                  <a:tcPr marT="45717" marB="4571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C5243E92-DE78-BFDA-34C1-F2AC0BAE672B}"/>
              </a:ext>
            </a:extLst>
          </p:cNvPr>
          <p:cNvSpPr>
            <a:spLocks noGrp="1"/>
          </p:cNvSpPr>
          <p:nvPr>
            <p:ph type="title"/>
          </p:nvPr>
        </p:nvSpPr>
        <p:spPr/>
        <p:txBody>
          <a:bodyPr/>
          <a:lstStyle/>
          <a:p>
            <a:pPr eaLnBrk="1" hangingPunct="1"/>
            <a:r>
              <a:rPr lang="en-US" altLang="en-US"/>
              <a:t>PROCEDURES</a:t>
            </a:r>
          </a:p>
        </p:txBody>
      </p:sp>
      <p:sp>
        <p:nvSpPr>
          <p:cNvPr id="394243" name="Rectangle 3">
            <a:extLst>
              <a:ext uri="{FF2B5EF4-FFF2-40B4-BE49-F238E27FC236}">
                <a16:creationId xmlns:a16="http://schemas.microsoft.com/office/drawing/2014/main" id="{E09C55CF-BD47-4DCF-576C-DE81189D4D38}"/>
              </a:ext>
            </a:extLst>
          </p:cNvPr>
          <p:cNvSpPr>
            <a:spLocks noGrp="1" noChangeArrowheads="1"/>
          </p:cNvSpPr>
          <p:nvPr>
            <p:ph idx="1"/>
          </p:nvPr>
        </p:nvSpPr>
        <p:spPr/>
        <p:txBody>
          <a:bodyPr rtlCol="0">
            <a:normAutofit/>
          </a:bodyPr>
          <a:lstStyle/>
          <a:p>
            <a:pPr eaLnBrk="1" fontAlgn="auto" hangingPunct="1">
              <a:spcAft>
                <a:spcPts val="0"/>
              </a:spcAft>
              <a:defRPr/>
            </a:pPr>
            <a:r>
              <a:rPr lang="en-US" altLang="en-US"/>
              <a:t>The FREQ procedure is a descriptive as well as a statistical procedure that produces one-way to </a:t>
            </a:r>
            <a:r>
              <a:rPr lang="en-US" altLang="en-US" b="1"/>
              <a:t>n</a:t>
            </a:r>
            <a:r>
              <a:rPr lang="en-US" altLang="en-US"/>
              <a:t>-way frequency and cross tabulation tables. It can also compute measures of association and of agreement, and organize output by stratification of the variables.</a:t>
            </a:r>
          </a:p>
          <a:p>
            <a:pPr eaLnBrk="1" fontAlgn="auto" hangingPunct="1">
              <a:spcAft>
                <a:spcPts val="0"/>
              </a:spcAft>
              <a:defRPr/>
            </a:pPr>
            <a:endParaRPr lang="en-US" altLang="en-US"/>
          </a:p>
          <a:p>
            <a:pPr lvl="1" eaLnBrk="1" fontAlgn="auto" hangingPunct="1">
              <a:spcAft>
                <a:spcPts val="0"/>
              </a:spcAft>
              <a:defRPr/>
            </a:pPr>
            <a:r>
              <a:rPr lang="en-US" altLang="en-US"/>
              <a:t>General form of the basic FREQ procedure		</a:t>
            </a:r>
          </a:p>
          <a:p>
            <a:pPr lvl="2" eaLnBrk="1" fontAlgn="auto" hangingPunct="1">
              <a:spcAft>
                <a:spcPts val="0"/>
              </a:spcAft>
              <a:buFontTx/>
              <a:buNone/>
              <a:defRPr/>
            </a:pPr>
            <a:r>
              <a:rPr lang="en-US" altLang="en-US" b="1">
                <a:solidFill>
                  <a:srgbClr val="008080"/>
                </a:solidFill>
              </a:rPr>
              <a:t>	PROC FREQ</a:t>
            </a:r>
            <a:r>
              <a:rPr lang="en-US" altLang="en-US">
                <a:solidFill>
                  <a:srgbClr val="008080"/>
                </a:solidFill>
              </a:rPr>
              <a:t> &lt;</a:t>
            </a:r>
            <a:r>
              <a:rPr lang="en-US" altLang="en-US" b="1">
                <a:solidFill>
                  <a:srgbClr val="008080"/>
                </a:solidFill>
              </a:rPr>
              <a:t>DATA=</a:t>
            </a:r>
            <a:r>
              <a:rPr lang="en-US" altLang="en-US" i="1">
                <a:solidFill>
                  <a:srgbClr val="008080"/>
                </a:solidFill>
              </a:rPr>
              <a:t>SAS-data-set</a:t>
            </a:r>
            <a:r>
              <a:rPr lang="en-US" altLang="en-US">
                <a:solidFill>
                  <a:srgbClr val="008080"/>
                </a:solidFill>
              </a:rPr>
              <a:t>&gt;</a:t>
            </a:r>
            <a:r>
              <a:rPr lang="en-US" altLang="en-US" b="1">
                <a:solidFill>
                  <a:srgbClr val="008080"/>
                </a:solidFill>
              </a:rPr>
              <a:t>;</a:t>
            </a:r>
            <a:br>
              <a:rPr lang="en-US" altLang="en-US"/>
            </a:br>
            <a:r>
              <a:rPr lang="en-US" altLang="en-US" b="1">
                <a:solidFill>
                  <a:srgbClr val="008080"/>
                </a:solidFill>
              </a:rPr>
              <a:t>RUN;</a:t>
            </a:r>
          </a:p>
          <a:p>
            <a:pPr lvl="2" eaLnBrk="1" fontAlgn="auto" hangingPunct="1">
              <a:spcAft>
                <a:spcPts val="0"/>
              </a:spcAft>
              <a:buFontTx/>
              <a:buNone/>
              <a:defRPr/>
            </a:pPr>
            <a:r>
              <a:rPr lang="en-US" altLang="en-US">
                <a:solidFill>
                  <a:srgbClr val="008080"/>
                </a:solidFill>
              </a:rPr>
              <a:t>where </a:t>
            </a:r>
            <a:r>
              <a:rPr lang="en-US" altLang="en-US" i="1">
                <a:solidFill>
                  <a:srgbClr val="008080"/>
                </a:solidFill>
              </a:rPr>
              <a:t>SAS-data-set</a:t>
            </a:r>
            <a:r>
              <a:rPr lang="en-US" altLang="en-US">
                <a:solidFill>
                  <a:srgbClr val="008080"/>
                </a:solidFill>
              </a:rPr>
              <a:t> names the data set to be used.</a:t>
            </a:r>
          </a:p>
          <a:p>
            <a:pPr lvl="2" eaLnBrk="1" fontAlgn="auto" hangingPunct="1">
              <a:spcAft>
                <a:spcPts val="0"/>
              </a:spcAft>
              <a:buFontTx/>
              <a:buNone/>
              <a:defRPr/>
            </a:pPr>
            <a:endParaRPr lang="en-US" altLang="en-US">
              <a:solidFill>
                <a:srgbClr val="008080"/>
              </a:solidFill>
            </a:endParaRPr>
          </a:p>
          <a:p>
            <a:pPr lvl="1" eaLnBrk="1" fontAlgn="auto" hangingPunct="1">
              <a:spcAft>
                <a:spcPts val="0"/>
              </a:spcAft>
              <a:defRPr/>
            </a:pPr>
            <a:r>
              <a:rPr lang="en-US" altLang="en-US"/>
              <a:t>	By default, PROC FREQ creates a one-way table with the 	</a:t>
            </a:r>
            <a:r>
              <a:rPr lang="en-US" altLang="en-US" b="1"/>
              <a:t>frequency</a:t>
            </a:r>
            <a:r>
              <a:rPr lang="en-US" altLang="en-US"/>
              <a:t>, </a:t>
            </a:r>
            <a:r>
              <a:rPr lang="en-US" altLang="en-US" b="1"/>
              <a:t>percent</a:t>
            </a:r>
            <a:r>
              <a:rPr lang="en-US" altLang="en-US"/>
              <a:t>, </a:t>
            </a:r>
            <a:r>
              <a:rPr lang="en-US" altLang="en-US" b="1"/>
              <a:t>cumulative frequency</a:t>
            </a:r>
            <a:r>
              <a:rPr lang="en-US" altLang="en-US"/>
              <a:t>, and </a:t>
            </a:r>
            <a:r>
              <a:rPr lang="en-US" altLang="en-US" b="1"/>
              <a:t>cumulative 	percent</a:t>
            </a:r>
            <a:r>
              <a:rPr lang="en-US" altLang="en-US"/>
              <a:t> of every value of all variables in a data set.</a:t>
            </a:r>
          </a:p>
          <a:p>
            <a:pPr lvl="2" eaLnBrk="1" fontAlgn="auto" hangingPunct="1">
              <a:spcAft>
                <a:spcPts val="0"/>
              </a:spcAft>
              <a:buFontTx/>
              <a:buNone/>
              <a:defRPr/>
            </a:pPr>
            <a:endParaRPr lang="en-US" altLang="en-US"/>
          </a:p>
          <a:p>
            <a:pPr lvl="3" eaLnBrk="1" fontAlgn="auto" hangingPunct="1">
              <a:spcAft>
                <a:spcPts val="0"/>
              </a:spcAft>
              <a:buFont typeface="Tahoma" panose="020B0604030504040204" pitchFamily="34" charset="0"/>
              <a:buNone/>
              <a:defRPr/>
            </a:pPr>
            <a:endParaRPr lang="en-US" altLang="en-US" sz="1350"/>
          </a:p>
          <a:p>
            <a:pPr eaLnBrk="1" fontAlgn="auto" hangingPunct="1">
              <a:spcAft>
                <a:spcPts val="0"/>
              </a:spcAft>
              <a:defRPr/>
            </a:pPr>
            <a:endParaRPr lang="en-US" altLang="en-US"/>
          </a:p>
        </p:txBody>
      </p:sp>
      <p:sp>
        <p:nvSpPr>
          <p:cNvPr id="202756" name="Slide Number Placeholder 5">
            <a:extLst>
              <a:ext uri="{FF2B5EF4-FFF2-40B4-BE49-F238E27FC236}">
                <a16:creationId xmlns:a16="http://schemas.microsoft.com/office/drawing/2014/main" id="{8F742F1F-0A99-6F5C-F45A-33435362E70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A75F799-480C-4565-AD3D-5945A93EC159}" type="slidenum">
              <a:rPr lang="en-US" altLang="en-US" smtClean="0">
                <a:solidFill>
                  <a:srgbClr val="898989"/>
                </a:solidFill>
              </a:rPr>
              <a:pPr/>
              <a:t>230</a:t>
            </a:fld>
            <a:endParaRPr lang="en-US" altLang="en-US">
              <a:solidFill>
                <a:srgbClr val="898989"/>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15054E5E-A9BD-3D6A-FC77-0ECE4DC44910}"/>
              </a:ext>
            </a:extLst>
          </p:cNvPr>
          <p:cNvSpPr>
            <a:spLocks noGrp="1"/>
          </p:cNvSpPr>
          <p:nvPr>
            <p:ph type="title"/>
          </p:nvPr>
        </p:nvSpPr>
        <p:spPr/>
        <p:txBody>
          <a:bodyPr/>
          <a:lstStyle/>
          <a:p>
            <a:pPr eaLnBrk="1" hangingPunct="1"/>
            <a:r>
              <a:rPr lang="en-US" altLang="en-US"/>
              <a:t>PROCEDURES</a:t>
            </a:r>
          </a:p>
        </p:txBody>
      </p:sp>
      <p:sp>
        <p:nvSpPr>
          <p:cNvPr id="395267" name="Rectangle 3">
            <a:extLst>
              <a:ext uri="{FF2B5EF4-FFF2-40B4-BE49-F238E27FC236}">
                <a16:creationId xmlns:a16="http://schemas.microsoft.com/office/drawing/2014/main" id="{32676087-259F-EFBD-582A-11235F5D0761}"/>
              </a:ext>
            </a:extLst>
          </p:cNvPr>
          <p:cNvSpPr>
            <a:spLocks noGrp="1" noChangeArrowheads="1"/>
          </p:cNvSpPr>
          <p:nvPr>
            <p:ph idx="1"/>
          </p:nvPr>
        </p:nvSpPr>
        <p:spPr/>
        <p:txBody>
          <a:bodyPr rtlCol="0">
            <a:normAutofit/>
          </a:bodyPr>
          <a:lstStyle/>
          <a:p>
            <a:pPr eaLnBrk="1" fontAlgn="auto" hangingPunct="1">
              <a:spcAft>
                <a:spcPts val="0"/>
              </a:spcAft>
              <a:defRPr/>
            </a:pPr>
            <a:r>
              <a:rPr lang="en-US" altLang="en-US" b="1"/>
              <a:t>Frequency </a:t>
            </a:r>
            <a:r>
              <a:rPr lang="en-US" altLang="en-US"/>
              <a:t>gives the number of observations with the value.</a:t>
            </a:r>
          </a:p>
          <a:p>
            <a:pPr eaLnBrk="1" fontAlgn="auto" hangingPunct="1">
              <a:spcAft>
                <a:spcPts val="0"/>
              </a:spcAft>
              <a:defRPr/>
            </a:pPr>
            <a:r>
              <a:rPr lang="en-US" altLang="en-US" b="1"/>
              <a:t>Percent </a:t>
            </a:r>
            <a:r>
              <a:rPr lang="en-US" altLang="en-US"/>
              <a:t>gives the frequency of the value divided by the total number of observations.</a:t>
            </a:r>
          </a:p>
          <a:p>
            <a:pPr eaLnBrk="1" fontAlgn="auto" hangingPunct="1">
              <a:spcAft>
                <a:spcPts val="0"/>
              </a:spcAft>
              <a:defRPr/>
            </a:pPr>
            <a:r>
              <a:rPr lang="en-US" altLang="en-US" b="1"/>
              <a:t>Cumulative frequency </a:t>
            </a:r>
            <a:r>
              <a:rPr lang="en-US" altLang="en-US"/>
              <a:t>gives the s</a:t>
            </a:r>
            <a:r>
              <a:rPr lang="en-US" altLang="en-US">
                <a:solidFill>
                  <a:srgbClr val="000000"/>
                </a:solidFill>
                <a:effectLst>
                  <a:outerShdw blurRad="38100" dist="38100" dir="2700000" algn="tl">
                    <a:srgbClr val="FFFFFF"/>
                  </a:outerShdw>
                </a:effectLst>
                <a:latin typeface="Arial" panose="020B0604020202020204" pitchFamily="34" charset="0"/>
              </a:rPr>
              <a:t>um of the frequency counts of the value and all other values listed above it in the table.</a:t>
            </a:r>
          </a:p>
          <a:p>
            <a:pPr eaLnBrk="1" fontAlgn="auto" hangingPunct="1">
              <a:spcAft>
                <a:spcPts val="0"/>
              </a:spcAft>
              <a:defRPr/>
            </a:pPr>
            <a:r>
              <a:rPr lang="en-US" altLang="en-US" b="1"/>
              <a:t>Cumulative </a:t>
            </a:r>
            <a:r>
              <a:rPr lang="en-US" altLang="en-US">
                <a:solidFill>
                  <a:srgbClr val="000000"/>
                </a:solidFill>
                <a:effectLst>
                  <a:outerShdw blurRad="38100" dist="38100" dir="2700000" algn="tl">
                    <a:srgbClr val="FFFFFF"/>
                  </a:outerShdw>
                </a:effectLst>
                <a:latin typeface="Arial" panose="020B0604020202020204" pitchFamily="34" charset="0"/>
              </a:rPr>
              <a:t>percent gives the Cumulative frequency of the value divided by the total number of observations.</a:t>
            </a:r>
          </a:p>
          <a:p>
            <a:pPr lvl="1" eaLnBrk="1" fontAlgn="auto" hangingPunct="1">
              <a:spcAft>
                <a:spcPts val="0"/>
              </a:spcAft>
              <a:buFont typeface="Tahoma" panose="020B0604030504040204" pitchFamily="34" charset="0"/>
              <a:buNone/>
              <a:defRPr/>
            </a:pPr>
            <a:endParaRPr lang="en-US" altLang="en-US">
              <a:solidFill>
                <a:srgbClr val="000000"/>
              </a:solidFill>
              <a:effectLst>
                <a:outerShdw blurRad="38100" dist="38100" dir="2700000" algn="tl">
                  <a:srgbClr val="FFFFFF"/>
                </a:outerShdw>
              </a:effectLst>
              <a:latin typeface="Arial" panose="020B0604020202020204" pitchFamily="34" charset="0"/>
            </a:endParaRPr>
          </a:p>
          <a:p>
            <a:pPr lvl="1" eaLnBrk="1" fontAlgn="auto" hangingPunct="1">
              <a:spcAft>
                <a:spcPts val="0"/>
              </a:spcAft>
              <a:defRPr/>
            </a:pPr>
            <a:endParaRPr lang="en-US" altLang="en-US">
              <a:solidFill>
                <a:srgbClr val="000000"/>
              </a:solidFill>
              <a:effectLst>
                <a:outerShdw blurRad="38100" dist="38100" dir="2700000" algn="tl">
                  <a:srgbClr val="FFFFFF"/>
                </a:outerShdw>
              </a:effectLst>
              <a:latin typeface="Arial" panose="020B0604020202020204" pitchFamily="34" charset="0"/>
            </a:endParaRPr>
          </a:p>
          <a:p>
            <a:pPr lvl="1" eaLnBrk="1" fontAlgn="auto" hangingPunct="1">
              <a:spcAft>
                <a:spcPts val="0"/>
              </a:spcAft>
              <a:defRPr/>
            </a:pPr>
            <a:endParaRPr lang="en-US" altLang="en-US"/>
          </a:p>
          <a:p>
            <a:pPr lvl="1" eaLnBrk="1" fontAlgn="auto" hangingPunct="1">
              <a:spcAft>
                <a:spcPts val="0"/>
              </a:spcAft>
              <a:defRPr/>
            </a:pPr>
            <a:endParaRPr lang="en-US" altLang="en-US"/>
          </a:p>
        </p:txBody>
      </p:sp>
      <p:sp>
        <p:nvSpPr>
          <p:cNvPr id="203780" name="Slide Number Placeholder 5">
            <a:extLst>
              <a:ext uri="{FF2B5EF4-FFF2-40B4-BE49-F238E27FC236}">
                <a16:creationId xmlns:a16="http://schemas.microsoft.com/office/drawing/2014/main" id="{497E7CC6-364B-2218-6462-6A104B309FE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208FA37-59FC-4DD2-A569-2D6C45F14EBA}" type="slidenum">
              <a:rPr lang="en-US" altLang="en-US" smtClean="0">
                <a:solidFill>
                  <a:srgbClr val="898989"/>
                </a:solidFill>
              </a:rPr>
              <a:pPr/>
              <a:t>231</a:t>
            </a:fld>
            <a:endParaRPr lang="en-US" altLang="en-US">
              <a:solidFill>
                <a:srgbClr val="898989"/>
              </a:solidFill>
            </a:endParaRPr>
          </a:p>
        </p:txBody>
      </p:sp>
      <p:graphicFrame>
        <p:nvGraphicFramePr>
          <p:cNvPr id="395301" name="Group 37">
            <a:extLst>
              <a:ext uri="{FF2B5EF4-FFF2-40B4-BE49-F238E27FC236}">
                <a16:creationId xmlns:a16="http://schemas.microsoft.com/office/drawing/2014/main" id="{9FE12609-557F-E282-0159-23D123D6740C}"/>
              </a:ext>
            </a:extLst>
          </p:cNvPr>
          <p:cNvGraphicFramePr>
            <a:graphicFrameLocks noGrp="1"/>
          </p:cNvGraphicFramePr>
          <p:nvPr/>
        </p:nvGraphicFramePr>
        <p:xfrm>
          <a:off x="1447800" y="4495800"/>
          <a:ext cx="6629400" cy="1431925"/>
        </p:xfrm>
        <a:graphic>
          <a:graphicData uri="http://schemas.openxmlformats.org/drawingml/2006/table">
            <a:tbl>
              <a:tblPr/>
              <a:tblGrid>
                <a:gridCol w="1295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51797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1" i="0" u="none" strike="noStrike" cap="none" normalizeH="0" baseline="0" dirty="0" err="1">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ItemName</a:t>
                      </a:r>
                      <a:endParaRPr kumimoji="0" lang="en-US" altLang="en-US" sz="1400" b="1" i="0" u="none" strike="noStrike" cap="none" normalizeH="0" baseline="0" dirty="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endParaRPr>
                    </a:p>
                  </a:txBody>
                  <a:tcPr marT="45665" marB="456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Frequency</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Percent</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Cumulative</a:t>
                      </a:r>
                      <a:br>
                        <a:rPr kumimoji="0" lang="en-US" altLang="en-US" sz="14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br>
                      <a:r>
                        <a:rPr kumimoji="0" lang="en-US" altLang="en-US" sz="14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Frequency</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Cumulative</a:t>
                      </a:r>
                      <a:br>
                        <a:rPr kumimoji="0" lang="en-US" altLang="en-US" sz="14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br>
                      <a:r>
                        <a:rPr kumimoji="0" lang="en-US" altLang="en-US" sz="14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Percent</a:t>
                      </a:r>
                    </a:p>
                  </a:txBody>
                  <a:tcPr marT="45665" marB="456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0465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Bolt</a:t>
                      </a:r>
                    </a:p>
                  </a:txBody>
                  <a:tcPr marT="45665" marB="456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2930</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34.52</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2930</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34.52</a:t>
                      </a:r>
                    </a:p>
                  </a:txBody>
                  <a:tcPr marT="45665" marB="456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65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Locknut</a:t>
                      </a:r>
                    </a:p>
                  </a:txBody>
                  <a:tcPr marT="45665" marB="456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3106</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36.60</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6036</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71.12</a:t>
                      </a:r>
                    </a:p>
                  </a:txBody>
                  <a:tcPr marT="45665" marB="456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0465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Washer</a:t>
                      </a:r>
                    </a:p>
                  </a:txBody>
                  <a:tcPr marT="45665" marB="456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2451</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28.88</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8487</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100.00</a:t>
                      </a:r>
                    </a:p>
                  </a:txBody>
                  <a:tcPr marT="45665" marB="456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48143D7E-A8E4-E422-490A-6474561E5BD5}"/>
              </a:ext>
            </a:extLst>
          </p:cNvPr>
          <p:cNvSpPr>
            <a:spLocks noGrp="1"/>
          </p:cNvSpPr>
          <p:nvPr>
            <p:ph type="title"/>
          </p:nvPr>
        </p:nvSpPr>
        <p:spPr/>
        <p:txBody>
          <a:bodyPr/>
          <a:lstStyle/>
          <a:p>
            <a:pPr eaLnBrk="1" hangingPunct="1"/>
            <a:r>
              <a:rPr lang="en-US" altLang="en-US"/>
              <a:t>PROCEDURES</a:t>
            </a:r>
          </a:p>
        </p:txBody>
      </p:sp>
      <p:sp>
        <p:nvSpPr>
          <p:cNvPr id="204803" name="Rectangle 3">
            <a:extLst>
              <a:ext uri="{FF2B5EF4-FFF2-40B4-BE49-F238E27FC236}">
                <a16:creationId xmlns:a16="http://schemas.microsoft.com/office/drawing/2014/main" id="{6841B917-7D62-10D1-7451-205A7B6EC31E}"/>
              </a:ext>
            </a:extLst>
          </p:cNvPr>
          <p:cNvSpPr>
            <a:spLocks noGrp="1" noChangeArrowheads="1"/>
          </p:cNvSpPr>
          <p:nvPr>
            <p:ph idx="1"/>
          </p:nvPr>
        </p:nvSpPr>
        <p:spPr/>
        <p:txBody>
          <a:bodyPr/>
          <a:lstStyle/>
          <a:p>
            <a:pPr eaLnBrk="1" hangingPunct="1"/>
            <a:r>
              <a:rPr lang="en-US" altLang="en-US"/>
              <a:t>The FREQ procedure creates frequency tables for every variable in your data set by default.</a:t>
            </a:r>
          </a:p>
          <a:p>
            <a:pPr eaLnBrk="1" hangingPunct="1"/>
            <a:r>
              <a:rPr lang="en-US" altLang="en-US"/>
              <a:t>Frequency distributions work best with variables that contain repeating values. </a:t>
            </a:r>
          </a:p>
          <a:p>
            <a:pPr eaLnBrk="1" hangingPunct="1"/>
            <a:r>
              <a:rPr lang="en-US" altLang="en-US"/>
              <a:t>We use the TABLES statement to specify the variables in the FREQ procedure.</a:t>
            </a:r>
          </a:p>
          <a:p>
            <a:pPr eaLnBrk="1" hangingPunct="1">
              <a:buFontTx/>
              <a:buNone/>
            </a:pPr>
            <a:endParaRPr lang="en-US" altLang="en-US"/>
          </a:p>
          <a:p>
            <a:pPr lvl="1" eaLnBrk="1" hangingPunct="1"/>
            <a:r>
              <a:rPr lang="en-US" altLang="en-US"/>
              <a:t>The general form of the TABLES statement is </a:t>
            </a:r>
          </a:p>
          <a:p>
            <a:pPr lvl="2" eaLnBrk="1" hangingPunct="1">
              <a:buFontTx/>
              <a:buNone/>
            </a:pPr>
            <a:r>
              <a:rPr lang="en-US" altLang="en-US" b="1">
                <a:solidFill>
                  <a:srgbClr val="008080"/>
                </a:solidFill>
              </a:rPr>
              <a:t>TABLES </a:t>
            </a:r>
            <a:r>
              <a:rPr lang="en-US" altLang="en-US" i="1">
                <a:solidFill>
                  <a:srgbClr val="008080"/>
                </a:solidFill>
              </a:rPr>
              <a:t>variable(s)</a:t>
            </a:r>
            <a:r>
              <a:rPr lang="en-US" altLang="en-US" b="1">
                <a:solidFill>
                  <a:srgbClr val="008080"/>
                </a:solidFill>
              </a:rPr>
              <a:t>;</a:t>
            </a:r>
            <a:r>
              <a:rPr lang="en-US" altLang="en-US"/>
              <a:t> </a:t>
            </a:r>
          </a:p>
          <a:p>
            <a:pPr lvl="2" eaLnBrk="1" hangingPunct="1">
              <a:buFontTx/>
              <a:buNone/>
            </a:pPr>
            <a:r>
              <a:rPr lang="en-US" altLang="en-US"/>
              <a:t>where </a:t>
            </a:r>
            <a:r>
              <a:rPr lang="en-US" altLang="en-US" i="1">
                <a:solidFill>
                  <a:srgbClr val="008080"/>
                </a:solidFill>
              </a:rPr>
              <a:t>variable(s)</a:t>
            </a:r>
            <a:r>
              <a:rPr lang="en-US" altLang="en-US"/>
              <a:t> lists the variables to include.</a:t>
            </a:r>
          </a:p>
          <a:p>
            <a:pPr lvl="2" eaLnBrk="1" hangingPunct="1"/>
            <a:endParaRPr lang="en-US" altLang="en-US"/>
          </a:p>
          <a:p>
            <a:pPr lvl="1" eaLnBrk="1" hangingPunct="1"/>
            <a:endParaRPr lang="en-US" altLang="en-US"/>
          </a:p>
          <a:p>
            <a:pPr eaLnBrk="1" hangingPunct="1"/>
            <a:endParaRPr lang="en-US" altLang="en-US"/>
          </a:p>
        </p:txBody>
      </p:sp>
      <p:sp>
        <p:nvSpPr>
          <p:cNvPr id="204804" name="Slide Number Placeholder 5">
            <a:extLst>
              <a:ext uri="{FF2B5EF4-FFF2-40B4-BE49-F238E27FC236}">
                <a16:creationId xmlns:a16="http://schemas.microsoft.com/office/drawing/2014/main" id="{B490BC61-83A3-E8DA-E003-19CFC8279B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5D787F9-44BA-4CE6-92F9-E8D36D41CD70}" type="slidenum">
              <a:rPr lang="en-US" altLang="en-US" smtClean="0">
                <a:solidFill>
                  <a:srgbClr val="898989"/>
                </a:solidFill>
              </a:rPr>
              <a:pPr/>
              <a:t>232</a:t>
            </a:fld>
            <a:endParaRPr lang="en-US" altLang="en-US">
              <a:solidFill>
                <a:srgbClr val="898989"/>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D51220DC-7A79-C5EB-4847-DCFB959B4735}"/>
              </a:ext>
            </a:extLst>
          </p:cNvPr>
          <p:cNvSpPr>
            <a:spLocks noGrp="1"/>
          </p:cNvSpPr>
          <p:nvPr>
            <p:ph type="title"/>
          </p:nvPr>
        </p:nvSpPr>
        <p:spPr/>
        <p:txBody>
          <a:bodyPr/>
          <a:lstStyle/>
          <a:p>
            <a:pPr eaLnBrk="1" hangingPunct="1"/>
            <a:r>
              <a:rPr lang="en-US" altLang="en-US"/>
              <a:t>PROCEDURES</a:t>
            </a:r>
          </a:p>
        </p:txBody>
      </p:sp>
      <p:sp>
        <p:nvSpPr>
          <p:cNvPr id="205827" name="Rectangle 3">
            <a:extLst>
              <a:ext uri="{FF2B5EF4-FFF2-40B4-BE49-F238E27FC236}">
                <a16:creationId xmlns:a16="http://schemas.microsoft.com/office/drawing/2014/main" id="{B4C68880-2F00-398F-6FC3-D19F47ECBB0B}"/>
              </a:ext>
            </a:extLst>
          </p:cNvPr>
          <p:cNvSpPr>
            <a:spLocks noGrp="1" noChangeArrowheads="1"/>
          </p:cNvSpPr>
          <p:nvPr>
            <p:ph idx="1"/>
          </p:nvPr>
        </p:nvSpPr>
        <p:spPr/>
        <p:txBody>
          <a:bodyPr/>
          <a:lstStyle/>
          <a:p>
            <a:pPr eaLnBrk="1" hangingPunct="1"/>
            <a:r>
              <a:rPr lang="en-US" altLang="en-US"/>
              <a:t>Consider the following DATA step. The dataset created by this DATA step will be used for running the various PROC FREQ examples.</a:t>
            </a:r>
          </a:p>
          <a:p>
            <a:pPr lvl="1" eaLnBrk="1" hangingPunct="1">
              <a:spcBef>
                <a:spcPct val="0"/>
              </a:spcBef>
              <a:buFont typeface="Tahoma" panose="020B0604030504040204" pitchFamily="34" charset="0"/>
              <a:buNone/>
            </a:pPr>
            <a:r>
              <a:rPr lang="en-US" altLang="en-US">
                <a:solidFill>
                  <a:schemeClr val="accent2"/>
                </a:solidFill>
              </a:rPr>
              <a:t>	</a:t>
            </a:r>
          </a:p>
          <a:p>
            <a:pPr lvl="1" eaLnBrk="1" hangingPunct="1">
              <a:spcBef>
                <a:spcPct val="0"/>
              </a:spcBef>
              <a:buFont typeface="Tahoma" panose="020B0604030504040204" pitchFamily="34" charset="0"/>
              <a:buNone/>
            </a:pPr>
            <a:r>
              <a:rPr lang="en-US" altLang="en-US">
                <a:solidFill>
                  <a:schemeClr val="accent2"/>
                </a:solidFill>
              </a:rPr>
              <a:t>			data temp;</a:t>
            </a:r>
          </a:p>
          <a:p>
            <a:pPr lvl="1" eaLnBrk="1" hangingPunct="1">
              <a:spcBef>
                <a:spcPct val="0"/>
              </a:spcBef>
              <a:buFont typeface="Tahoma" panose="020B0604030504040204" pitchFamily="34" charset="0"/>
              <a:buNone/>
            </a:pPr>
            <a:r>
              <a:rPr lang="en-US" altLang="en-US">
                <a:solidFill>
                  <a:schemeClr val="accent2"/>
                </a:solidFill>
              </a:rPr>
              <a:t> 			    input age height weight sex $;</a:t>
            </a:r>
          </a:p>
          <a:p>
            <a:pPr lvl="1" eaLnBrk="1" hangingPunct="1">
              <a:spcBef>
                <a:spcPct val="0"/>
              </a:spcBef>
              <a:buFont typeface="Tahoma" panose="020B0604030504040204" pitchFamily="34" charset="0"/>
              <a:buNone/>
            </a:pPr>
            <a:r>
              <a:rPr lang="en-US" altLang="en-US">
                <a:solidFill>
                  <a:schemeClr val="accent2"/>
                </a:solidFill>
              </a:rPr>
              <a:t>			datalines;</a:t>
            </a:r>
          </a:p>
          <a:p>
            <a:pPr lvl="1" eaLnBrk="1" hangingPunct="1">
              <a:spcBef>
                <a:spcPct val="0"/>
              </a:spcBef>
              <a:buFont typeface="Tahoma" panose="020B0604030504040204" pitchFamily="34" charset="0"/>
              <a:buNone/>
            </a:pPr>
            <a:r>
              <a:rPr lang="en-US" altLang="en-US">
                <a:solidFill>
                  <a:schemeClr val="accent2"/>
                </a:solidFill>
              </a:rPr>
              <a:t>			65 72 160 F</a:t>
            </a:r>
          </a:p>
          <a:p>
            <a:pPr lvl="1" eaLnBrk="1" hangingPunct="1">
              <a:spcBef>
                <a:spcPct val="0"/>
              </a:spcBef>
              <a:buFont typeface="Tahoma" panose="020B0604030504040204" pitchFamily="34" charset="0"/>
              <a:buNone/>
            </a:pPr>
            <a:r>
              <a:rPr lang="en-US" altLang="en-US">
                <a:solidFill>
                  <a:schemeClr val="accent2"/>
                </a:solidFill>
              </a:rPr>
              <a:t>			66 76 152 F</a:t>
            </a:r>
          </a:p>
          <a:p>
            <a:pPr lvl="1" eaLnBrk="1" hangingPunct="1">
              <a:spcBef>
                <a:spcPct val="0"/>
              </a:spcBef>
              <a:buFont typeface="Tahoma" panose="020B0604030504040204" pitchFamily="34" charset="0"/>
              <a:buNone/>
            </a:pPr>
            <a:r>
              <a:rPr lang="en-US" altLang="en-US">
                <a:solidFill>
                  <a:schemeClr val="accent2"/>
                </a:solidFill>
              </a:rPr>
              <a:t>			90 56 123 M</a:t>
            </a:r>
          </a:p>
          <a:p>
            <a:pPr lvl="1" eaLnBrk="1" hangingPunct="1">
              <a:spcBef>
                <a:spcPct val="0"/>
              </a:spcBef>
              <a:buFont typeface="Tahoma" panose="020B0604030504040204" pitchFamily="34" charset="0"/>
              <a:buNone/>
            </a:pPr>
            <a:r>
              <a:rPr lang="en-US" altLang="en-US">
                <a:solidFill>
                  <a:schemeClr val="accent2"/>
                </a:solidFill>
              </a:rPr>
              <a:t>			90 66 137 F</a:t>
            </a:r>
          </a:p>
          <a:p>
            <a:pPr lvl="1" eaLnBrk="1" hangingPunct="1">
              <a:spcBef>
                <a:spcPct val="0"/>
              </a:spcBef>
              <a:buFont typeface="Tahoma" panose="020B0604030504040204" pitchFamily="34" charset="0"/>
              <a:buNone/>
            </a:pPr>
            <a:r>
              <a:rPr lang="en-US" altLang="en-US">
                <a:solidFill>
                  <a:schemeClr val="accent2"/>
                </a:solidFill>
              </a:rPr>
              <a:t>			87 90 144 F</a:t>
            </a:r>
          </a:p>
          <a:p>
            <a:pPr lvl="1" eaLnBrk="1" hangingPunct="1">
              <a:spcBef>
                <a:spcPct val="0"/>
              </a:spcBef>
              <a:buFont typeface="Tahoma" panose="020B0604030504040204" pitchFamily="34" charset="0"/>
              <a:buNone/>
            </a:pPr>
            <a:r>
              <a:rPr lang="en-US" altLang="en-US">
                <a:solidFill>
                  <a:schemeClr val="accent2"/>
                </a:solidFill>
              </a:rPr>
              <a:t>			;</a:t>
            </a:r>
          </a:p>
          <a:p>
            <a:pPr eaLnBrk="1" hangingPunct="1"/>
            <a:endParaRPr lang="en-US" altLang="en-US">
              <a:solidFill>
                <a:schemeClr val="accent2"/>
              </a:solidFill>
            </a:endParaRPr>
          </a:p>
        </p:txBody>
      </p:sp>
      <p:sp>
        <p:nvSpPr>
          <p:cNvPr id="205828" name="Slide Number Placeholder 5">
            <a:extLst>
              <a:ext uri="{FF2B5EF4-FFF2-40B4-BE49-F238E27FC236}">
                <a16:creationId xmlns:a16="http://schemas.microsoft.com/office/drawing/2014/main" id="{A37FA9B5-B43B-1CEE-6B74-9EB5E65F93E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B2D7F9D-C531-4943-A1AF-2ABE4DDA2B57}" type="slidenum">
              <a:rPr lang="en-US" altLang="en-US" smtClean="0">
                <a:solidFill>
                  <a:srgbClr val="898989"/>
                </a:solidFill>
              </a:rPr>
              <a:pPr/>
              <a:t>233</a:t>
            </a:fld>
            <a:endParaRPr lang="en-US" altLang="en-US">
              <a:solidFill>
                <a:srgbClr val="898989"/>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492771A6-F34F-1EB5-F6CE-7A76665375A2}"/>
              </a:ext>
            </a:extLst>
          </p:cNvPr>
          <p:cNvSpPr>
            <a:spLocks noGrp="1"/>
          </p:cNvSpPr>
          <p:nvPr>
            <p:ph type="title"/>
          </p:nvPr>
        </p:nvSpPr>
        <p:spPr/>
        <p:txBody>
          <a:bodyPr/>
          <a:lstStyle/>
          <a:p>
            <a:pPr eaLnBrk="1" hangingPunct="1"/>
            <a:r>
              <a:rPr lang="en-US" altLang="en-US"/>
              <a:t>PROCEDURES</a:t>
            </a:r>
          </a:p>
        </p:txBody>
      </p:sp>
      <p:sp>
        <p:nvSpPr>
          <p:cNvPr id="206851" name="Rectangle 3">
            <a:extLst>
              <a:ext uri="{FF2B5EF4-FFF2-40B4-BE49-F238E27FC236}">
                <a16:creationId xmlns:a16="http://schemas.microsoft.com/office/drawing/2014/main" id="{645B6E07-D7CE-3F4D-50D2-D3A7AB1ED4BF}"/>
              </a:ext>
            </a:extLst>
          </p:cNvPr>
          <p:cNvSpPr>
            <a:spLocks noGrp="1" noChangeArrowheads="1"/>
          </p:cNvSpPr>
          <p:nvPr>
            <p:ph idx="1"/>
          </p:nvPr>
        </p:nvSpPr>
        <p:spPr/>
        <p:txBody>
          <a:bodyPr/>
          <a:lstStyle/>
          <a:p>
            <a:pPr eaLnBrk="1" hangingPunct="1"/>
            <a:r>
              <a:rPr lang="en-US" altLang="en-US"/>
              <a:t>Consider the following example:</a:t>
            </a:r>
          </a:p>
          <a:p>
            <a:pPr lvl="2" eaLnBrk="1" hangingPunct="1">
              <a:buFontTx/>
              <a:buNone/>
            </a:pPr>
            <a:r>
              <a:rPr lang="en-US" altLang="en-US"/>
              <a:t>Proc Freq data = temp;		</a:t>
            </a:r>
          </a:p>
          <a:p>
            <a:pPr lvl="2" eaLnBrk="1" hangingPunct="1">
              <a:buFontTx/>
              <a:buNone/>
            </a:pPr>
            <a:r>
              <a:rPr lang="en-US" altLang="en-US" b="1">
                <a:solidFill>
                  <a:srgbClr val="008080"/>
                </a:solidFill>
              </a:rPr>
              <a:t>Tables</a:t>
            </a:r>
            <a:r>
              <a:rPr lang="en-US" altLang="en-US"/>
              <a:t> sex age;</a:t>
            </a:r>
          </a:p>
          <a:p>
            <a:pPr lvl="2" eaLnBrk="1" hangingPunct="1">
              <a:buFontTx/>
              <a:buNone/>
            </a:pPr>
            <a:r>
              <a:rPr lang="en-US" altLang="en-US"/>
              <a:t>run;</a:t>
            </a:r>
          </a:p>
          <a:p>
            <a:pPr lvl="2" eaLnBrk="1" hangingPunct="1">
              <a:buFontTx/>
              <a:buNone/>
            </a:pPr>
            <a:endParaRPr lang="en-US" altLang="en-US"/>
          </a:p>
          <a:p>
            <a:pPr lvl="2" eaLnBrk="1" hangingPunct="1">
              <a:buFontTx/>
              <a:buNone/>
            </a:pPr>
            <a:endParaRPr lang="en-US" altLang="en-US"/>
          </a:p>
          <a:p>
            <a:pPr lvl="2" eaLnBrk="1" hangingPunct="1">
              <a:buFontTx/>
              <a:buNone/>
            </a:pPr>
            <a:endParaRPr lang="en-US" altLang="en-US"/>
          </a:p>
          <a:p>
            <a:pPr lvl="2" eaLnBrk="1" hangingPunct="1">
              <a:buFontTx/>
              <a:buNone/>
            </a:pPr>
            <a:endParaRPr lang="en-US" altLang="en-US"/>
          </a:p>
          <a:p>
            <a:pPr lvl="2" eaLnBrk="1" hangingPunct="1">
              <a:buFontTx/>
              <a:buNone/>
            </a:pPr>
            <a:endParaRPr lang="en-US" altLang="en-US"/>
          </a:p>
        </p:txBody>
      </p:sp>
      <p:sp>
        <p:nvSpPr>
          <p:cNvPr id="206852" name="Slide Number Placeholder 5">
            <a:extLst>
              <a:ext uri="{FF2B5EF4-FFF2-40B4-BE49-F238E27FC236}">
                <a16:creationId xmlns:a16="http://schemas.microsoft.com/office/drawing/2014/main" id="{0AAD485C-461A-8A6A-FC24-500057BF879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9ADAF55-90F4-45F2-8B5C-AC9CAFBCD872}" type="slidenum">
              <a:rPr lang="en-US" altLang="en-US" smtClean="0">
                <a:solidFill>
                  <a:srgbClr val="898989"/>
                </a:solidFill>
              </a:rPr>
              <a:pPr/>
              <a:t>234</a:t>
            </a:fld>
            <a:endParaRPr lang="en-US" altLang="en-US">
              <a:solidFill>
                <a:srgbClr val="898989"/>
              </a:solidFill>
            </a:endParaRPr>
          </a:p>
        </p:txBody>
      </p:sp>
      <p:graphicFrame>
        <p:nvGraphicFramePr>
          <p:cNvPr id="398412" name="Group 76">
            <a:extLst>
              <a:ext uri="{FF2B5EF4-FFF2-40B4-BE49-F238E27FC236}">
                <a16:creationId xmlns:a16="http://schemas.microsoft.com/office/drawing/2014/main" id="{93E3EC18-3890-3A7D-55AF-6FC91110974E}"/>
              </a:ext>
            </a:extLst>
          </p:cNvPr>
          <p:cNvGraphicFramePr>
            <a:graphicFrameLocks noGrp="1"/>
          </p:cNvGraphicFramePr>
          <p:nvPr/>
        </p:nvGraphicFramePr>
        <p:xfrm>
          <a:off x="4876800" y="1981200"/>
          <a:ext cx="3581400" cy="2074863"/>
        </p:xfrm>
        <a:graphic>
          <a:graphicData uri="http://schemas.openxmlformats.org/drawingml/2006/table">
            <a:tbl>
              <a:tblPr/>
              <a:tblGrid>
                <a:gridCol w="622300">
                  <a:extLst>
                    <a:ext uri="{9D8B030D-6E8A-4147-A177-3AD203B41FA5}">
                      <a16:colId xmlns:a16="http://schemas.microsoft.com/office/drawing/2014/main" val="20000"/>
                    </a:ext>
                  </a:extLst>
                </a:gridCol>
                <a:gridCol w="623888">
                  <a:extLst>
                    <a:ext uri="{9D8B030D-6E8A-4147-A177-3AD203B41FA5}">
                      <a16:colId xmlns:a16="http://schemas.microsoft.com/office/drawing/2014/main" val="20001"/>
                    </a:ext>
                  </a:extLst>
                </a:gridCol>
                <a:gridCol w="855662">
                  <a:extLst>
                    <a:ext uri="{9D8B030D-6E8A-4147-A177-3AD203B41FA5}">
                      <a16:colId xmlns:a16="http://schemas.microsoft.com/office/drawing/2014/main" val="20002"/>
                    </a:ext>
                  </a:extLst>
                </a:gridCol>
                <a:gridCol w="935038">
                  <a:extLst>
                    <a:ext uri="{9D8B030D-6E8A-4147-A177-3AD203B41FA5}">
                      <a16:colId xmlns:a16="http://schemas.microsoft.com/office/drawing/2014/main" val="20003"/>
                    </a:ext>
                  </a:extLst>
                </a:gridCol>
                <a:gridCol w="544512">
                  <a:extLst>
                    <a:ext uri="{9D8B030D-6E8A-4147-A177-3AD203B41FA5}">
                      <a16:colId xmlns:a16="http://schemas.microsoft.com/office/drawing/2014/main" val="20004"/>
                    </a:ext>
                  </a:extLst>
                </a:gridCol>
              </a:tblGrid>
              <a:tr h="45727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Obs</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Height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Weight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Sex</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2548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65</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72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2707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66</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76</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152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2548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90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56</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123</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6518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90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66</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137</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274362">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5</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87</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90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144</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graphicFrame>
        <p:nvGraphicFramePr>
          <p:cNvPr id="398414" name="Group 78">
            <a:extLst>
              <a:ext uri="{FF2B5EF4-FFF2-40B4-BE49-F238E27FC236}">
                <a16:creationId xmlns:a16="http://schemas.microsoft.com/office/drawing/2014/main" id="{15FBBF49-7905-2F84-E691-AE6287A45634}"/>
              </a:ext>
            </a:extLst>
          </p:cNvPr>
          <p:cNvGraphicFramePr>
            <a:graphicFrameLocks noGrp="1"/>
          </p:cNvGraphicFramePr>
          <p:nvPr/>
        </p:nvGraphicFramePr>
        <p:xfrm>
          <a:off x="1447800" y="4495800"/>
          <a:ext cx="6629400" cy="1249363"/>
        </p:xfrm>
        <a:graphic>
          <a:graphicData uri="http://schemas.openxmlformats.org/drawingml/2006/table">
            <a:tbl>
              <a:tblPr/>
              <a:tblGrid>
                <a:gridCol w="1295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57899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Sex</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Frequency</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Percent</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Cumulative</a:t>
                      </a:r>
                      <a:b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b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Frequency</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Cumulative</a:t>
                      </a:r>
                      <a:b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b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Percent</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518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F</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4</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80.00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4</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80.00</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3518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M</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20.00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5</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100.00</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B9FCB7D3-1484-5F76-7C0C-2A534482FDFE}"/>
              </a:ext>
            </a:extLst>
          </p:cNvPr>
          <p:cNvSpPr>
            <a:spLocks noGrp="1"/>
          </p:cNvSpPr>
          <p:nvPr>
            <p:ph type="title"/>
          </p:nvPr>
        </p:nvSpPr>
        <p:spPr/>
        <p:txBody>
          <a:bodyPr/>
          <a:lstStyle/>
          <a:p>
            <a:pPr eaLnBrk="1" hangingPunct="1"/>
            <a:r>
              <a:rPr lang="en-US" altLang="en-US"/>
              <a:t>PROCEDURES</a:t>
            </a:r>
          </a:p>
        </p:txBody>
      </p:sp>
      <p:graphicFrame>
        <p:nvGraphicFramePr>
          <p:cNvPr id="399403" name="Group 43">
            <a:extLst>
              <a:ext uri="{FF2B5EF4-FFF2-40B4-BE49-F238E27FC236}">
                <a16:creationId xmlns:a16="http://schemas.microsoft.com/office/drawing/2014/main" id="{ACABA3AC-C732-E8E0-35CB-768360D11E9B}"/>
              </a:ext>
            </a:extLst>
          </p:cNvPr>
          <p:cNvGraphicFramePr>
            <a:graphicFrameLocks noGrp="1"/>
          </p:cNvGraphicFramePr>
          <p:nvPr>
            <p:ph idx="1"/>
          </p:nvPr>
        </p:nvGraphicFramePr>
        <p:xfrm>
          <a:off x="1022350" y="2819400"/>
          <a:ext cx="7261225" cy="1941513"/>
        </p:xfrm>
        <a:graphic>
          <a:graphicData uri="http://schemas.openxmlformats.org/drawingml/2006/table">
            <a:tbl>
              <a:tblPr/>
              <a:tblGrid>
                <a:gridCol w="1419225">
                  <a:extLst>
                    <a:ext uri="{9D8B030D-6E8A-4147-A177-3AD203B41FA5}">
                      <a16:colId xmlns:a16="http://schemas.microsoft.com/office/drawing/2014/main" val="20000"/>
                    </a:ext>
                  </a:extLst>
                </a:gridCol>
                <a:gridCol w="1501775">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587500">
                  <a:extLst>
                    <a:ext uri="{9D8B030D-6E8A-4147-A177-3AD203B41FA5}">
                      <a16:colId xmlns:a16="http://schemas.microsoft.com/office/drawing/2014/main" val="20003"/>
                    </a:ext>
                  </a:extLst>
                </a:gridCol>
                <a:gridCol w="1584325">
                  <a:extLst>
                    <a:ext uri="{9D8B030D-6E8A-4147-A177-3AD203B41FA5}">
                      <a16:colId xmlns:a16="http://schemas.microsoft.com/office/drawing/2014/main" val="20004"/>
                    </a:ext>
                  </a:extLst>
                </a:gridCol>
              </a:tblGrid>
              <a:tr h="59346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dirty="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Age</a:t>
                      </a: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Frequency</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Percent</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Cumulative</a:t>
                      </a:r>
                      <a:b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b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Frequency</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Cumulative</a:t>
                      </a:r>
                      <a:b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b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Percent</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523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65 </a:t>
                      </a: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1</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20.00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1</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20.00</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3799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66</a:t>
                      </a: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1</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20.00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40.00</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3957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87</a:t>
                      </a: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1</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20.00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3</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60.00</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3523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90</a:t>
                      </a: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40.00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5</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100.00</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
        <p:nvSpPr>
          <p:cNvPr id="207913" name="Slide Number Placeholder 5">
            <a:extLst>
              <a:ext uri="{FF2B5EF4-FFF2-40B4-BE49-F238E27FC236}">
                <a16:creationId xmlns:a16="http://schemas.microsoft.com/office/drawing/2014/main" id="{D0E90738-544F-9FB5-FDCB-27F93ED29E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6FD7CD7-B6EC-4E1D-8FA6-5A7C78875C5F}" type="slidenum">
              <a:rPr lang="en-US" altLang="en-US" smtClean="0">
                <a:solidFill>
                  <a:srgbClr val="898989"/>
                </a:solidFill>
              </a:rPr>
              <a:pPr/>
              <a:t>235</a:t>
            </a:fld>
            <a:endParaRPr lang="en-US" altLang="en-US">
              <a:solidFill>
                <a:srgbClr val="898989"/>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3EB4C529-69C8-E402-802C-B940CB41860F}"/>
              </a:ext>
            </a:extLst>
          </p:cNvPr>
          <p:cNvSpPr>
            <a:spLocks noGrp="1"/>
          </p:cNvSpPr>
          <p:nvPr>
            <p:ph type="title"/>
          </p:nvPr>
        </p:nvSpPr>
        <p:spPr/>
        <p:txBody>
          <a:bodyPr/>
          <a:lstStyle/>
          <a:p>
            <a:pPr eaLnBrk="1" hangingPunct="1"/>
            <a:r>
              <a:rPr lang="en-US" altLang="en-US"/>
              <a:t>PROCEDURES</a:t>
            </a:r>
          </a:p>
        </p:txBody>
      </p:sp>
      <p:sp>
        <p:nvSpPr>
          <p:cNvPr id="400387" name="Rectangle 3">
            <a:extLst>
              <a:ext uri="{FF2B5EF4-FFF2-40B4-BE49-F238E27FC236}">
                <a16:creationId xmlns:a16="http://schemas.microsoft.com/office/drawing/2014/main" id="{369C90D6-0480-B7A2-A473-C5A062E423B8}"/>
              </a:ext>
            </a:extLst>
          </p:cNvPr>
          <p:cNvSpPr>
            <a:spLocks noGrp="1" noChangeArrowheads="1"/>
          </p:cNvSpPr>
          <p:nvPr>
            <p:ph idx="1"/>
          </p:nvPr>
        </p:nvSpPr>
        <p:spPr/>
        <p:txBody>
          <a:bodyPr rtlCol="0">
            <a:normAutofit fontScale="85000" lnSpcReduction="10000"/>
          </a:bodyPr>
          <a:lstStyle/>
          <a:p>
            <a:pPr eaLnBrk="1" fontAlgn="auto" hangingPunct="1">
              <a:spcAft>
                <a:spcPts val="0"/>
              </a:spcAft>
              <a:defRPr/>
            </a:pPr>
            <a:r>
              <a:rPr lang="en-US" altLang="en-US" sz="2800"/>
              <a:t>By default FREQ procedure displays frequency distributions in the order of each variable’s unformatted values. To control the order in which the FREQ procedure creates the distribution you specify the ORDER =  Option.</a:t>
            </a:r>
          </a:p>
          <a:p>
            <a:pPr eaLnBrk="1" fontAlgn="auto" hangingPunct="1">
              <a:spcAft>
                <a:spcPts val="0"/>
              </a:spcAft>
              <a:defRPr/>
            </a:pPr>
            <a:endParaRPr lang="en-US" altLang="en-US" sz="2800"/>
          </a:p>
          <a:p>
            <a:pPr eaLnBrk="1" fontAlgn="auto" hangingPunct="1">
              <a:spcAft>
                <a:spcPts val="0"/>
              </a:spcAft>
              <a:defRPr/>
            </a:pPr>
            <a:r>
              <a:rPr lang="en-US" altLang="en-US" sz="2800"/>
              <a:t>The general form of the ORDER= option is as follows:</a:t>
            </a:r>
          </a:p>
          <a:p>
            <a:pPr lvl="2" eaLnBrk="1" fontAlgn="auto" hangingPunct="1">
              <a:spcAft>
                <a:spcPts val="0"/>
              </a:spcAft>
              <a:buFontTx/>
              <a:buNone/>
              <a:defRPr/>
            </a:pPr>
            <a:r>
              <a:rPr lang="en-US" altLang="en-US" sz="2000" b="1">
                <a:solidFill>
                  <a:srgbClr val="008080"/>
                </a:solidFill>
              </a:rPr>
              <a:t>ORDER=</a:t>
            </a:r>
            <a:r>
              <a:rPr lang="en-US" altLang="en-US" sz="2000">
                <a:solidFill>
                  <a:srgbClr val="008080"/>
                </a:solidFill>
              </a:rPr>
              <a:t>DATA|FORMATTED|FREQ|INTERNAL</a:t>
            </a:r>
            <a:r>
              <a:rPr lang="en-US" altLang="en-US" sz="2000"/>
              <a:t> </a:t>
            </a:r>
          </a:p>
          <a:p>
            <a:pPr lvl="2" eaLnBrk="1" fontAlgn="auto" hangingPunct="1">
              <a:spcAft>
                <a:spcPts val="0"/>
              </a:spcAft>
              <a:buFontTx/>
              <a:buNone/>
              <a:defRPr/>
            </a:pPr>
            <a:r>
              <a:rPr lang="en-US" altLang="en-US" sz="2000"/>
              <a:t>where </a:t>
            </a:r>
          </a:p>
          <a:p>
            <a:pPr lvl="2" eaLnBrk="1" fontAlgn="auto" hangingPunct="1">
              <a:spcAft>
                <a:spcPts val="0"/>
              </a:spcAft>
              <a:buFontTx/>
              <a:buNone/>
              <a:defRPr/>
            </a:pPr>
            <a:r>
              <a:rPr lang="en-US" altLang="en-US" sz="2000">
                <a:solidFill>
                  <a:srgbClr val="008080"/>
                </a:solidFill>
              </a:rPr>
              <a:t>DATA</a:t>
            </a:r>
            <a:r>
              <a:rPr lang="en-US" altLang="en-US" sz="2000"/>
              <a:t> orders values by appearance in the data set </a:t>
            </a:r>
          </a:p>
          <a:p>
            <a:pPr lvl="2" eaLnBrk="1" fontAlgn="auto" hangingPunct="1">
              <a:spcAft>
                <a:spcPts val="0"/>
              </a:spcAft>
              <a:buFontTx/>
              <a:buNone/>
              <a:defRPr/>
            </a:pPr>
            <a:r>
              <a:rPr lang="en-US" altLang="en-US" sz="2000">
                <a:solidFill>
                  <a:srgbClr val="008080"/>
                </a:solidFill>
              </a:rPr>
              <a:t>FORMATTED</a:t>
            </a:r>
            <a:r>
              <a:rPr lang="en-US" altLang="en-US" sz="2000"/>
              <a:t> orders by formatted value </a:t>
            </a:r>
          </a:p>
          <a:p>
            <a:pPr lvl="2" eaLnBrk="1" fontAlgn="auto" hangingPunct="1">
              <a:spcAft>
                <a:spcPts val="0"/>
              </a:spcAft>
              <a:buFontTx/>
              <a:buNone/>
              <a:defRPr/>
            </a:pPr>
            <a:r>
              <a:rPr lang="en-US" altLang="en-US" sz="2000">
                <a:solidFill>
                  <a:srgbClr val="008080"/>
                </a:solidFill>
              </a:rPr>
              <a:t>FREQ</a:t>
            </a:r>
            <a:r>
              <a:rPr lang="en-US" altLang="en-US" sz="2000"/>
              <a:t> orders values by descending frequency count </a:t>
            </a:r>
          </a:p>
          <a:p>
            <a:pPr lvl="2" eaLnBrk="1" fontAlgn="auto" hangingPunct="1">
              <a:spcAft>
                <a:spcPts val="0"/>
              </a:spcAft>
              <a:buFontTx/>
              <a:buNone/>
              <a:defRPr/>
            </a:pPr>
            <a:r>
              <a:rPr lang="en-US" altLang="en-US" sz="2000">
                <a:solidFill>
                  <a:srgbClr val="008080"/>
                </a:solidFill>
              </a:rPr>
              <a:t>INTERNAL</a:t>
            </a:r>
            <a:r>
              <a:rPr lang="en-US" altLang="en-US" sz="2000"/>
              <a:t> orders by unformatted value (default). </a:t>
            </a:r>
          </a:p>
          <a:p>
            <a:pPr lvl="2" eaLnBrk="1" fontAlgn="auto" hangingPunct="1">
              <a:spcAft>
                <a:spcPts val="0"/>
              </a:spcAft>
              <a:buFontTx/>
              <a:buNone/>
              <a:defRPr/>
            </a:pPr>
            <a:endParaRPr lang="en-US" altLang="en-US" sz="2000"/>
          </a:p>
          <a:p>
            <a:pPr lvl="2" eaLnBrk="1" fontAlgn="auto" hangingPunct="1">
              <a:spcAft>
                <a:spcPts val="0"/>
              </a:spcAft>
              <a:buFontTx/>
              <a:buNone/>
              <a:defRPr/>
            </a:pPr>
            <a:r>
              <a:rPr lang="en-US" altLang="en-US" sz="2000"/>
              <a:t>ORDER= option does not apply to missing values, which are always ordered first.</a:t>
            </a:r>
          </a:p>
          <a:p>
            <a:pPr lvl="2" eaLnBrk="1" fontAlgn="auto" hangingPunct="1">
              <a:spcAft>
                <a:spcPts val="0"/>
              </a:spcAft>
              <a:buFontTx/>
              <a:buNone/>
              <a:defRPr/>
            </a:pPr>
            <a:endParaRPr lang="en-US" altLang="en-US" sz="2000"/>
          </a:p>
          <a:p>
            <a:pPr lvl="1" eaLnBrk="1" fontAlgn="auto" hangingPunct="1">
              <a:spcAft>
                <a:spcPts val="0"/>
              </a:spcAft>
              <a:defRPr/>
            </a:pPr>
            <a:endParaRPr lang="en-US" altLang="en-US" sz="2400"/>
          </a:p>
        </p:txBody>
      </p:sp>
      <p:sp>
        <p:nvSpPr>
          <p:cNvPr id="208900" name="Slide Number Placeholder 5">
            <a:extLst>
              <a:ext uri="{FF2B5EF4-FFF2-40B4-BE49-F238E27FC236}">
                <a16:creationId xmlns:a16="http://schemas.microsoft.com/office/drawing/2014/main" id="{565A3228-9AD1-3D8E-B538-228757FEEBC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42C0434-2803-47E7-A199-BF13A1C0F164}" type="slidenum">
              <a:rPr lang="en-US" altLang="en-US" smtClean="0">
                <a:solidFill>
                  <a:srgbClr val="898989"/>
                </a:solidFill>
              </a:rPr>
              <a:pPr/>
              <a:t>236</a:t>
            </a:fld>
            <a:endParaRPr lang="en-US" altLang="en-US">
              <a:solidFill>
                <a:srgbClr val="898989"/>
              </a:solidFil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B7EC7ECE-CA11-73E0-7DA7-45E7360A83C6}"/>
              </a:ext>
            </a:extLst>
          </p:cNvPr>
          <p:cNvSpPr>
            <a:spLocks noGrp="1"/>
          </p:cNvSpPr>
          <p:nvPr>
            <p:ph type="title"/>
          </p:nvPr>
        </p:nvSpPr>
        <p:spPr/>
        <p:txBody>
          <a:bodyPr/>
          <a:lstStyle/>
          <a:p>
            <a:pPr eaLnBrk="1" hangingPunct="1"/>
            <a:r>
              <a:rPr lang="en-US" altLang="en-US"/>
              <a:t>PROCEDURES</a:t>
            </a:r>
          </a:p>
        </p:txBody>
      </p:sp>
      <p:sp>
        <p:nvSpPr>
          <p:cNvPr id="401411" name="Rectangle 3">
            <a:extLst>
              <a:ext uri="{FF2B5EF4-FFF2-40B4-BE49-F238E27FC236}">
                <a16:creationId xmlns:a16="http://schemas.microsoft.com/office/drawing/2014/main" id="{4DDCABB9-7D40-03D3-D944-ABE07222E21B}"/>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r>
              <a:rPr lang="en-US" altLang="en-US" sz="2800"/>
              <a:t>Example of </a:t>
            </a:r>
            <a:r>
              <a:rPr lang="en-US" altLang="en-US" sz="2800" b="1">
                <a:solidFill>
                  <a:srgbClr val="008080"/>
                </a:solidFill>
              </a:rPr>
              <a:t>FREQ</a:t>
            </a:r>
            <a:r>
              <a:rPr lang="en-US" altLang="en-US" sz="2800"/>
              <a:t> procedure with </a:t>
            </a:r>
            <a:r>
              <a:rPr lang="en-US" altLang="en-US" sz="2800" b="1">
                <a:solidFill>
                  <a:srgbClr val="008080"/>
                </a:solidFill>
              </a:rPr>
              <a:t>ORDER</a:t>
            </a:r>
            <a:r>
              <a:rPr lang="en-US" altLang="en-US" sz="2800"/>
              <a:t> = formatted;</a:t>
            </a:r>
          </a:p>
          <a:p>
            <a:pPr lvl="2" eaLnBrk="1" fontAlgn="auto" hangingPunct="1">
              <a:spcAft>
                <a:spcPts val="0"/>
              </a:spcAft>
              <a:buFontTx/>
              <a:buNone/>
              <a:defRPr/>
            </a:pPr>
            <a:r>
              <a:rPr lang="en-US" altLang="en-US" sz="2000"/>
              <a:t>data temp;</a:t>
            </a:r>
          </a:p>
          <a:p>
            <a:pPr lvl="2" eaLnBrk="1" fontAlgn="auto" hangingPunct="1">
              <a:spcAft>
                <a:spcPts val="0"/>
              </a:spcAft>
              <a:buFontTx/>
              <a:buNone/>
              <a:defRPr/>
            </a:pPr>
            <a:r>
              <a:rPr lang="en-US" altLang="en-US" sz="2000"/>
              <a:t>	 input age height weight sex $;</a:t>
            </a:r>
          </a:p>
          <a:p>
            <a:pPr lvl="2" eaLnBrk="1" fontAlgn="auto" hangingPunct="1">
              <a:spcAft>
                <a:spcPts val="0"/>
              </a:spcAft>
              <a:buFontTx/>
              <a:buNone/>
              <a:defRPr/>
            </a:pPr>
            <a:r>
              <a:rPr lang="en-US" altLang="en-US" sz="2000"/>
              <a:t>datalines;				</a:t>
            </a:r>
          </a:p>
          <a:p>
            <a:pPr lvl="2" eaLnBrk="1" fontAlgn="auto" hangingPunct="1">
              <a:spcAft>
                <a:spcPts val="0"/>
              </a:spcAft>
              <a:buFontTx/>
              <a:buNone/>
              <a:defRPr/>
            </a:pPr>
            <a:r>
              <a:rPr lang="en-US" altLang="en-US" sz="2000"/>
              <a:t>65 72 160 F</a:t>
            </a:r>
          </a:p>
          <a:p>
            <a:pPr lvl="2" eaLnBrk="1" fontAlgn="auto" hangingPunct="1">
              <a:spcAft>
                <a:spcPts val="0"/>
              </a:spcAft>
              <a:buFontTx/>
              <a:buNone/>
              <a:defRPr/>
            </a:pPr>
            <a:r>
              <a:rPr lang="en-US" altLang="en-US" sz="2000"/>
              <a:t>66 76 152 F</a:t>
            </a:r>
          </a:p>
          <a:p>
            <a:pPr lvl="2" eaLnBrk="1" fontAlgn="auto" hangingPunct="1">
              <a:spcAft>
                <a:spcPts val="0"/>
              </a:spcAft>
              <a:buFontTx/>
              <a:buNone/>
              <a:defRPr/>
            </a:pPr>
            <a:r>
              <a:rPr lang="en-US" altLang="en-US" sz="2000"/>
              <a:t>90 56 123 M</a:t>
            </a:r>
          </a:p>
          <a:p>
            <a:pPr lvl="2" eaLnBrk="1" fontAlgn="auto" hangingPunct="1">
              <a:spcAft>
                <a:spcPts val="0"/>
              </a:spcAft>
              <a:buFontTx/>
              <a:buNone/>
              <a:defRPr/>
            </a:pPr>
            <a:r>
              <a:rPr lang="en-US" altLang="en-US" sz="2000"/>
              <a:t>90 66 137 F</a:t>
            </a:r>
          </a:p>
          <a:p>
            <a:pPr lvl="2" eaLnBrk="1" fontAlgn="auto" hangingPunct="1">
              <a:spcAft>
                <a:spcPts val="0"/>
              </a:spcAft>
              <a:buFontTx/>
              <a:buNone/>
              <a:defRPr/>
            </a:pPr>
            <a:r>
              <a:rPr lang="en-US" altLang="en-US" sz="2000"/>
              <a:t>87 90 144 F</a:t>
            </a:r>
          </a:p>
          <a:p>
            <a:pPr lvl="2" eaLnBrk="1" fontAlgn="auto" hangingPunct="1">
              <a:spcAft>
                <a:spcPts val="0"/>
              </a:spcAft>
              <a:buFontTx/>
              <a:buNone/>
              <a:defRPr/>
            </a:pPr>
            <a:r>
              <a:rPr lang="en-US" altLang="en-US" sz="2000"/>
              <a:t>;</a:t>
            </a:r>
          </a:p>
          <a:p>
            <a:pPr lvl="2" eaLnBrk="1" fontAlgn="auto" hangingPunct="1">
              <a:spcAft>
                <a:spcPts val="0"/>
              </a:spcAft>
              <a:buFontTx/>
              <a:buNone/>
              <a:defRPr/>
            </a:pPr>
            <a:r>
              <a:rPr lang="en-US" altLang="en-US" sz="2000"/>
              <a:t>proc format;</a:t>
            </a:r>
          </a:p>
          <a:p>
            <a:pPr lvl="2" eaLnBrk="1" fontAlgn="auto" hangingPunct="1">
              <a:spcAft>
                <a:spcPts val="0"/>
              </a:spcAft>
              <a:buFontTx/>
              <a:buNone/>
              <a:defRPr/>
            </a:pPr>
            <a:r>
              <a:rPr lang="en-US" altLang="en-US" sz="2000"/>
              <a:t>     value agfmt low-65 ='Average'</a:t>
            </a:r>
          </a:p>
          <a:p>
            <a:pPr lvl="2" eaLnBrk="1" fontAlgn="auto" hangingPunct="1">
              <a:spcAft>
                <a:spcPts val="0"/>
              </a:spcAft>
              <a:buFontTx/>
              <a:buNone/>
              <a:defRPr/>
            </a:pPr>
            <a:r>
              <a:rPr lang="en-US" altLang="en-US" sz="2000"/>
              <a:t>                 66 -87 ='Old'</a:t>
            </a:r>
          </a:p>
          <a:p>
            <a:pPr lvl="2" eaLnBrk="1" fontAlgn="auto" hangingPunct="1">
              <a:spcAft>
                <a:spcPts val="0"/>
              </a:spcAft>
              <a:buFontTx/>
              <a:buNone/>
              <a:defRPr/>
            </a:pPr>
            <a:r>
              <a:rPr lang="en-US" altLang="en-US" sz="2000"/>
              <a:t>                 88 -95 ='Very Old';</a:t>
            </a:r>
          </a:p>
          <a:p>
            <a:pPr eaLnBrk="1" fontAlgn="auto" hangingPunct="1">
              <a:spcAft>
                <a:spcPts val="0"/>
              </a:spcAft>
              <a:defRPr/>
            </a:pPr>
            <a:endParaRPr lang="en-US" altLang="en-US" sz="2800"/>
          </a:p>
        </p:txBody>
      </p:sp>
      <p:sp>
        <p:nvSpPr>
          <p:cNvPr id="209924" name="Slide Number Placeholder 5">
            <a:extLst>
              <a:ext uri="{FF2B5EF4-FFF2-40B4-BE49-F238E27FC236}">
                <a16:creationId xmlns:a16="http://schemas.microsoft.com/office/drawing/2014/main" id="{284B7EF7-C583-3069-4454-51431CA5E6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4ED76BD-63E3-433C-8C92-7B6260FB7603}" type="slidenum">
              <a:rPr lang="en-US" altLang="en-US" smtClean="0">
                <a:solidFill>
                  <a:srgbClr val="898989"/>
                </a:solidFill>
              </a:rPr>
              <a:pPr/>
              <a:t>237</a:t>
            </a:fld>
            <a:endParaRPr lang="en-US" altLang="en-US">
              <a:solidFill>
                <a:srgbClr val="898989"/>
              </a:solidFill>
            </a:endParaRPr>
          </a:p>
        </p:txBody>
      </p:sp>
      <p:graphicFrame>
        <p:nvGraphicFramePr>
          <p:cNvPr id="401458" name="Group 50">
            <a:extLst>
              <a:ext uri="{FF2B5EF4-FFF2-40B4-BE49-F238E27FC236}">
                <a16:creationId xmlns:a16="http://schemas.microsoft.com/office/drawing/2014/main" id="{D81E5012-E512-7E18-AEB7-666E44E662B0}"/>
              </a:ext>
            </a:extLst>
          </p:cNvPr>
          <p:cNvGraphicFramePr>
            <a:graphicFrameLocks noGrp="1"/>
          </p:cNvGraphicFramePr>
          <p:nvPr/>
        </p:nvGraphicFramePr>
        <p:xfrm>
          <a:off x="4953000" y="2898775"/>
          <a:ext cx="3581400" cy="2468563"/>
        </p:xfrm>
        <a:graphic>
          <a:graphicData uri="http://schemas.openxmlformats.org/drawingml/2006/table">
            <a:tbl>
              <a:tblPr/>
              <a:tblGrid>
                <a:gridCol w="622300">
                  <a:extLst>
                    <a:ext uri="{9D8B030D-6E8A-4147-A177-3AD203B41FA5}">
                      <a16:colId xmlns:a16="http://schemas.microsoft.com/office/drawing/2014/main" val="20000"/>
                    </a:ext>
                  </a:extLst>
                </a:gridCol>
                <a:gridCol w="623888">
                  <a:extLst>
                    <a:ext uri="{9D8B030D-6E8A-4147-A177-3AD203B41FA5}">
                      <a16:colId xmlns:a16="http://schemas.microsoft.com/office/drawing/2014/main" val="20001"/>
                    </a:ext>
                  </a:extLst>
                </a:gridCol>
                <a:gridCol w="855662">
                  <a:extLst>
                    <a:ext uri="{9D8B030D-6E8A-4147-A177-3AD203B41FA5}">
                      <a16:colId xmlns:a16="http://schemas.microsoft.com/office/drawing/2014/main" val="20002"/>
                    </a:ext>
                  </a:extLst>
                </a:gridCol>
                <a:gridCol w="935038">
                  <a:extLst>
                    <a:ext uri="{9D8B030D-6E8A-4147-A177-3AD203B41FA5}">
                      <a16:colId xmlns:a16="http://schemas.microsoft.com/office/drawing/2014/main" val="20003"/>
                    </a:ext>
                  </a:extLst>
                </a:gridCol>
                <a:gridCol w="544512">
                  <a:extLst>
                    <a:ext uri="{9D8B030D-6E8A-4147-A177-3AD203B41FA5}">
                      <a16:colId xmlns:a16="http://schemas.microsoft.com/office/drawing/2014/main" val="20004"/>
                    </a:ext>
                  </a:extLst>
                </a:gridCol>
              </a:tblGrid>
              <a:tr h="64001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Obs</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Height</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Weight  </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Sex</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6571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65</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72</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160</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6571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66</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76</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152</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571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90</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56</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123</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6571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90</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66</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137</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6571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5</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87</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90</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144</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FCF37982-FE49-85AB-D876-D92A3A8950B4}"/>
              </a:ext>
            </a:extLst>
          </p:cNvPr>
          <p:cNvSpPr>
            <a:spLocks noGrp="1"/>
          </p:cNvSpPr>
          <p:nvPr>
            <p:ph type="title"/>
          </p:nvPr>
        </p:nvSpPr>
        <p:spPr/>
        <p:txBody>
          <a:bodyPr/>
          <a:lstStyle/>
          <a:p>
            <a:pPr eaLnBrk="1" hangingPunct="1"/>
            <a:r>
              <a:rPr lang="en-US" altLang="en-US"/>
              <a:t>PROCEDURES</a:t>
            </a:r>
          </a:p>
        </p:txBody>
      </p:sp>
      <p:sp>
        <p:nvSpPr>
          <p:cNvPr id="210947" name="Rectangle 3">
            <a:extLst>
              <a:ext uri="{FF2B5EF4-FFF2-40B4-BE49-F238E27FC236}">
                <a16:creationId xmlns:a16="http://schemas.microsoft.com/office/drawing/2014/main" id="{6FC1DF1D-5B90-7131-641E-3B9E598F9E06}"/>
              </a:ext>
            </a:extLst>
          </p:cNvPr>
          <p:cNvSpPr>
            <a:spLocks noGrp="1" noChangeArrowheads="1"/>
          </p:cNvSpPr>
          <p:nvPr>
            <p:ph idx="1"/>
          </p:nvPr>
        </p:nvSpPr>
        <p:spPr/>
        <p:txBody>
          <a:bodyPr/>
          <a:lstStyle/>
          <a:p>
            <a:pPr eaLnBrk="1" hangingPunct="1"/>
            <a:r>
              <a:rPr lang="en-US" altLang="en-US">
                <a:sym typeface="Wingdings" panose="05000000000000000000" pitchFamily="2" charset="2"/>
              </a:rPr>
              <a:t> Continued </a:t>
            </a:r>
          </a:p>
          <a:p>
            <a:pPr lvl="2" eaLnBrk="1" hangingPunct="1">
              <a:buFontTx/>
              <a:buNone/>
            </a:pPr>
            <a:r>
              <a:rPr lang="en-US" altLang="en-US">
                <a:sym typeface="Wingdings" panose="05000000000000000000" pitchFamily="2" charset="2"/>
              </a:rPr>
              <a:t>proc </a:t>
            </a:r>
            <a:r>
              <a:rPr lang="en-US" altLang="en-US" sz="2000" b="1">
                <a:solidFill>
                  <a:srgbClr val="008080"/>
                </a:solidFill>
                <a:sym typeface="Wingdings" panose="05000000000000000000" pitchFamily="2" charset="2"/>
              </a:rPr>
              <a:t>freq</a:t>
            </a:r>
            <a:r>
              <a:rPr lang="en-US" altLang="en-US">
                <a:sym typeface="Wingdings" panose="05000000000000000000" pitchFamily="2" charset="2"/>
              </a:rPr>
              <a:t> data = temp </a:t>
            </a:r>
            <a:r>
              <a:rPr lang="en-US" altLang="en-US" sz="2000" b="1">
                <a:solidFill>
                  <a:srgbClr val="008080"/>
                </a:solidFill>
                <a:sym typeface="Wingdings" panose="05000000000000000000" pitchFamily="2" charset="2"/>
              </a:rPr>
              <a:t>order</a:t>
            </a:r>
            <a:r>
              <a:rPr lang="en-US" altLang="en-US">
                <a:sym typeface="Wingdings" panose="05000000000000000000" pitchFamily="2" charset="2"/>
              </a:rPr>
              <a:t> = formatted;</a:t>
            </a:r>
          </a:p>
          <a:p>
            <a:pPr lvl="2" eaLnBrk="1" hangingPunct="1">
              <a:buFontTx/>
              <a:buNone/>
            </a:pPr>
            <a:r>
              <a:rPr lang="en-US" altLang="en-US">
                <a:sym typeface="Wingdings" panose="05000000000000000000" pitchFamily="2" charset="2"/>
              </a:rPr>
              <a:t>tables age;</a:t>
            </a:r>
          </a:p>
          <a:p>
            <a:pPr lvl="2" eaLnBrk="1" hangingPunct="1">
              <a:buFontTx/>
              <a:buNone/>
            </a:pPr>
            <a:r>
              <a:rPr lang="en-US" altLang="en-US">
                <a:sym typeface="Wingdings" panose="05000000000000000000" pitchFamily="2" charset="2"/>
              </a:rPr>
              <a:t>format age agfmt.;</a:t>
            </a:r>
          </a:p>
          <a:p>
            <a:pPr lvl="2" eaLnBrk="1" hangingPunct="1">
              <a:buFontTx/>
              <a:buNone/>
            </a:pPr>
            <a:r>
              <a:rPr lang="en-US" altLang="en-US">
                <a:sym typeface="Wingdings" panose="05000000000000000000" pitchFamily="2" charset="2"/>
              </a:rPr>
              <a:t>run;</a:t>
            </a:r>
          </a:p>
          <a:p>
            <a:pPr lvl="1" eaLnBrk="1" hangingPunct="1"/>
            <a:endParaRPr lang="en-US" altLang="en-US"/>
          </a:p>
        </p:txBody>
      </p:sp>
      <p:sp>
        <p:nvSpPr>
          <p:cNvPr id="210948" name="Slide Number Placeholder 5">
            <a:extLst>
              <a:ext uri="{FF2B5EF4-FFF2-40B4-BE49-F238E27FC236}">
                <a16:creationId xmlns:a16="http://schemas.microsoft.com/office/drawing/2014/main" id="{7AD836D6-368C-AA1A-4DBE-19495D50138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42C6D71-8578-45FB-AEBF-C344163A954C}" type="slidenum">
              <a:rPr lang="en-US" altLang="en-US" smtClean="0">
                <a:solidFill>
                  <a:srgbClr val="898989"/>
                </a:solidFill>
              </a:rPr>
              <a:pPr/>
              <a:t>238</a:t>
            </a:fld>
            <a:endParaRPr lang="en-US" altLang="en-US">
              <a:solidFill>
                <a:srgbClr val="898989"/>
              </a:solidFill>
            </a:endParaRPr>
          </a:p>
        </p:txBody>
      </p:sp>
      <p:graphicFrame>
        <p:nvGraphicFramePr>
          <p:cNvPr id="402469" name="Group 37">
            <a:extLst>
              <a:ext uri="{FF2B5EF4-FFF2-40B4-BE49-F238E27FC236}">
                <a16:creationId xmlns:a16="http://schemas.microsoft.com/office/drawing/2014/main" id="{7A10E0F3-3482-D70D-09CA-0B952A046823}"/>
              </a:ext>
            </a:extLst>
          </p:cNvPr>
          <p:cNvGraphicFramePr>
            <a:graphicFrameLocks noGrp="1"/>
          </p:cNvGraphicFramePr>
          <p:nvPr/>
        </p:nvGraphicFramePr>
        <p:xfrm>
          <a:off x="1066800" y="3919538"/>
          <a:ext cx="6858000" cy="1606550"/>
        </p:xfrm>
        <a:graphic>
          <a:graphicData uri="http://schemas.openxmlformats.org/drawingml/2006/table">
            <a:tbl>
              <a:tblPr/>
              <a:tblGrid>
                <a:gridCol w="1339850">
                  <a:extLst>
                    <a:ext uri="{9D8B030D-6E8A-4147-A177-3AD203B41FA5}">
                      <a16:colId xmlns:a16="http://schemas.microsoft.com/office/drawing/2014/main" val="20000"/>
                    </a:ext>
                  </a:extLst>
                </a:gridCol>
                <a:gridCol w="1419225">
                  <a:extLst>
                    <a:ext uri="{9D8B030D-6E8A-4147-A177-3AD203B41FA5}">
                      <a16:colId xmlns:a16="http://schemas.microsoft.com/office/drawing/2014/main" val="20001"/>
                    </a:ext>
                  </a:extLst>
                </a:gridCol>
                <a:gridCol w="1103313">
                  <a:extLst>
                    <a:ext uri="{9D8B030D-6E8A-4147-A177-3AD203B41FA5}">
                      <a16:colId xmlns:a16="http://schemas.microsoft.com/office/drawing/2014/main" val="20002"/>
                    </a:ext>
                  </a:extLst>
                </a:gridCol>
                <a:gridCol w="1498600">
                  <a:extLst>
                    <a:ext uri="{9D8B030D-6E8A-4147-A177-3AD203B41FA5}">
                      <a16:colId xmlns:a16="http://schemas.microsoft.com/office/drawing/2014/main" val="20003"/>
                    </a:ext>
                  </a:extLst>
                </a:gridCol>
                <a:gridCol w="1497012">
                  <a:extLst>
                    <a:ext uri="{9D8B030D-6E8A-4147-A177-3AD203B41FA5}">
                      <a16:colId xmlns:a16="http://schemas.microsoft.com/office/drawing/2014/main" val="20004"/>
                    </a:ext>
                  </a:extLst>
                </a:gridCol>
              </a:tblGrid>
              <a:tr h="59358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dirty="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Age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Frequency</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Percent</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Cumulative</a:t>
                      </a:r>
                      <a:b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b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Frequency</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Cumulative</a:t>
                      </a:r>
                      <a:b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b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Percent</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526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AVERAGE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20.00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20.00</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3805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OLD</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40.00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60.00</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39646">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rgbClr val="0033A9"/>
                          </a:solidFill>
                          <a:effectLst>
                            <a:outerShdw blurRad="38100" dist="38100" dir="2700000" algn="tl">
                              <a:srgbClr val="000000"/>
                            </a:outerShdw>
                          </a:effectLst>
                          <a:latin typeface="Arial" panose="020B0604020202020204" pitchFamily="34" charset="0"/>
                          <a:cs typeface="Arial" panose="020B0604020202020204" pitchFamily="34" charset="0"/>
                        </a:rPr>
                        <a:t>VERY OLD</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40.00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100.00</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65F87C23-81FE-5E94-65FF-7F7914EC4E94}"/>
              </a:ext>
            </a:extLst>
          </p:cNvPr>
          <p:cNvSpPr>
            <a:spLocks noGrp="1"/>
          </p:cNvSpPr>
          <p:nvPr>
            <p:ph type="title"/>
          </p:nvPr>
        </p:nvSpPr>
        <p:spPr/>
        <p:txBody>
          <a:bodyPr/>
          <a:lstStyle/>
          <a:p>
            <a:pPr eaLnBrk="1" hangingPunct="1"/>
            <a:r>
              <a:rPr lang="en-US" altLang="en-US"/>
              <a:t>PROCEDURES</a:t>
            </a:r>
          </a:p>
        </p:txBody>
      </p:sp>
      <p:sp>
        <p:nvSpPr>
          <p:cNvPr id="211971" name="Rectangle 3">
            <a:extLst>
              <a:ext uri="{FF2B5EF4-FFF2-40B4-BE49-F238E27FC236}">
                <a16:creationId xmlns:a16="http://schemas.microsoft.com/office/drawing/2014/main" id="{160EC918-6EC8-C1DE-8CAE-7ED404AFE6D1}"/>
              </a:ext>
            </a:extLst>
          </p:cNvPr>
          <p:cNvSpPr>
            <a:spLocks noGrp="1" noChangeArrowheads="1"/>
          </p:cNvSpPr>
          <p:nvPr>
            <p:ph idx="1"/>
          </p:nvPr>
        </p:nvSpPr>
        <p:spPr/>
        <p:txBody>
          <a:bodyPr/>
          <a:lstStyle/>
          <a:p>
            <a:pPr eaLnBrk="1" hangingPunct="1"/>
            <a:r>
              <a:rPr lang="en-US" altLang="en-US"/>
              <a:t>For a frequency analysis of more than two variables, use PROC FREQ to create </a:t>
            </a:r>
            <a:r>
              <a:rPr lang="en-US" altLang="en-US" b="1" i="1"/>
              <a:t>n</a:t>
            </a:r>
            <a:r>
              <a:rPr lang="en-US" altLang="en-US" b="1"/>
              <a:t>-way</a:t>
            </a:r>
            <a:r>
              <a:rPr lang="en-US" altLang="en-US"/>
              <a:t> crosstabulations. A series of two-way tables will result, with a table for each level of the other variables. </a:t>
            </a:r>
          </a:p>
          <a:p>
            <a:pPr lvl="2" eaLnBrk="1" hangingPunct="1">
              <a:buFontTx/>
              <a:buNone/>
            </a:pPr>
            <a:endParaRPr lang="en-US" altLang="en-US"/>
          </a:p>
          <a:p>
            <a:pPr lvl="2" eaLnBrk="1" hangingPunct="1">
              <a:buFontTx/>
              <a:buNone/>
            </a:pPr>
            <a:r>
              <a:rPr lang="en-US" altLang="en-US"/>
              <a:t>Proc Freq data = temp;		</a:t>
            </a:r>
          </a:p>
          <a:p>
            <a:pPr lvl="2" eaLnBrk="1" hangingPunct="1">
              <a:buFontTx/>
              <a:buNone/>
            </a:pPr>
            <a:r>
              <a:rPr lang="en-US" altLang="en-US" b="1">
                <a:solidFill>
                  <a:srgbClr val="008080"/>
                </a:solidFill>
              </a:rPr>
              <a:t>Tables</a:t>
            </a:r>
            <a:r>
              <a:rPr lang="en-US" altLang="en-US"/>
              <a:t> sex</a:t>
            </a:r>
            <a:r>
              <a:rPr lang="en-US" altLang="en-US">
                <a:solidFill>
                  <a:srgbClr val="FF3300"/>
                </a:solidFill>
              </a:rPr>
              <a:t>*</a:t>
            </a:r>
            <a:r>
              <a:rPr lang="en-US" altLang="en-US"/>
              <a:t>height</a:t>
            </a:r>
            <a:r>
              <a:rPr lang="en-US" altLang="en-US">
                <a:solidFill>
                  <a:srgbClr val="FF3300"/>
                </a:solidFill>
              </a:rPr>
              <a:t>*</a:t>
            </a:r>
            <a:r>
              <a:rPr lang="en-US" altLang="en-US"/>
              <a:t>weight;</a:t>
            </a:r>
          </a:p>
          <a:p>
            <a:pPr lvl="2" eaLnBrk="1" hangingPunct="1">
              <a:buFontTx/>
              <a:buNone/>
            </a:pPr>
            <a:r>
              <a:rPr lang="en-US" altLang="en-US"/>
              <a:t>run;</a:t>
            </a:r>
          </a:p>
          <a:p>
            <a:pPr eaLnBrk="1" hangingPunct="1"/>
            <a:endParaRPr lang="en-US" altLang="en-US"/>
          </a:p>
          <a:p>
            <a:pPr eaLnBrk="1" hangingPunct="1"/>
            <a:r>
              <a:rPr lang="en-US" altLang="en-US">
                <a:solidFill>
                  <a:srgbClr val="FF3300"/>
                </a:solidFill>
              </a:rPr>
              <a:t>The order of the variables is important. In </a:t>
            </a:r>
            <a:r>
              <a:rPr lang="en-US" altLang="en-US" i="1">
                <a:solidFill>
                  <a:srgbClr val="FF3300"/>
                </a:solidFill>
              </a:rPr>
              <a:t>n</a:t>
            </a:r>
            <a:r>
              <a:rPr lang="en-US" altLang="en-US">
                <a:solidFill>
                  <a:srgbClr val="FF3300"/>
                </a:solidFill>
              </a:rPr>
              <a:t>-way tables, the last two variables of the TABLES statement become the two-way rows and columns. Variables preceding the last two in the TABLES statement stratify the crosstabulation tables. </a:t>
            </a:r>
          </a:p>
          <a:p>
            <a:pPr eaLnBrk="1" hangingPunct="1"/>
            <a:endParaRPr lang="en-US" altLang="en-US">
              <a:solidFill>
                <a:srgbClr val="FF3300"/>
              </a:solidFill>
            </a:endParaRPr>
          </a:p>
        </p:txBody>
      </p:sp>
      <p:sp>
        <p:nvSpPr>
          <p:cNvPr id="211972" name="Slide Number Placeholder 5">
            <a:extLst>
              <a:ext uri="{FF2B5EF4-FFF2-40B4-BE49-F238E27FC236}">
                <a16:creationId xmlns:a16="http://schemas.microsoft.com/office/drawing/2014/main" id="{1FB887FE-9297-2588-B771-1422B61D37A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A809EA1-2198-43CA-A054-6C731F58EC23}" type="slidenum">
              <a:rPr lang="en-US" altLang="en-US" smtClean="0">
                <a:solidFill>
                  <a:srgbClr val="898989"/>
                </a:solidFill>
              </a:rPr>
              <a:pPr/>
              <a:t>239</a:t>
            </a:fld>
            <a:endParaRPr lang="en-US" altLang="en-US">
              <a:solidFill>
                <a:srgbClr val="89898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6152F89-8CE7-EF9B-B99C-1157EE59E849}"/>
              </a:ext>
            </a:extLst>
          </p:cNvPr>
          <p:cNvSpPr>
            <a:spLocks noGrp="1"/>
          </p:cNvSpPr>
          <p:nvPr>
            <p:ph type="title"/>
          </p:nvPr>
        </p:nvSpPr>
        <p:spPr/>
        <p:txBody>
          <a:bodyPr/>
          <a:lstStyle/>
          <a:p>
            <a:pPr eaLnBrk="1" hangingPunct="1"/>
            <a:r>
              <a:rPr lang="en-US" altLang="en-US"/>
              <a:t>SAS Basic Concepts</a:t>
            </a:r>
          </a:p>
        </p:txBody>
      </p:sp>
      <p:sp>
        <p:nvSpPr>
          <p:cNvPr id="20483" name="Rectangle 3">
            <a:extLst>
              <a:ext uri="{FF2B5EF4-FFF2-40B4-BE49-F238E27FC236}">
                <a16:creationId xmlns:a16="http://schemas.microsoft.com/office/drawing/2014/main" id="{D76CAC36-89EE-7555-4AEF-830D922E7EA2}"/>
              </a:ext>
            </a:extLst>
          </p:cNvPr>
          <p:cNvSpPr>
            <a:spLocks noGrp="1" noChangeArrowheads="1"/>
          </p:cNvSpPr>
          <p:nvPr>
            <p:ph idx="1"/>
          </p:nvPr>
        </p:nvSpPr>
        <p:spPr/>
        <p:txBody>
          <a:bodyPr/>
          <a:lstStyle/>
          <a:p>
            <a:pPr eaLnBrk="1" hangingPunct="1"/>
            <a:r>
              <a:rPr lang="en-US" altLang="en-US"/>
              <a:t>Rows in a dataset are addressed as </a:t>
            </a:r>
            <a:r>
              <a:rPr lang="en-US" altLang="en-US">
                <a:solidFill>
                  <a:srgbClr val="008000"/>
                </a:solidFill>
              </a:rPr>
              <a:t>Observations</a:t>
            </a:r>
            <a:r>
              <a:rPr lang="en-US" altLang="en-US"/>
              <a:t> while Columns in a dataset are addressed as </a:t>
            </a:r>
            <a:r>
              <a:rPr lang="en-US" altLang="en-US">
                <a:solidFill>
                  <a:srgbClr val="008000"/>
                </a:solidFill>
              </a:rPr>
              <a:t>Variables</a:t>
            </a:r>
            <a:r>
              <a:rPr lang="en-US" altLang="en-US"/>
              <a:t>.</a:t>
            </a:r>
          </a:p>
          <a:p>
            <a:pPr eaLnBrk="1" hangingPunct="1"/>
            <a:r>
              <a:rPr lang="en-US" altLang="en-US">
                <a:solidFill>
                  <a:srgbClr val="008000"/>
                </a:solidFill>
              </a:rPr>
              <a:t>Observation</a:t>
            </a:r>
            <a:r>
              <a:rPr lang="en-US" altLang="en-US"/>
              <a:t> corresponds to records while </a:t>
            </a:r>
            <a:r>
              <a:rPr lang="en-US" altLang="en-US">
                <a:solidFill>
                  <a:srgbClr val="008000"/>
                </a:solidFill>
              </a:rPr>
              <a:t>Variable</a:t>
            </a:r>
            <a:r>
              <a:rPr lang="en-US" altLang="en-US"/>
              <a:t> corresponds to fields.</a:t>
            </a:r>
          </a:p>
          <a:p>
            <a:pPr eaLnBrk="1" hangingPunct="1"/>
            <a:r>
              <a:rPr lang="en-US" altLang="en-US"/>
              <a:t>The example below contains 5 observations and 4 variables.</a:t>
            </a:r>
          </a:p>
        </p:txBody>
      </p:sp>
      <p:sp>
        <p:nvSpPr>
          <p:cNvPr id="20484" name="Slide Number Placeholder 5">
            <a:extLst>
              <a:ext uri="{FF2B5EF4-FFF2-40B4-BE49-F238E27FC236}">
                <a16:creationId xmlns:a16="http://schemas.microsoft.com/office/drawing/2014/main" id="{17CC9A1F-8B96-0583-E4C6-C75213E76D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CD3FA63-A312-4B25-9304-9332B5230F90}" type="slidenum">
              <a:rPr lang="en-US" altLang="en-US" smtClean="0">
                <a:solidFill>
                  <a:srgbClr val="898989"/>
                </a:solidFill>
              </a:rPr>
              <a:pPr/>
              <a:t>24</a:t>
            </a:fld>
            <a:endParaRPr lang="en-US" altLang="en-US">
              <a:solidFill>
                <a:srgbClr val="898989"/>
              </a:solidFill>
            </a:endParaRPr>
          </a:p>
        </p:txBody>
      </p:sp>
      <p:graphicFrame>
        <p:nvGraphicFramePr>
          <p:cNvPr id="205913" name="Group 89">
            <a:extLst>
              <a:ext uri="{FF2B5EF4-FFF2-40B4-BE49-F238E27FC236}">
                <a16:creationId xmlns:a16="http://schemas.microsoft.com/office/drawing/2014/main" id="{5E90A170-37ED-D0A5-33D9-C21D91B8E013}"/>
              </a:ext>
            </a:extLst>
          </p:cNvPr>
          <p:cNvGraphicFramePr>
            <a:graphicFrameLocks noGrp="1"/>
          </p:cNvGraphicFramePr>
          <p:nvPr/>
        </p:nvGraphicFramePr>
        <p:xfrm>
          <a:off x="2819400" y="4210050"/>
          <a:ext cx="3200400" cy="2194128"/>
        </p:xfrm>
        <a:graphic>
          <a:graphicData uri="http://schemas.openxmlformats.org/drawingml/2006/table">
            <a:tbl>
              <a:tblPr/>
              <a:tblGrid>
                <a:gridCol w="738188">
                  <a:extLst>
                    <a:ext uri="{9D8B030D-6E8A-4147-A177-3AD203B41FA5}">
                      <a16:colId xmlns:a16="http://schemas.microsoft.com/office/drawing/2014/main" val="20000"/>
                    </a:ext>
                  </a:extLst>
                </a:gridCol>
                <a:gridCol w="820737">
                  <a:extLst>
                    <a:ext uri="{9D8B030D-6E8A-4147-A177-3AD203B41FA5}">
                      <a16:colId xmlns:a16="http://schemas.microsoft.com/office/drawing/2014/main" val="20001"/>
                    </a:ext>
                  </a:extLst>
                </a:gridCol>
                <a:gridCol w="820738">
                  <a:extLst>
                    <a:ext uri="{9D8B030D-6E8A-4147-A177-3AD203B41FA5}">
                      <a16:colId xmlns:a16="http://schemas.microsoft.com/office/drawing/2014/main" val="20002"/>
                    </a:ext>
                  </a:extLst>
                </a:gridCol>
                <a:gridCol w="820737">
                  <a:extLst>
                    <a:ext uri="{9D8B030D-6E8A-4147-A177-3AD203B41FA5}">
                      <a16:colId xmlns:a16="http://schemas.microsoft.com/office/drawing/2014/main" val="20003"/>
                    </a:ext>
                  </a:extLst>
                </a:gridCol>
              </a:tblGrid>
              <a:tr h="36565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ID</a:t>
                      </a:r>
                    </a:p>
                  </a:txBody>
                  <a:tcPr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Sex</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36565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101</a:t>
                      </a:r>
                    </a:p>
                  </a:txBody>
                  <a:tcPr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26</a:t>
                      </a:r>
                    </a:p>
                  </a:txBody>
                  <a:tcPr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C80"/>
                    </a:solidFill>
                  </a:tcPr>
                </a:tc>
                <a:extLst>
                  <a:ext uri="{0D108BD9-81ED-4DB2-BD59-A6C34878D82A}">
                    <a16:rowId xmlns:a16="http://schemas.microsoft.com/office/drawing/2014/main" val="10001"/>
                  </a:ext>
                </a:extLst>
              </a:tr>
              <a:tr h="36565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123</a:t>
                      </a:r>
                    </a:p>
                  </a:txBody>
                  <a:tcPr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t>
                      </a:r>
                    </a:p>
                  </a:txBody>
                  <a:tcPr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565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131</a:t>
                      </a:r>
                    </a:p>
                  </a:txBody>
                  <a:tcPr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Nancy</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32</a:t>
                      </a:r>
                    </a:p>
                  </a:txBody>
                  <a:tcPr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6565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121</a:t>
                      </a:r>
                    </a:p>
                  </a:txBody>
                  <a:tcPr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Dave</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6565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135</a:t>
                      </a:r>
                    </a:p>
                  </a:txBody>
                  <a:tcPr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Betty</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8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sp>
        <p:nvSpPr>
          <p:cNvPr id="20522" name="Line 43">
            <a:extLst>
              <a:ext uri="{FF2B5EF4-FFF2-40B4-BE49-F238E27FC236}">
                <a16:creationId xmlns:a16="http://schemas.microsoft.com/office/drawing/2014/main" id="{83F5E148-F5C6-A305-AC7E-42DFE20BDD75}"/>
              </a:ext>
            </a:extLst>
          </p:cNvPr>
          <p:cNvSpPr>
            <a:spLocks noChangeShapeType="1"/>
          </p:cNvSpPr>
          <p:nvPr/>
        </p:nvSpPr>
        <p:spPr bwMode="auto">
          <a:xfrm>
            <a:off x="5994400" y="47498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3" name="Text Box 44">
            <a:extLst>
              <a:ext uri="{FF2B5EF4-FFF2-40B4-BE49-F238E27FC236}">
                <a16:creationId xmlns:a16="http://schemas.microsoft.com/office/drawing/2014/main" id="{F7FA7E89-27E6-50A3-E7C4-6BF48EBC983C}"/>
              </a:ext>
            </a:extLst>
          </p:cNvPr>
          <p:cNvSpPr txBox="1">
            <a:spLocks noChangeArrowheads="1"/>
          </p:cNvSpPr>
          <p:nvPr/>
        </p:nvSpPr>
        <p:spPr bwMode="auto">
          <a:xfrm>
            <a:off x="6540500" y="4578350"/>
            <a:ext cx="1536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600" b="1">
                <a:solidFill>
                  <a:srgbClr val="008000"/>
                </a:solidFill>
                <a:latin typeface="Arial Unicode MS"/>
              </a:rPr>
              <a:t>Observation</a:t>
            </a:r>
          </a:p>
        </p:txBody>
      </p:sp>
      <p:sp>
        <p:nvSpPr>
          <p:cNvPr id="20524" name="Line 48">
            <a:extLst>
              <a:ext uri="{FF2B5EF4-FFF2-40B4-BE49-F238E27FC236}">
                <a16:creationId xmlns:a16="http://schemas.microsoft.com/office/drawing/2014/main" id="{51CDE714-9389-CF0F-404C-7C1AB50D11BD}"/>
              </a:ext>
            </a:extLst>
          </p:cNvPr>
          <p:cNvSpPr>
            <a:spLocks noChangeShapeType="1"/>
          </p:cNvSpPr>
          <p:nvPr/>
        </p:nvSpPr>
        <p:spPr bwMode="auto">
          <a:xfrm flipH="1">
            <a:off x="3200400" y="3886200"/>
            <a:ext cx="228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5" name="Text Box 87">
            <a:extLst>
              <a:ext uri="{FF2B5EF4-FFF2-40B4-BE49-F238E27FC236}">
                <a16:creationId xmlns:a16="http://schemas.microsoft.com/office/drawing/2014/main" id="{080C90FC-AEEA-0FD7-2FD8-B5DC3AA1191E}"/>
              </a:ext>
            </a:extLst>
          </p:cNvPr>
          <p:cNvSpPr txBox="1">
            <a:spLocks noChangeArrowheads="1"/>
          </p:cNvSpPr>
          <p:nvPr/>
        </p:nvSpPr>
        <p:spPr bwMode="auto">
          <a:xfrm>
            <a:off x="3340100" y="3657600"/>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600" b="1">
                <a:solidFill>
                  <a:srgbClr val="008000"/>
                </a:solidFill>
                <a:latin typeface="Arial Unicode MS"/>
              </a:rPr>
              <a:t>Variable</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A629EEF6-3E55-86C0-BB47-28688EE65BAF}"/>
              </a:ext>
            </a:extLst>
          </p:cNvPr>
          <p:cNvSpPr>
            <a:spLocks noGrp="1"/>
          </p:cNvSpPr>
          <p:nvPr>
            <p:ph type="title"/>
          </p:nvPr>
        </p:nvSpPr>
        <p:spPr/>
        <p:txBody>
          <a:bodyPr/>
          <a:lstStyle/>
          <a:p>
            <a:pPr eaLnBrk="1" hangingPunct="1"/>
            <a:r>
              <a:rPr lang="en-US" altLang="en-US"/>
              <a:t>PROCEDURES</a:t>
            </a:r>
          </a:p>
        </p:txBody>
      </p:sp>
      <p:sp>
        <p:nvSpPr>
          <p:cNvPr id="212995" name="Rectangle 3">
            <a:extLst>
              <a:ext uri="{FF2B5EF4-FFF2-40B4-BE49-F238E27FC236}">
                <a16:creationId xmlns:a16="http://schemas.microsoft.com/office/drawing/2014/main" id="{600F6F87-F231-A025-A320-B53D38BEA005}"/>
              </a:ext>
            </a:extLst>
          </p:cNvPr>
          <p:cNvSpPr>
            <a:spLocks noGrp="1" noChangeArrowheads="1"/>
          </p:cNvSpPr>
          <p:nvPr>
            <p:ph idx="1"/>
          </p:nvPr>
        </p:nvSpPr>
        <p:spPr/>
        <p:txBody>
          <a:bodyPr/>
          <a:lstStyle/>
          <a:p>
            <a:pPr eaLnBrk="1" hangingPunct="1"/>
            <a:r>
              <a:rPr lang="en-US" altLang="en-US"/>
              <a:t>To generate list output for crosstabulations, add a slash (</a:t>
            </a:r>
            <a:r>
              <a:rPr lang="en-US" altLang="en-US" b="1">
                <a:solidFill>
                  <a:srgbClr val="FF0000"/>
                </a:solidFill>
              </a:rPr>
              <a:t>/</a:t>
            </a:r>
            <a:r>
              <a:rPr lang="en-US" altLang="en-US"/>
              <a:t>) and the </a:t>
            </a:r>
            <a:r>
              <a:rPr lang="en-US" altLang="en-US" b="1"/>
              <a:t>LIST</a:t>
            </a:r>
            <a:r>
              <a:rPr lang="en-US" altLang="en-US"/>
              <a:t> option to the TABLES statement in your PROC FREQ step.</a:t>
            </a:r>
          </a:p>
          <a:p>
            <a:pPr lvl="1" eaLnBrk="1" hangingPunct="1">
              <a:buFont typeface="Tahoma" panose="020B0604030504040204" pitchFamily="34" charset="0"/>
              <a:buNone/>
            </a:pPr>
            <a:r>
              <a:rPr lang="en-US" altLang="en-US" b="1">
                <a:solidFill>
                  <a:srgbClr val="008080"/>
                </a:solidFill>
              </a:rPr>
              <a:t>TABLES</a:t>
            </a:r>
            <a:r>
              <a:rPr lang="en-US" altLang="en-US">
                <a:solidFill>
                  <a:srgbClr val="008080"/>
                </a:solidFill>
              </a:rPr>
              <a:t> </a:t>
            </a:r>
            <a:r>
              <a:rPr lang="en-US" altLang="en-US" i="1">
                <a:solidFill>
                  <a:srgbClr val="008080"/>
                </a:solidFill>
              </a:rPr>
              <a:t>variable-1*variable-2</a:t>
            </a:r>
            <a:r>
              <a:rPr lang="en-US" altLang="en-US">
                <a:solidFill>
                  <a:srgbClr val="008080"/>
                </a:solidFill>
              </a:rPr>
              <a:t> &lt;* ... </a:t>
            </a:r>
            <a:r>
              <a:rPr lang="en-US" altLang="en-US" i="1">
                <a:solidFill>
                  <a:srgbClr val="008080"/>
                </a:solidFill>
              </a:rPr>
              <a:t>variable-n</a:t>
            </a:r>
            <a:r>
              <a:rPr lang="en-US" altLang="en-US">
                <a:solidFill>
                  <a:srgbClr val="008080"/>
                </a:solidFill>
              </a:rPr>
              <a:t>&gt; </a:t>
            </a:r>
            <a:r>
              <a:rPr lang="en-US" altLang="en-US" b="1">
                <a:solidFill>
                  <a:srgbClr val="008080"/>
                </a:solidFill>
              </a:rPr>
              <a:t>/ LIST</a:t>
            </a:r>
            <a:r>
              <a:rPr lang="en-US" altLang="en-US">
                <a:solidFill>
                  <a:srgbClr val="008080"/>
                </a:solidFill>
              </a:rPr>
              <a:t>;</a:t>
            </a:r>
            <a:r>
              <a:rPr lang="en-US" altLang="en-US"/>
              <a:t> </a:t>
            </a:r>
          </a:p>
          <a:p>
            <a:pPr eaLnBrk="1" hangingPunct="1"/>
            <a:endParaRPr lang="en-US" altLang="en-US"/>
          </a:p>
          <a:p>
            <a:pPr lvl="2" eaLnBrk="1" hangingPunct="1">
              <a:buFontTx/>
              <a:buNone/>
            </a:pPr>
            <a:r>
              <a:rPr lang="en-US" altLang="en-US"/>
              <a:t>Proc Freq data = temp;		</a:t>
            </a:r>
          </a:p>
          <a:p>
            <a:pPr lvl="2" eaLnBrk="1" hangingPunct="1">
              <a:buFontTx/>
              <a:buNone/>
            </a:pPr>
            <a:r>
              <a:rPr lang="en-US" altLang="en-US" b="1">
                <a:solidFill>
                  <a:srgbClr val="008080"/>
                </a:solidFill>
              </a:rPr>
              <a:t>Tables</a:t>
            </a:r>
            <a:r>
              <a:rPr lang="en-US" altLang="en-US"/>
              <a:t> sex</a:t>
            </a:r>
            <a:r>
              <a:rPr lang="en-US" altLang="en-US">
                <a:solidFill>
                  <a:srgbClr val="FF3300"/>
                </a:solidFill>
              </a:rPr>
              <a:t>*</a:t>
            </a:r>
            <a:r>
              <a:rPr lang="en-US" altLang="en-US"/>
              <a:t>height</a:t>
            </a:r>
            <a:r>
              <a:rPr lang="en-US" altLang="en-US">
                <a:solidFill>
                  <a:srgbClr val="FF3300"/>
                </a:solidFill>
              </a:rPr>
              <a:t>*</a:t>
            </a:r>
            <a:r>
              <a:rPr lang="en-US" altLang="en-US"/>
              <a:t>weight/ </a:t>
            </a:r>
            <a:r>
              <a:rPr lang="en-US" altLang="en-US" b="1">
                <a:solidFill>
                  <a:srgbClr val="008080"/>
                </a:solidFill>
              </a:rPr>
              <a:t>LIST</a:t>
            </a:r>
            <a:r>
              <a:rPr lang="en-US" altLang="en-US"/>
              <a:t>;</a:t>
            </a:r>
          </a:p>
          <a:p>
            <a:pPr lvl="2" eaLnBrk="1" hangingPunct="1">
              <a:buFontTx/>
              <a:buNone/>
            </a:pPr>
            <a:r>
              <a:rPr lang="en-US" altLang="en-US"/>
              <a:t>run;</a:t>
            </a:r>
          </a:p>
          <a:p>
            <a:pPr lvl="2" eaLnBrk="1" hangingPunct="1">
              <a:buFontTx/>
              <a:buNone/>
            </a:pPr>
            <a:endParaRPr lang="en-US" altLang="en-US"/>
          </a:p>
          <a:p>
            <a:pPr lvl="2" eaLnBrk="1" hangingPunct="1">
              <a:buFontTx/>
              <a:buNone/>
            </a:pPr>
            <a:endParaRPr lang="en-US" altLang="en-US"/>
          </a:p>
          <a:p>
            <a:pPr eaLnBrk="1" hangingPunct="1"/>
            <a:endParaRPr lang="en-US" altLang="en-US"/>
          </a:p>
        </p:txBody>
      </p:sp>
      <p:sp>
        <p:nvSpPr>
          <p:cNvPr id="212996" name="Slide Number Placeholder 5">
            <a:extLst>
              <a:ext uri="{FF2B5EF4-FFF2-40B4-BE49-F238E27FC236}">
                <a16:creationId xmlns:a16="http://schemas.microsoft.com/office/drawing/2014/main" id="{5E268AF7-2CA4-0E7D-E663-2880E15F936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C20013F-9488-4D2B-A4EE-FB992D9FBF3F}" type="slidenum">
              <a:rPr lang="en-US" altLang="en-US" smtClean="0">
                <a:solidFill>
                  <a:srgbClr val="898989"/>
                </a:solidFill>
              </a:rPr>
              <a:pPr/>
              <a:t>240</a:t>
            </a:fld>
            <a:endParaRPr lang="en-US" altLang="en-US">
              <a:solidFill>
                <a:srgbClr val="898989"/>
              </a:solidFil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245807BD-ABB7-0C64-3932-1454BCF39759}"/>
              </a:ext>
            </a:extLst>
          </p:cNvPr>
          <p:cNvSpPr>
            <a:spLocks noGrp="1"/>
          </p:cNvSpPr>
          <p:nvPr>
            <p:ph type="title"/>
          </p:nvPr>
        </p:nvSpPr>
        <p:spPr/>
        <p:txBody>
          <a:bodyPr/>
          <a:lstStyle/>
          <a:p>
            <a:pPr eaLnBrk="1" hangingPunct="1"/>
            <a:r>
              <a:rPr lang="en-US" altLang="en-US"/>
              <a:t>PROCEDURES</a:t>
            </a:r>
          </a:p>
        </p:txBody>
      </p:sp>
      <p:sp>
        <p:nvSpPr>
          <p:cNvPr id="214019" name="Rectangle 3">
            <a:extLst>
              <a:ext uri="{FF2B5EF4-FFF2-40B4-BE49-F238E27FC236}">
                <a16:creationId xmlns:a16="http://schemas.microsoft.com/office/drawing/2014/main" id="{4D9426E5-8913-1271-2960-64CBDBC718F8}"/>
              </a:ext>
            </a:extLst>
          </p:cNvPr>
          <p:cNvSpPr>
            <a:spLocks noGrp="1" noChangeArrowheads="1"/>
          </p:cNvSpPr>
          <p:nvPr>
            <p:ph idx="1"/>
          </p:nvPr>
        </p:nvSpPr>
        <p:spPr/>
        <p:txBody>
          <a:bodyPr/>
          <a:lstStyle/>
          <a:p>
            <a:pPr eaLnBrk="1" hangingPunct="1"/>
            <a:r>
              <a:rPr lang="en-US" altLang="en-US"/>
              <a:t>You can use options to suppress any of these statistics. To control the depth of crosstabulation results, add any combination of the following options to the TABLES statement: </a:t>
            </a:r>
          </a:p>
          <a:p>
            <a:pPr lvl="2" eaLnBrk="1" hangingPunct="1">
              <a:buFontTx/>
              <a:buNone/>
            </a:pPr>
            <a:endParaRPr lang="en-US" altLang="en-US" b="1">
              <a:solidFill>
                <a:srgbClr val="008080"/>
              </a:solidFill>
            </a:endParaRPr>
          </a:p>
          <a:p>
            <a:pPr lvl="2" eaLnBrk="1" hangingPunct="1">
              <a:buFontTx/>
              <a:buNone/>
            </a:pPr>
            <a:r>
              <a:rPr lang="en-US" altLang="en-US" b="1">
                <a:solidFill>
                  <a:srgbClr val="008080"/>
                </a:solidFill>
              </a:rPr>
              <a:t>NOFREQ</a:t>
            </a:r>
            <a:r>
              <a:rPr lang="en-US" altLang="en-US"/>
              <a:t> suppresses cell frequencies </a:t>
            </a:r>
          </a:p>
          <a:p>
            <a:pPr lvl="2" eaLnBrk="1" hangingPunct="1">
              <a:buFontTx/>
              <a:buNone/>
            </a:pPr>
            <a:r>
              <a:rPr lang="en-US" altLang="en-US" b="1">
                <a:solidFill>
                  <a:srgbClr val="008080"/>
                </a:solidFill>
              </a:rPr>
              <a:t>NOPERCEN</a:t>
            </a:r>
            <a:r>
              <a:rPr lang="en-US" altLang="en-US" b="1"/>
              <a:t>T</a:t>
            </a:r>
            <a:r>
              <a:rPr lang="en-US" altLang="en-US"/>
              <a:t> suppresses cell percentages </a:t>
            </a:r>
          </a:p>
          <a:p>
            <a:pPr lvl="2" eaLnBrk="1" hangingPunct="1">
              <a:buFontTx/>
              <a:buNone/>
            </a:pPr>
            <a:r>
              <a:rPr lang="en-US" altLang="en-US" b="1">
                <a:solidFill>
                  <a:srgbClr val="008080"/>
                </a:solidFill>
              </a:rPr>
              <a:t>NOROW</a:t>
            </a:r>
            <a:r>
              <a:rPr lang="en-US" altLang="en-US"/>
              <a:t> supresses row percentages </a:t>
            </a:r>
          </a:p>
          <a:p>
            <a:pPr lvl="2" eaLnBrk="1" hangingPunct="1">
              <a:buFontTx/>
              <a:buNone/>
            </a:pPr>
            <a:r>
              <a:rPr lang="en-US" altLang="en-US" b="1">
                <a:solidFill>
                  <a:srgbClr val="008080"/>
                </a:solidFill>
              </a:rPr>
              <a:t>NOCOL</a:t>
            </a:r>
            <a:r>
              <a:rPr lang="en-US" altLang="en-US"/>
              <a:t> suppresses column percentages </a:t>
            </a:r>
          </a:p>
          <a:p>
            <a:pPr lvl="2" eaLnBrk="1" hangingPunct="1">
              <a:buFontTx/>
              <a:buNone/>
            </a:pPr>
            <a:endParaRPr lang="en-US" altLang="en-US" b="1">
              <a:solidFill>
                <a:srgbClr val="008080"/>
              </a:solidFill>
            </a:endParaRPr>
          </a:p>
          <a:p>
            <a:pPr lvl="2" eaLnBrk="1" hangingPunct="1">
              <a:buFontTx/>
              <a:buNone/>
            </a:pPr>
            <a:r>
              <a:rPr lang="en-US" altLang="en-US"/>
              <a:t>Proc Freq data = temp;		</a:t>
            </a:r>
          </a:p>
          <a:p>
            <a:pPr lvl="2" eaLnBrk="1" hangingPunct="1">
              <a:buFontTx/>
              <a:buNone/>
            </a:pPr>
            <a:r>
              <a:rPr lang="en-US" altLang="en-US" b="1">
                <a:solidFill>
                  <a:srgbClr val="008080"/>
                </a:solidFill>
              </a:rPr>
              <a:t>Tables</a:t>
            </a:r>
            <a:r>
              <a:rPr lang="en-US" altLang="en-US"/>
              <a:t> sex</a:t>
            </a:r>
            <a:r>
              <a:rPr lang="en-US" altLang="en-US">
                <a:solidFill>
                  <a:srgbClr val="FF3300"/>
                </a:solidFill>
              </a:rPr>
              <a:t>*</a:t>
            </a:r>
            <a:r>
              <a:rPr lang="en-US" altLang="en-US"/>
              <a:t>height</a:t>
            </a:r>
            <a:r>
              <a:rPr lang="en-US" altLang="en-US">
                <a:solidFill>
                  <a:srgbClr val="FF3300"/>
                </a:solidFill>
              </a:rPr>
              <a:t>*</a:t>
            </a:r>
            <a:r>
              <a:rPr lang="en-US" altLang="en-US"/>
              <a:t>weight/ </a:t>
            </a:r>
            <a:r>
              <a:rPr lang="en-US" altLang="en-US" b="1">
                <a:solidFill>
                  <a:srgbClr val="008080"/>
                </a:solidFill>
              </a:rPr>
              <a:t>NOFREQ</a:t>
            </a:r>
            <a:r>
              <a:rPr lang="en-US" altLang="en-US"/>
              <a:t>;</a:t>
            </a:r>
          </a:p>
          <a:p>
            <a:pPr lvl="2" eaLnBrk="1" hangingPunct="1">
              <a:buFontTx/>
              <a:buNone/>
            </a:pPr>
            <a:r>
              <a:rPr lang="en-US" altLang="en-US"/>
              <a:t>run;</a:t>
            </a:r>
          </a:p>
          <a:p>
            <a:pPr lvl="2" eaLnBrk="1" hangingPunct="1">
              <a:buFontTx/>
              <a:buNone/>
            </a:pPr>
            <a:endParaRPr lang="en-US" altLang="en-US"/>
          </a:p>
          <a:p>
            <a:pPr eaLnBrk="1" hangingPunct="1"/>
            <a:endParaRPr lang="en-US" altLang="en-US"/>
          </a:p>
        </p:txBody>
      </p:sp>
      <p:sp>
        <p:nvSpPr>
          <p:cNvPr id="214020" name="Slide Number Placeholder 5">
            <a:extLst>
              <a:ext uri="{FF2B5EF4-FFF2-40B4-BE49-F238E27FC236}">
                <a16:creationId xmlns:a16="http://schemas.microsoft.com/office/drawing/2014/main" id="{B9584A96-431C-CB80-7260-89DA6672522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ACADA45-D905-4722-9B1D-BA3172DC6230}" type="slidenum">
              <a:rPr lang="en-US" altLang="en-US" smtClean="0">
                <a:solidFill>
                  <a:srgbClr val="898989"/>
                </a:solidFill>
              </a:rPr>
              <a:pPr/>
              <a:t>241</a:t>
            </a:fld>
            <a:endParaRPr lang="en-US" altLang="en-US">
              <a:solidFill>
                <a:srgbClr val="898989"/>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8494472F-E283-A522-AB2B-BD761CAE57A5}"/>
              </a:ext>
            </a:extLst>
          </p:cNvPr>
          <p:cNvSpPr>
            <a:spLocks noGrp="1"/>
          </p:cNvSpPr>
          <p:nvPr>
            <p:ph type="title"/>
          </p:nvPr>
        </p:nvSpPr>
        <p:spPr/>
        <p:txBody>
          <a:bodyPr/>
          <a:lstStyle/>
          <a:p>
            <a:pPr eaLnBrk="1" hangingPunct="1"/>
            <a:r>
              <a:rPr lang="en-US" altLang="en-US"/>
              <a:t>PROCEDURES</a:t>
            </a:r>
          </a:p>
        </p:txBody>
      </p:sp>
      <p:sp>
        <p:nvSpPr>
          <p:cNvPr id="406531" name="Rectangle 3">
            <a:extLst>
              <a:ext uri="{FF2B5EF4-FFF2-40B4-BE49-F238E27FC236}">
                <a16:creationId xmlns:a16="http://schemas.microsoft.com/office/drawing/2014/main" id="{27D47C76-BE88-69BA-AE57-35D7A6EE76BE}"/>
              </a:ext>
            </a:extLst>
          </p:cNvPr>
          <p:cNvSpPr>
            <a:spLocks noGrp="1" noChangeArrowheads="1"/>
          </p:cNvSpPr>
          <p:nvPr>
            <p:ph idx="1"/>
          </p:nvPr>
        </p:nvSpPr>
        <p:spPr/>
        <p:txBody>
          <a:bodyPr rtlCol="0">
            <a:normAutofit fontScale="85000" lnSpcReduction="10000"/>
          </a:bodyPr>
          <a:lstStyle/>
          <a:p>
            <a:pPr eaLnBrk="1" fontAlgn="auto" hangingPunct="1">
              <a:spcAft>
                <a:spcPts val="0"/>
              </a:spcAft>
              <a:defRPr/>
            </a:pPr>
            <a:r>
              <a:rPr lang="en-US" altLang="en-US" sz="2800" b="1">
                <a:solidFill>
                  <a:schemeClr val="accent2"/>
                </a:solidFill>
              </a:rPr>
              <a:t>PROC MEANS</a:t>
            </a:r>
          </a:p>
          <a:p>
            <a:pPr lvl="1" eaLnBrk="1" fontAlgn="auto" hangingPunct="1">
              <a:spcAft>
                <a:spcPts val="0"/>
              </a:spcAft>
              <a:defRPr/>
            </a:pPr>
            <a:r>
              <a:rPr lang="en-US" altLang="en-US" sz="2400"/>
              <a:t>In its simplest form, PROC MEANS prints the </a:t>
            </a:r>
            <a:r>
              <a:rPr lang="en-US" altLang="en-US" sz="2400" i="1"/>
              <a:t>n</a:t>
            </a:r>
            <a:r>
              <a:rPr lang="en-US" altLang="en-US" sz="2400"/>
              <a:t>-count (number of non-missing values), mean, standard deviation, and minimum and maximum values of every </a:t>
            </a:r>
            <a:r>
              <a:rPr lang="en-US" altLang="en-US" sz="2400">
                <a:solidFill>
                  <a:srgbClr val="FF3300"/>
                </a:solidFill>
              </a:rPr>
              <a:t>numeric </a:t>
            </a:r>
            <a:r>
              <a:rPr lang="en-US" altLang="en-US" sz="2400"/>
              <a:t>variable in a data set. </a:t>
            </a:r>
          </a:p>
          <a:p>
            <a:pPr lvl="1" eaLnBrk="1" fontAlgn="auto" hangingPunct="1">
              <a:spcAft>
                <a:spcPts val="0"/>
              </a:spcAft>
              <a:defRPr/>
            </a:pPr>
            <a:r>
              <a:rPr lang="en-US" altLang="en-US" sz="2400"/>
              <a:t>General form of PROC MEANS:</a:t>
            </a:r>
          </a:p>
          <a:p>
            <a:pPr lvl="2" eaLnBrk="1" fontAlgn="auto" hangingPunct="1">
              <a:spcAft>
                <a:spcPts val="0"/>
              </a:spcAft>
              <a:buFontTx/>
              <a:buNone/>
              <a:defRPr/>
            </a:pPr>
            <a:endParaRPr lang="en-US" altLang="en-US" sz="2000" b="1">
              <a:solidFill>
                <a:srgbClr val="008080"/>
              </a:solidFill>
            </a:endParaRPr>
          </a:p>
          <a:p>
            <a:pPr lvl="2" eaLnBrk="1" fontAlgn="auto" hangingPunct="1">
              <a:spcAft>
                <a:spcPts val="0"/>
              </a:spcAft>
              <a:buFontTx/>
              <a:buNone/>
              <a:defRPr/>
            </a:pPr>
            <a:r>
              <a:rPr lang="en-US" altLang="en-US" sz="2000" b="1">
                <a:solidFill>
                  <a:srgbClr val="008080"/>
                </a:solidFill>
              </a:rPr>
              <a:t>PROC MEANS</a:t>
            </a:r>
            <a:r>
              <a:rPr lang="en-US" altLang="en-US" sz="2000">
                <a:solidFill>
                  <a:srgbClr val="008080"/>
                </a:solidFill>
              </a:rPr>
              <a:t> &lt;</a:t>
            </a:r>
            <a:r>
              <a:rPr lang="en-US" altLang="en-US" sz="2000" b="1">
                <a:solidFill>
                  <a:srgbClr val="008080"/>
                </a:solidFill>
              </a:rPr>
              <a:t>DATA</a:t>
            </a:r>
            <a:r>
              <a:rPr lang="en-US" altLang="en-US" sz="2000">
                <a:solidFill>
                  <a:srgbClr val="008080"/>
                </a:solidFill>
              </a:rPr>
              <a:t>=</a:t>
            </a:r>
            <a:r>
              <a:rPr lang="en-US" altLang="en-US" sz="2000" i="1">
                <a:solidFill>
                  <a:srgbClr val="008080"/>
                </a:solidFill>
              </a:rPr>
              <a:t>SAS-data-set</a:t>
            </a:r>
            <a:r>
              <a:rPr lang="en-US" altLang="en-US" sz="2000">
                <a:solidFill>
                  <a:srgbClr val="008080"/>
                </a:solidFill>
              </a:rPr>
              <a:t>&gt;</a:t>
            </a:r>
            <a:r>
              <a:rPr lang="en-US" altLang="en-US" sz="2000"/>
              <a:t> </a:t>
            </a:r>
          </a:p>
          <a:p>
            <a:pPr lvl="2" eaLnBrk="1" fontAlgn="auto" hangingPunct="1">
              <a:spcAft>
                <a:spcPts val="0"/>
              </a:spcAft>
              <a:buFontTx/>
              <a:buNone/>
              <a:defRPr/>
            </a:pPr>
            <a:r>
              <a:rPr lang="en-US" altLang="en-US" sz="2000">
                <a:solidFill>
                  <a:srgbClr val="008080"/>
                </a:solidFill>
              </a:rPr>
              <a:t>&lt;</a:t>
            </a:r>
            <a:r>
              <a:rPr lang="en-US" altLang="en-US" sz="2000" i="1">
                <a:solidFill>
                  <a:srgbClr val="008080"/>
                </a:solidFill>
              </a:rPr>
              <a:t>statistic-keyword(s)</a:t>
            </a:r>
            <a:r>
              <a:rPr lang="en-US" altLang="en-US" sz="2000">
                <a:solidFill>
                  <a:srgbClr val="008080"/>
                </a:solidFill>
              </a:rPr>
              <a:t>&gt; &lt;</a:t>
            </a:r>
            <a:r>
              <a:rPr lang="en-US" altLang="en-US" sz="2000" i="1">
                <a:solidFill>
                  <a:srgbClr val="008080"/>
                </a:solidFill>
              </a:rPr>
              <a:t>option(s)</a:t>
            </a:r>
            <a:r>
              <a:rPr lang="en-US" altLang="en-US" sz="2000">
                <a:solidFill>
                  <a:srgbClr val="008080"/>
                </a:solidFill>
              </a:rPr>
              <a:t>&gt;</a:t>
            </a:r>
            <a:r>
              <a:rPr lang="en-US" altLang="en-US" sz="2000" b="1">
                <a:solidFill>
                  <a:srgbClr val="008080"/>
                </a:solidFill>
              </a:rPr>
              <a:t>;</a:t>
            </a:r>
            <a:r>
              <a:rPr lang="en-US" altLang="en-US" sz="2000"/>
              <a:t> </a:t>
            </a:r>
          </a:p>
          <a:p>
            <a:pPr lvl="1" eaLnBrk="1" fontAlgn="auto" hangingPunct="1">
              <a:spcAft>
                <a:spcPts val="0"/>
              </a:spcAft>
              <a:buFontTx/>
              <a:buNone/>
              <a:defRPr/>
            </a:pPr>
            <a:r>
              <a:rPr lang="en-US" altLang="en-US" sz="2400" b="1">
                <a:solidFill>
                  <a:srgbClr val="008080"/>
                </a:solidFill>
              </a:rPr>
              <a:t>		RUN;</a:t>
            </a:r>
            <a:r>
              <a:rPr lang="en-US" altLang="en-US" sz="2400"/>
              <a:t> </a:t>
            </a:r>
          </a:p>
          <a:p>
            <a:pPr lvl="1" eaLnBrk="1" fontAlgn="auto" hangingPunct="1">
              <a:spcAft>
                <a:spcPts val="0"/>
              </a:spcAft>
              <a:buFontTx/>
              <a:buNone/>
              <a:defRPr/>
            </a:pPr>
            <a:endParaRPr lang="en-US" altLang="en-US" sz="2400"/>
          </a:p>
          <a:p>
            <a:pPr lvl="1" eaLnBrk="1" fontAlgn="auto" hangingPunct="1">
              <a:spcAft>
                <a:spcPts val="0"/>
              </a:spcAft>
              <a:buFontTx/>
              <a:buNone/>
              <a:defRPr/>
            </a:pPr>
            <a:r>
              <a:rPr lang="en-US" altLang="en-US" sz="2400"/>
              <a:t>		where </a:t>
            </a:r>
          </a:p>
          <a:p>
            <a:pPr lvl="1" eaLnBrk="1" fontAlgn="auto" hangingPunct="1">
              <a:spcAft>
                <a:spcPts val="0"/>
              </a:spcAft>
              <a:buFontTx/>
              <a:buNone/>
              <a:defRPr/>
            </a:pPr>
            <a:r>
              <a:rPr lang="en-US" altLang="en-US" sz="2400" i="1">
                <a:solidFill>
                  <a:srgbClr val="008080"/>
                </a:solidFill>
              </a:rPr>
              <a:t>		SAS-data-set</a:t>
            </a:r>
            <a:r>
              <a:rPr lang="en-US" altLang="en-US" sz="2400"/>
              <a:t> identifies the data set to process </a:t>
            </a:r>
          </a:p>
          <a:p>
            <a:pPr lvl="1" eaLnBrk="1" fontAlgn="auto" hangingPunct="1">
              <a:spcAft>
                <a:spcPts val="0"/>
              </a:spcAft>
              <a:buFontTx/>
              <a:buNone/>
              <a:defRPr/>
            </a:pPr>
            <a:r>
              <a:rPr lang="en-US" altLang="en-US" sz="2400" i="1">
                <a:solidFill>
                  <a:srgbClr val="008080"/>
                </a:solidFill>
              </a:rPr>
              <a:t>		statistic-keyword(s)</a:t>
            </a:r>
            <a:r>
              <a:rPr lang="en-US" altLang="en-US" sz="2400">
                <a:solidFill>
                  <a:srgbClr val="008080"/>
                </a:solidFill>
              </a:rPr>
              <a:t> </a:t>
            </a:r>
            <a:r>
              <a:rPr lang="en-US" altLang="en-US" sz="2400"/>
              <a:t>specifies the statistics to compute </a:t>
            </a:r>
          </a:p>
          <a:p>
            <a:pPr lvl="1" eaLnBrk="1" fontAlgn="auto" hangingPunct="1">
              <a:spcAft>
                <a:spcPts val="0"/>
              </a:spcAft>
              <a:buFontTx/>
              <a:buNone/>
              <a:defRPr/>
            </a:pPr>
            <a:r>
              <a:rPr lang="en-US" altLang="en-US" sz="2400" i="1">
                <a:solidFill>
                  <a:srgbClr val="008080"/>
                </a:solidFill>
              </a:rPr>
              <a:t>		option(s)</a:t>
            </a:r>
            <a:r>
              <a:rPr lang="en-US" altLang="en-US" sz="2400"/>
              <a:t> control the content, analysis, and appearance of output. </a:t>
            </a:r>
          </a:p>
          <a:p>
            <a:pPr lvl="1" eaLnBrk="1" fontAlgn="auto" hangingPunct="1">
              <a:spcAft>
                <a:spcPts val="0"/>
              </a:spcAft>
              <a:buFontTx/>
              <a:buNone/>
              <a:defRPr/>
            </a:pPr>
            <a:endParaRPr lang="en-US" altLang="en-US" sz="2400"/>
          </a:p>
          <a:p>
            <a:pPr lvl="2" eaLnBrk="1" fontAlgn="auto" hangingPunct="1">
              <a:spcAft>
                <a:spcPts val="0"/>
              </a:spcAft>
              <a:defRPr/>
            </a:pPr>
            <a:endParaRPr lang="en-US" altLang="en-US" sz="2000"/>
          </a:p>
        </p:txBody>
      </p:sp>
      <p:sp>
        <p:nvSpPr>
          <p:cNvPr id="215044" name="Slide Number Placeholder 5">
            <a:extLst>
              <a:ext uri="{FF2B5EF4-FFF2-40B4-BE49-F238E27FC236}">
                <a16:creationId xmlns:a16="http://schemas.microsoft.com/office/drawing/2014/main" id="{79044FEE-C081-AB67-1A37-98AEFF1DEE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910C949-0DFF-4FA7-8F47-B93E1333DDB7}" type="slidenum">
              <a:rPr lang="en-US" altLang="en-US" smtClean="0">
                <a:solidFill>
                  <a:srgbClr val="898989"/>
                </a:solidFill>
              </a:rPr>
              <a:pPr/>
              <a:t>242</a:t>
            </a:fld>
            <a:endParaRPr lang="en-US" altLang="en-US">
              <a:solidFill>
                <a:srgbClr val="898989"/>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1A8BD610-75ED-2511-41F2-00FF5B22A6EE}"/>
              </a:ext>
            </a:extLst>
          </p:cNvPr>
          <p:cNvSpPr>
            <a:spLocks noGrp="1"/>
          </p:cNvSpPr>
          <p:nvPr>
            <p:ph type="title"/>
          </p:nvPr>
        </p:nvSpPr>
        <p:spPr/>
        <p:txBody>
          <a:bodyPr/>
          <a:lstStyle/>
          <a:p>
            <a:pPr eaLnBrk="1" hangingPunct="1"/>
            <a:r>
              <a:rPr lang="en-US" altLang="en-US"/>
              <a:t>PROCEDURES</a:t>
            </a:r>
          </a:p>
        </p:txBody>
      </p:sp>
      <p:sp>
        <p:nvSpPr>
          <p:cNvPr id="216067" name="Rectangle 3">
            <a:extLst>
              <a:ext uri="{FF2B5EF4-FFF2-40B4-BE49-F238E27FC236}">
                <a16:creationId xmlns:a16="http://schemas.microsoft.com/office/drawing/2014/main" id="{F650F696-5625-07C6-9852-441D005B60A1}"/>
              </a:ext>
            </a:extLst>
          </p:cNvPr>
          <p:cNvSpPr>
            <a:spLocks noGrp="1" noChangeArrowheads="1"/>
          </p:cNvSpPr>
          <p:nvPr>
            <p:ph idx="1"/>
          </p:nvPr>
        </p:nvSpPr>
        <p:spPr/>
        <p:txBody>
          <a:bodyPr/>
          <a:lstStyle/>
          <a:p>
            <a:pPr eaLnBrk="1" hangingPunct="1"/>
            <a:r>
              <a:rPr lang="en-US" altLang="en-US"/>
              <a:t>Mentioned below is a example of a PROC MEANS:</a:t>
            </a:r>
          </a:p>
          <a:p>
            <a:pPr lvl="1" eaLnBrk="1" hangingPunct="1">
              <a:buFont typeface="Tahoma" panose="020B0604030504040204" pitchFamily="34" charset="0"/>
              <a:buNone/>
            </a:pPr>
            <a:r>
              <a:rPr lang="en-US" altLang="en-US">
                <a:solidFill>
                  <a:schemeClr val="accent2"/>
                </a:solidFill>
              </a:rPr>
              <a:t>PROC MEANS Data = Temp;</a:t>
            </a:r>
          </a:p>
          <a:p>
            <a:pPr lvl="1" eaLnBrk="1" hangingPunct="1">
              <a:buFont typeface="Tahoma" panose="020B0604030504040204" pitchFamily="34" charset="0"/>
              <a:buNone/>
            </a:pPr>
            <a:r>
              <a:rPr lang="en-US" altLang="en-US">
                <a:solidFill>
                  <a:schemeClr val="accent2"/>
                </a:solidFill>
              </a:rPr>
              <a:t>Run;</a:t>
            </a:r>
          </a:p>
          <a:p>
            <a:pPr lvl="1" eaLnBrk="1" hangingPunct="1">
              <a:buFont typeface="Tahoma" panose="020B0604030504040204" pitchFamily="34" charset="0"/>
              <a:buNone/>
            </a:pPr>
            <a:endParaRPr lang="en-US" altLang="en-US"/>
          </a:p>
          <a:p>
            <a:pPr eaLnBrk="1" hangingPunct="1"/>
            <a:r>
              <a:rPr lang="en-US" altLang="en-US"/>
              <a:t>To limit the statistics computed or to specify a different statistic to be computed include statistic keywords as PROC MEANS Options. When a statistic is specified in the PROC MEANS statement, default statistics are not produced.</a:t>
            </a:r>
            <a:r>
              <a:rPr lang="en-US" altLang="en-US">
                <a:solidFill>
                  <a:schemeClr val="accent2"/>
                </a:solidFill>
              </a:rPr>
              <a:t> </a:t>
            </a:r>
          </a:p>
          <a:p>
            <a:pPr lvl="1" eaLnBrk="1" hangingPunct="1">
              <a:buFont typeface="Tahoma" panose="020B0604030504040204" pitchFamily="34" charset="0"/>
              <a:buNone/>
            </a:pPr>
            <a:endParaRPr lang="en-US" altLang="en-US">
              <a:solidFill>
                <a:schemeClr val="accent2"/>
              </a:solidFill>
            </a:endParaRPr>
          </a:p>
          <a:p>
            <a:pPr lvl="1" eaLnBrk="1" hangingPunct="1">
              <a:buFont typeface="Tahoma" panose="020B0604030504040204" pitchFamily="34" charset="0"/>
              <a:buNone/>
            </a:pPr>
            <a:r>
              <a:rPr lang="en-US" altLang="en-US">
                <a:solidFill>
                  <a:schemeClr val="accent2"/>
                </a:solidFill>
              </a:rPr>
              <a:t>PROC MEANS Data = Temp </a:t>
            </a:r>
            <a:r>
              <a:rPr lang="en-US" altLang="en-US" sz="2400" b="1">
                <a:solidFill>
                  <a:srgbClr val="008080"/>
                </a:solidFill>
              </a:rPr>
              <a:t>median range</a:t>
            </a:r>
            <a:r>
              <a:rPr lang="en-US" altLang="en-US">
                <a:solidFill>
                  <a:schemeClr val="accent2"/>
                </a:solidFill>
              </a:rPr>
              <a:t>;</a:t>
            </a:r>
          </a:p>
          <a:p>
            <a:pPr lvl="1" eaLnBrk="1" hangingPunct="1">
              <a:buFont typeface="Tahoma" panose="020B0604030504040204" pitchFamily="34" charset="0"/>
              <a:buNone/>
            </a:pPr>
            <a:r>
              <a:rPr lang="en-US" altLang="en-US">
                <a:solidFill>
                  <a:schemeClr val="accent2"/>
                </a:solidFill>
              </a:rPr>
              <a:t>Run;</a:t>
            </a:r>
          </a:p>
          <a:p>
            <a:pPr lvl="1" eaLnBrk="1" hangingPunct="1">
              <a:buFont typeface="Tahoma" panose="020B0604030504040204" pitchFamily="34" charset="0"/>
              <a:buNone/>
            </a:pPr>
            <a:endParaRPr lang="en-US" altLang="en-US">
              <a:solidFill>
                <a:schemeClr val="accent2"/>
              </a:solidFill>
            </a:endParaRPr>
          </a:p>
        </p:txBody>
      </p:sp>
      <p:sp>
        <p:nvSpPr>
          <p:cNvPr id="216068" name="Slide Number Placeholder 5">
            <a:extLst>
              <a:ext uri="{FF2B5EF4-FFF2-40B4-BE49-F238E27FC236}">
                <a16:creationId xmlns:a16="http://schemas.microsoft.com/office/drawing/2014/main" id="{F9AFD3BC-4C41-57D9-2EE6-4BE3FBB5688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CE4D283-66F7-415C-9000-C3535C0AD9AD}" type="slidenum">
              <a:rPr lang="en-US" altLang="en-US" smtClean="0">
                <a:solidFill>
                  <a:srgbClr val="898989"/>
                </a:solidFill>
              </a:rPr>
              <a:pPr/>
              <a:t>243</a:t>
            </a:fld>
            <a:endParaRPr lang="en-US" altLang="en-US">
              <a:solidFill>
                <a:srgbClr val="898989"/>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CEA253A9-BBB5-0AD5-6DF2-19892FBA37C6}"/>
              </a:ext>
            </a:extLst>
          </p:cNvPr>
          <p:cNvSpPr>
            <a:spLocks noGrp="1"/>
          </p:cNvSpPr>
          <p:nvPr>
            <p:ph type="title"/>
          </p:nvPr>
        </p:nvSpPr>
        <p:spPr/>
        <p:txBody>
          <a:bodyPr/>
          <a:lstStyle/>
          <a:p>
            <a:pPr eaLnBrk="1" hangingPunct="1"/>
            <a:r>
              <a:rPr lang="en-US" altLang="en-US"/>
              <a:t>PROCEDURES</a:t>
            </a:r>
          </a:p>
        </p:txBody>
      </p:sp>
      <p:sp>
        <p:nvSpPr>
          <p:cNvPr id="408579" name="Rectangle 3">
            <a:extLst>
              <a:ext uri="{FF2B5EF4-FFF2-40B4-BE49-F238E27FC236}">
                <a16:creationId xmlns:a16="http://schemas.microsoft.com/office/drawing/2014/main" id="{76A503A1-5167-49DC-A2A4-EAD57F1D43FA}"/>
              </a:ext>
            </a:extLst>
          </p:cNvPr>
          <p:cNvSpPr>
            <a:spLocks noGrp="1" noChangeArrowheads="1"/>
          </p:cNvSpPr>
          <p:nvPr>
            <p:ph idx="1"/>
          </p:nvPr>
        </p:nvSpPr>
        <p:spPr/>
        <p:txBody>
          <a:bodyPr rtlCol="0">
            <a:normAutofit fontScale="70000" lnSpcReduction="20000"/>
          </a:bodyPr>
          <a:lstStyle/>
          <a:p>
            <a:pPr eaLnBrk="1" fontAlgn="auto" hangingPunct="1">
              <a:spcAft>
                <a:spcPts val="0"/>
              </a:spcAft>
              <a:defRPr/>
            </a:pPr>
            <a:r>
              <a:rPr lang="en-US" altLang="en-US" sz="2800"/>
              <a:t>By default, PROC MEANS output uses the BEST. format. This can result in unnecessary decimal places, making the output hard to read. </a:t>
            </a:r>
          </a:p>
          <a:p>
            <a:pPr eaLnBrk="1" fontAlgn="auto" hangingPunct="1">
              <a:spcAft>
                <a:spcPts val="0"/>
              </a:spcAft>
              <a:defRPr/>
            </a:pPr>
            <a:r>
              <a:rPr lang="en-US" altLang="en-US" sz="2800"/>
              <a:t>To limit decimal places, use the </a:t>
            </a:r>
            <a:r>
              <a:rPr lang="en-US" altLang="en-US" sz="2800" b="1"/>
              <a:t>MAXDEC=</a:t>
            </a:r>
            <a:r>
              <a:rPr lang="en-US" altLang="en-US" sz="2800"/>
              <a:t> option in the PROC MEANS statement and set it equal to the preferred length.</a:t>
            </a:r>
          </a:p>
          <a:p>
            <a:pPr eaLnBrk="1" fontAlgn="auto" hangingPunct="1">
              <a:spcAft>
                <a:spcPts val="0"/>
              </a:spcAft>
              <a:defRPr/>
            </a:pPr>
            <a:endParaRPr lang="en-US" altLang="en-US" sz="2800"/>
          </a:p>
          <a:p>
            <a:pPr lvl="1" eaLnBrk="1" fontAlgn="auto" hangingPunct="1">
              <a:spcAft>
                <a:spcPts val="0"/>
              </a:spcAft>
              <a:buFont typeface="Tahoma" panose="020B0604030504040204" pitchFamily="34" charset="0"/>
              <a:buNone/>
              <a:defRPr/>
            </a:pPr>
            <a:r>
              <a:rPr lang="en-US" altLang="en-US" sz="2400">
                <a:solidFill>
                  <a:schemeClr val="accent2"/>
                </a:solidFill>
              </a:rPr>
              <a:t>	PROC MEANS Data = Temp median range </a:t>
            </a:r>
            <a:r>
              <a:rPr lang="en-US" altLang="en-US" sz="2400" b="1">
                <a:solidFill>
                  <a:srgbClr val="008080"/>
                </a:solidFill>
              </a:rPr>
              <a:t>MAXDEC = 0</a:t>
            </a:r>
            <a:r>
              <a:rPr lang="en-US" altLang="en-US" sz="2400">
                <a:solidFill>
                  <a:schemeClr val="accent2"/>
                </a:solidFill>
              </a:rPr>
              <a:t>;</a:t>
            </a:r>
          </a:p>
          <a:p>
            <a:pPr lvl="1" eaLnBrk="1" fontAlgn="auto" hangingPunct="1">
              <a:spcAft>
                <a:spcPts val="0"/>
              </a:spcAft>
              <a:buFont typeface="Tahoma" panose="020B0604030504040204" pitchFamily="34" charset="0"/>
              <a:buNone/>
              <a:defRPr/>
            </a:pPr>
            <a:r>
              <a:rPr lang="en-US" altLang="en-US" sz="2400">
                <a:solidFill>
                  <a:schemeClr val="accent2"/>
                </a:solidFill>
              </a:rPr>
              <a:t>	Run;</a:t>
            </a:r>
          </a:p>
          <a:p>
            <a:pPr eaLnBrk="1" fontAlgn="auto" hangingPunct="1">
              <a:spcAft>
                <a:spcPts val="0"/>
              </a:spcAft>
              <a:defRPr/>
            </a:pPr>
            <a:endParaRPr lang="en-US" altLang="en-US" sz="2800"/>
          </a:p>
          <a:p>
            <a:pPr eaLnBrk="1" fontAlgn="auto" hangingPunct="1">
              <a:spcAft>
                <a:spcPts val="0"/>
              </a:spcAft>
              <a:defRPr/>
            </a:pPr>
            <a:r>
              <a:rPr lang="en-US" altLang="en-US" sz="2800"/>
              <a:t>By default, the MEANS procedure generates statistics for every numeric variable in a data set.</a:t>
            </a:r>
          </a:p>
          <a:p>
            <a:pPr eaLnBrk="1" fontAlgn="auto" hangingPunct="1">
              <a:spcAft>
                <a:spcPts val="0"/>
              </a:spcAft>
              <a:defRPr/>
            </a:pPr>
            <a:r>
              <a:rPr lang="en-US" altLang="en-US" sz="2800"/>
              <a:t>To specify the variables that PROC MEANS analyzes, add a </a:t>
            </a:r>
            <a:r>
              <a:rPr lang="en-US" altLang="en-US" sz="2800" b="1"/>
              <a:t>VAR statement </a:t>
            </a:r>
            <a:r>
              <a:rPr lang="en-US" altLang="en-US" sz="2800"/>
              <a:t>and list the variable names.</a:t>
            </a:r>
          </a:p>
          <a:p>
            <a:pPr lvl="2" eaLnBrk="1" fontAlgn="auto" hangingPunct="1">
              <a:spcAft>
                <a:spcPts val="0"/>
              </a:spcAft>
              <a:buFontTx/>
              <a:buNone/>
              <a:defRPr/>
            </a:pPr>
            <a:r>
              <a:rPr lang="en-US" altLang="en-US" sz="2000">
                <a:solidFill>
                  <a:schemeClr val="accent2"/>
                </a:solidFill>
              </a:rPr>
              <a:t>PROC MEANS Data = Temp median range MAXDEC = 0;</a:t>
            </a:r>
          </a:p>
          <a:p>
            <a:pPr lvl="2" eaLnBrk="1" fontAlgn="auto" hangingPunct="1">
              <a:spcAft>
                <a:spcPts val="0"/>
              </a:spcAft>
              <a:buFontTx/>
              <a:buNone/>
              <a:defRPr/>
            </a:pPr>
            <a:r>
              <a:rPr lang="en-US" altLang="en-US" sz="2000">
                <a:solidFill>
                  <a:schemeClr val="accent2"/>
                </a:solidFill>
              </a:rPr>
              <a:t>	</a:t>
            </a:r>
            <a:r>
              <a:rPr lang="en-US" altLang="en-US" sz="2000" b="1">
                <a:solidFill>
                  <a:srgbClr val="008080"/>
                </a:solidFill>
              </a:rPr>
              <a:t>VAR</a:t>
            </a:r>
            <a:r>
              <a:rPr lang="en-US" altLang="en-US" sz="2000">
                <a:solidFill>
                  <a:schemeClr val="accent2"/>
                </a:solidFill>
              </a:rPr>
              <a:t> Height Weight;</a:t>
            </a:r>
          </a:p>
          <a:p>
            <a:pPr lvl="2" eaLnBrk="1" fontAlgn="auto" hangingPunct="1">
              <a:spcAft>
                <a:spcPts val="0"/>
              </a:spcAft>
              <a:buFontTx/>
              <a:buNone/>
              <a:defRPr/>
            </a:pPr>
            <a:r>
              <a:rPr lang="en-US" altLang="en-US" sz="2000">
                <a:solidFill>
                  <a:schemeClr val="accent2"/>
                </a:solidFill>
              </a:rPr>
              <a:t>Run;</a:t>
            </a:r>
          </a:p>
          <a:p>
            <a:pPr eaLnBrk="1" fontAlgn="auto" hangingPunct="1">
              <a:spcAft>
                <a:spcPts val="0"/>
              </a:spcAft>
              <a:defRPr/>
            </a:pPr>
            <a:endParaRPr lang="en-US" altLang="en-US" sz="2800"/>
          </a:p>
          <a:p>
            <a:pPr eaLnBrk="1" fontAlgn="auto" hangingPunct="1">
              <a:spcAft>
                <a:spcPts val="0"/>
              </a:spcAft>
              <a:defRPr/>
            </a:pPr>
            <a:endParaRPr lang="en-US" altLang="en-US" sz="2800"/>
          </a:p>
        </p:txBody>
      </p:sp>
      <p:sp>
        <p:nvSpPr>
          <p:cNvPr id="217092" name="Slide Number Placeholder 5">
            <a:extLst>
              <a:ext uri="{FF2B5EF4-FFF2-40B4-BE49-F238E27FC236}">
                <a16:creationId xmlns:a16="http://schemas.microsoft.com/office/drawing/2014/main" id="{FE5B5748-CDF2-688B-142D-97663E74322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7C3F89C-A737-4A0C-B371-C0D0A1CECF25}" type="slidenum">
              <a:rPr lang="en-US" altLang="en-US" smtClean="0">
                <a:solidFill>
                  <a:srgbClr val="898989"/>
                </a:solidFill>
              </a:rPr>
              <a:pPr/>
              <a:t>244</a:t>
            </a:fld>
            <a:endParaRPr lang="en-US" altLang="en-US">
              <a:solidFill>
                <a:srgbClr val="898989"/>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E1372998-0E7E-136F-E8BC-C360617C8927}"/>
              </a:ext>
            </a:extLst>
          </p:cNvPr>
          <p:cNvSpPr>
            <a:spLocks noGrp="1"/>
          </p:cNvSpPr>
          <p:nvPr>
            <p:ph type="title"/>
          </p:nvPr>
        </p:nvSpPr>
        <p:spPr/>
        <p:txBody>
          <a:bodyPr/>
          <a:lstStyle/>
          <a:p>
            <a:pPr eaLnBrk="1" hangingPunct="1"/>
            <a:r>
              <a:rPr lang="en-US" altLang="en-US"/>
              <a:t>PROCEDURES</a:t>
            </a:r>
          </a:p>
        </p:txBody>
      </p:sp>
      <p:sp>
        <p:nvSpPr>
          <p:cNvPr id="218115" name="Rectangle 3">
            <a:extLst>
              <a:ext uri="{FF2B5EF4-FFF2-40B4-BE49-F238E27FC236}">
                <a16:creationId xmlns:a16="http://schemas.microsoft.com/office/drawing/2014/main" id="{39655F73-885B-6F9B-2E2A-385F89C034F9}"/>
              </a:ext>
            </a:extLst>
          </p:cNvPr>
          <p:cNvSpPr>
            <a:spLocks noGrp="1" noChangeArrowheads="1"/>
          </p:cNvSpPr>
          <p:nvPr>
            <p:ph idx="1"/>
          </p:nvPr>
        </p:nvSpPr>
        <p:spPr/>
        <p:txBody>
          <a:bodyPr/>
          <a:lstStyle/>
          <a:p>
            <a:pPr eaLnBrk="1" hangingPunct="1"/>
            <a:r>
              <a:rPr lang="en-US" altLang="en-US"/>
              <a:t>To produce separate analyses of grouped observations, add a CLASS statement to the MEANS procedure.</a:t>
            </a:r>
          </a:p>
          <a:p>
            <a:pPr lvl="2" eaLnBrk="1" hangingPunct="1">
              <a:buFontTx/>
              <a:buNone/>
            </a:pPr>
            <a:r>
              <a:rPr lang="en-US" altLang="en-US">
                <a:solidFill>
                  <a:schemeClr val="accent2"/>
                </a:solidFill>
              </a:rPr>
              <a:t>PROC MEANS Data = Temp median range MAXDEC = 0;</a:t>
            </a:r>
          </a:p>
          <a:p>
            <a:pPr lvl="2" eaLnBrk="1" hangingPunct="1">
              <a:buFontTx/>
              <a:buNone/>
            </a:pPr>
            <a:r>
              <a:rPr lang="en-US" altLang="en-US">
                <a:solidFill>
                  <a:schemeClr val="accent2"/>
                </a:solidFill>
              </a:rPr>
              <a:t>	VAR Height Weight;</a:t>
            </a:r>
          </a:p>
          <a:p>
            <a:pPr lvl="2" eaLnBrk="1" hangingPunct="1">
              <a:buFontTx/>
              <a:buNone/>
            </a:pPr>
            <a:r>
              <a:rPr lang="en-US" altLang="en-US">
                <a:solidFill>
                  <a:schemeClr val="accent2"/>
                </a:solidFill>
              </a:rPr>
              <a:t>	</a:t>
            </a:r>
            <a:r>
              <a:rPr lang="en-US" altLang="en-US" sz="2000" b="1">
                <a:solidFill>
                  <a:srgbClr val="008080"/>
                </a:solidFill>
              </a:rPr>
              <a:t>CLASS </a:t>
            </a:r>
            <a:r>
              <a:rPr lang="en-US" altLang="en-US">
                <a:solidFill>
                  <a:schemeClr val="accent2"/>
                </a:solidFill>
              </a:rPr>
              <a:t>Age;</a:t>
            </a:r>
          </a:p>
          <a:p>
            <a:pPr lvl="2" eaLnBrk="1" hangingPunct="1">
              <a:buFontTx/>
              <a:buNone/>
            </a:pPr>
            <a:r>
              <a:rPr lang="en-US" altLang="en-US">
                <a:solidFill>
                  <a:schemeClr val="accent2"/>
                </a:solidFill>
              </a:rPr>
              <a:t>Run;</a:t>
            </a:r>
          </a:p>
          <a:p>
            <a:pPr eaLnBrk="1" hangingPunct="1"/>
            <a:endParaRPr lang="en-US" altLang="en-US"/>
          </a:p>
          <a:p>
            <a:pPr eaLnBrk="1" hangingPunct="1"/>
            <a:r>
              <a:rPr lang="en-US" altLang="en-US">
                <a:solidFill>
                  <a:srgbClr val="FF3300"/>
                </a:solidFill>
              </a:rPr>
              <a:t>PROC MEANS will not generate statistics for CLASS variables because their values are only used to categorize data. Thus, CLASS variables can be either character or numeric. </a:t>
            </a:r>
          </a:p>
          <a:p>
            <a:pPr eaLnBrk="1" hangingPunct="1"/>
            <a:endParaRPr lang="en-US" altLang="en-US">
              <a:solidFill>
                <a:srgbClr val="FF3300"/>
              </a:solidFill>
            </a:endParaRPr>
          </a:p>
          <a:p>
            <a:pPr eaLnBrk="1" hangingPunct="1"/>
            <a:endParaRPr lang="en-US" altLang="en-US"/>
          </a:p>
        </p:txBody>
      </p:sp>
      <p:sp>
        <p:nvSpPr>
          <p:cNvPr id="218116" name="Slide Number Placeholder 5">
            <a:extLst>
              <a:ext uri="{FF2B5EF4-FFF2-40B4-BE49-F238E27FC236}">
                <a16:creationId xmlns:a16="http://schemas.microsoft.com/office/drawing/2014/main" id="{6BEFF27E-0FA9-47AF-10BA-76ACFB68A41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B18488E-F56C-4A47-84E5-D948576BC7AC}" type="slidenum">
              <a:rPr lang="en-US" altLang="en-US" smtClean="0">
                <a:solidFill>
                  <a:srgbClr val="898989"/>
                </a:solidFill>
              </a:rPr>
              <a:pPr/>
              <a:t>245</a:t>
            </a:fld>
            <a:endParaRPr lang="en-US" altLang="en-US">
              <a:solidFill>
                <a:srgbClr val="898989"/>
              </a:solidFil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B30622BB-BBE2-113B-FFC5-2D085F2F96C7}"/>
              </a:ext>
            </a:extLst>
          </p:cNvPr>
          <p:cNvSpPr>
            <a:spLocks noGrp="1"/>
          </p:cNvSpPr>
          <p:nvPr>
            <p:ph type="title"/>
          </p:nvPr>
        </p:nvSpPr>
        <p:spPr/>
        <p:txBody>
          <a:bodyPr/>
          <a:lstStyle/>
          <a:p>
            <a:pPr eaLnBrk="1" hangingPunct="1"/>
            <a:r>
              <a:rPr lang="en-US" altLang="en-US"/>
              <a:t>PROCEDURES</a:t>
            </a:r>
          </a:p>
        </p:txBody>
      </p:sp>
      <p:sp>
        <p:nvSpPr>
          <p:cNvPr id="410627" name="Rectangle 3">
            <a:extLst>
              <a:ext uri="{FF2B5EF4-FFF2-40B4-BE49-F238E27FC236}">
                <a16:creationId xmlns:a16="http://schemas.microsoft.com/office/drawing/2014/main" id="{6F03C1B3-245A-B726-FD4D-0A563C4908CD}"/>
              </a:ext>
            </a:extLst>
          </p:cNvPr>
          <p:cNvSpPr>
            <a:spLocks noGrp="1" noChangeArrowheads="1"/>
          </p:cNvSpPr>
          <p:nvPr>
            <p:ph idx="1"/>
          </p:nvPr>
        </p:nvSpPr>
        <p:spPr/>
        <p:txBody>
          <a:bodyPr rtlCol="0">
            <a:normAutofit fontScale="92500" lnSpcReduction="20000"/>
          </a:bodyPr>
          <a:lstStyle/>
          <a:p>
            <a:pPr marL="381000" indent="-381000" eaLnBrk="1" fontAlgn="auto" hangingPunct="1">
              <a:spcAft>
                <a:spcPts val="0"/>
              </a:spcAft>
              <a:defRPr/>
            </a:pPr>
            <a:r>
              <a:rPr lang="en-US" altLang="en-US" sz="2800"/>
              <a:t>Like the CLASS statement, the </a:t>
            </a:r>
            <a:r>
              <a:rPr lang="en-US" altLang="en-US" sz="2800" b="1"/>
              <a:t>BY statement </a:t>
            </a:r>
            <a:r>
              <a:rPr lang="en-US" altLang="en-US" sz="2800"/>
              <a:t>specifies variables to use for categorizing observations</a:t>
            </a:r>
          </a:p>
          <a:p>
            <a:pPr marL="1295400" lvl="2" indent="-381000" eaLnBrk="1" fontAlgn="auto" hangingPunct="1">
              <a:spcAft>
                <a:spcPts val="0"/>
              </a:spcAft>
              <a:buFontTx/>
              <a:buNone/>
              <a:defRPr/>
            </a:pPr>
            <a:r>
              <a:rPr lang="en-US" altLang="en-US" sz="2000">
                <a:solidFill>
                  <a:schemeClr val="accent2"/>
                </a:solidFill>
              </a:rPr>
              <a:t>PROC MEANS Data = Temp median range MAXDEC = 0;</a:t>
            </a:r>
          </a:p>
          <a:p>
            <a:pPr marL="1295400" lvl="2" indent="-381000" eaLnBrk="1" fontAlgn="auto" hangingPunct="1">
              <a:spcAft>
                <a:spcPts val="0"/>
              </a:spcAft>
              <a:buFontTx/>
              <a:buNone/>
              <a:defRPr/>
            </a:pPr>
            <a:r>
              <a:rPr lang="en-US" altLang="en-US" sz="2000">
                <a:solidFill>
                  <a:schemeClr val="accent2"/>
                </a:solidFill>
              </a:rPr>
              <a:t>	VAR Height Weight;</a:t>
            </a:r>
          </a:p>
          <a:p>
            <a:pPr marL="1295400" lvl="2" indent="-381000" eaLnBrk="1" fontAlgn="auto" hangingPunct="1">
              <a:spcAft>
                <a:spcPts val="0"/>
              </a:spcAft>
              <a:buFontTx/>
              <a:buNone/>
              <a:defRPr/>
            </a:pPr>
            <a:r>
              <a:rPr lang="en-US" altLang="en-US" sz="2000">
                <a:solidFill>
                  <a:schemeClr val="accent2"/>
                </a:solidFill>
              </a:rPr>
              <a:t>	</a:t>
            </a:r>
            <a:r>
              <a:rPr lang="en-US" altLang="en-US" sz="1800" b="1">
                <a:solidFill>
                  <a:srgbClr val="008080"/>
                </a:solidFill>
              </a:rPr>
              <a:t>BY </a:t>
            </a:r>
            <a:r>
              <a:rPr lang="en-US" altLang="en-US" sz="2000">
                <a:solidFill>
                  <a:schemeClr val="accent2"/>
                </a:solidFill>
              </a:rPr>
              <a:t>Age;</a:t>
            </a:r>
          </a:p>
          <a:p>
            <a:pPr marL="1295400" lvl="2" indent="-381000" eaLnBrk="1" fontAlgn="auto" hangingPunct="1">
              <a:spcAft>
                <a:spcPts val="0"/>
              </a:spcAft>
              <a:buFontTx/>
              <a:buNone/>
              <a:defRPr/>
            </a:pPr>
            <a:r>
              <a:rPr lang="en-US" altLang="en-US" sz="2000">
                <a:solidFill>
                  <a:schemeClr val="accent2"/>
                </a:solidFill>
              </a:rPr>
              <a:t>Run;</a:t>
            </a:r>
          </a:p>
          <a:p>
            <a:pPr marL="381000" indent="-381000" eaLnBrk="1" fontAlgn="auto" hangingPunct="1">
              <a:spcAft>
                <a:spcPts val="0"/>
              </a:spcAft>
              <a:defRPr/>
            </a:pPr>
            <a:endParaRPr lang="en-US" altLang="en-US" sz="2800"/>
          </a:p>
          <a:p>
            <a:pPr marL="381000" indent="-381000" eaLnBrk="1" fontAlgn="auto" hangingPunct="1">
              <a:spcAft>
                <a:spcPts val="0"/>
              </a:spcAft>
              <a:defRPr/>
            </a:pPr>
            <a:r>
              <a:rPr lang="en-US" altLang="en-US" sz="2800"/>
              <a:t>The </a:t>
            </a:r>
            <a:r>
              <a:rPr lang="en-US" altLang="en-US" sz="2400" b="1">
                <a:solidFill>
                  <a:srgbClr val="008080"/>
                </a:solidFill>
              </a:rPr>
              <a:t>BY</a:t>
            </a:r>
            <a:r>
              <a:rPr lang="en-US" altLang="en-US" sz="2800"/>
              <a:t> statement and the </a:t>
            </a:r>
            <a:r>
              <a:rPr lang="en-US" altLang="en-US" sz="2400" b="1">
                <a:solidFill>
                  <a:srgbClr val="008080"/>
                </a:solidFill>
              </a:rPr>
              <a:t>CLASS</a:t>
            </a:r>
            <a:r>
              <a:rPr lang="en-US" altLang="en-US" sz="2800"/>
              <a:t> statement differ in following aspect:</a:t>
            </a:r>
          </a:p>
          <a:p>
            <a:pPr marL="838200" lvl="1" indent="-381000" eaLnBrk="1" fontAlgn="auto" hangingPunct="1">
              <a:spcAft>
                <a:spcPts val="0"/>
              </a:spcAft>
              <a:defRPr/>
            </a:pPr>
            <a:r>
              <a:rPr lang="en-US" altLang="en-US" sz="2400"/>
              <a:t>Unlike CLASS processing, BY processing requires that your data already be sorted in the order of the BY variables</a:t>
            </a:r>
          </a:p>
          <a:p>
            <a:pPr marL="838200" lvl="1" indent="-381000" eaLnBrk="1" fontAlgn="auto" hangingPunct="1">
              <a:spcAft>
                <a:spcPts val="0"/>
              </a:spcAft>
              <a:defRPr/>
            </a:pPr>
            <a:r>
              <a:rPr lang="en-US" altLang="en-US" sz="2400"/>
              <a:t>BY group results have a layout that is different from that of CLASS group results. The BY statement in the program creates separate table for each BY group whereas a CLASS statement would produce a single large table. </a:t>
            </a:r>
          </a:p>
          <a:p>
            <a:pPr marL="838200" lvl="1" indent="-381000" eaLnBrk="1" fontAlgn="auto" hangingPunct="1">
              <a:spcAft>
                <a:spcPts val="0"/>
              </a:spcAft>
              <a:defRPr/>
            </a:pPr>
            <a:endParaRPr lang="en-US" altLang="en-US" sz="2400"/>
          </a:p>
        </p:txBody>
      </p:sp>
      <p:sp>
        <p:nvSpPr>
          <p:cNvPr id="219140" name="Slide Number Placeholder 5">
            <a:extLst>
              <a:ext uri="{FF2B5EF4-FFF2-40B4-BE49-F238E27FC236}">
                <a16:creationId xmlns:a16="http://schemas.microsoft.com/office/drawing/2014/main" id="{97566849-4A77-3E81-02A5-DE56AAFA96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CC94C2-63FB-426A-AB41-90873A9AB7D9}" type="slidenum">
              <a:rPr lang="en-US" altLang="en-US" smtClean="0">
                <a:solidFill>
                  <a:srgbClr val="898989"/>
                </a:solidFill>
              </a:rPr>
              <a:pPr/>
              <a:t>246</a:t>
            </a:fld>
            <a:endParaRPr lang="en-US" altLang="en-US">
              <a:solidFill>
                <a:srgbClr val="898989"/>
              </a:solidFil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1AF2FBD1-A24E-FD06-274E-91F59F0C1043}"/>
              </a:ext>
            </a:extLst>
          </p:cNvPr>
          <p:cNvSpPr>
            <a:spLocks noGrp="1"/>
          </p:cNvSpPr>
          <p:nvPr>
            <p:ph type="title"/>
          </p:nvPr>
        </p:nvSpPr>
        <p:spPr/>
        <p:txBody>
          <a:bodyPr/>
          <a:lstStyle/>
          <a:p>
            <a:pPr eaLnBrk="1" hangingPunct="1"/>
            <a:r>
              <a:rPr lang="en-US" altLang="en-US"/>
              <a:t>PROCEDURES</a:t>
            </a:r>
          </a:p>
        </p:txBody>
      </p:sp>
      <p:sp>
        <p:nvSpPr>
          <p:cNvPr id="220163" name="Rectangle 3">
            <a:extLst>
              <a:ext uri="{FF2B5EF4-FFF2-40B4-BE49-F238E27FC236}">
                <a16:creationId xmlns:a16="http://schemas.microsoft.com/office/drawing/2014/main" id="{8E81A752-E089-8239-7E11-7E96B80B547E}"/>
              </a:ext>
            </a:extLst>
          </p:cNvPr>
          <p:cNvSpPr>
            <a:spLocks noGrp="1" noChangeArrowheads="1"/>
          </p:cNvSpPr>
          <p:nvPr>
            <p:ph idx="1"/>
          </p:nvPr>
        </p:nvSpPr>
        <p:spPr/>
        <p:txBody>
          <a:bodyPr/>
          <a:lstStyle/>
          <a:p>
            <a:pPr eaLnBrk="1" hangingPunct="1"/>
            <a:r>
              <a:rPr lang="en-US" altLang="en-US"/>
              <a:t>In order to output statistics to a new dataset use the OUTPUT  Out = option.</a:t>
            </a:r>
          </a:p>
          <a:p>
            <a:pPr eaLnBrk="1" hangingPunct="1"/>
            <a:endParaRPr lang="en-US" altLang="en-US"/>
          </a:p>
          <a:p>
            <a:pPr lvl="1" eaLnBrk="1" hangingPunct="1">
              <a:buFont typeface="Tahoma" panose="020B0604030504040204" pitchFamily="34" charset="0"/>
              <a:buNone/>
            </a:pPr>
            <a:r>
              <a:rPr lang="en-US" altLang="en-US">
                <a:solidFill>
                  <a:schemeClr val="accent2"/>
                </a:solidFill>
              </a:rPr>
              <a:t>PROC MEANS DATA = TEMP </a:t>
            </a:r>
            <a:r>
              <a:rPr lang="en-US" altLang="en-US" b="1">
                <a:solidFill>
                  <a:srgbClr val="FF3300"/>
                </a:solidFill>
              </a:rPr>
              <a:t>noprint</a:t>
            </a:r>
            <a:r>
              <a:rPr lang="en-US" altLang="en-US">
                <a:solidFill>
                  <a:schemeClr val="accent2"/>
                </a:solidFill>
              </a:rPr>
              <a:t>;</a:t>
            </a:r>
          </a:p>
          <a:p>
            <a:pPr lvl="1" eaLnBrk="1" hangingPunct="1">
              <a:buFont typeface="Tahoma" panose="020B0604030504040204" pitchFamily="34" charset="0"/>
              <a:buNone/>
            </a:pPr>
            <a:r>
              <a:rPr lang="en-US" altLang="en-US" b="1">
                <a:solidFill>
                  <a:srgbClr val="008080"/>
                </a:solidFill>
              </a:rPr>
              <a:t>Output </a:t>
            </a:r>
            <a:r>
              <a:rPr lang="en-US" altLang="en-US">
                <a:solidFill>
                  <a:schemeClr val="accent2"/>
                </a:solidFill>
              </a:rPr>
              <a:t> out = mean12  mean =chmean max = chmax min = chmin;</a:t>
            </a:r>
          </a:p>
          <a:p>
            <a:pPr lvl="1" eaLnBrk="1" hangingPunct="1">
              <a:buFont typeface="Tahoma" panose="020B0604030504040204" pitchFamily="34" charset="0"/>
              <a:buNone/>
            </a:pPr>
            <a:r>
              <a:rPr lang="en-US" altLang="en-US">
                <a:solidFill>
                  <a:schemeClr val="accent2"/>
                </a:solidFill>
              </a:rPr>
              <a:t>run; </a:t>
            </a:r>
          </a:p>
        </p:txBody>
      </p:sp>
      <p:sp>
        <p:nvSpPr>
          <p:cNvPr id="220164" name="Slide Number Placeholder 5">
            <a:extLst>
              <a:ext uri="{FF2B5EF4-FFF2-40B4-BE49-F238E27FC236}">
                <a16:creationId xmlns:a16="http://schemas.microsoft.com/office/drawing/2014/main" id="{77B5E15B-9430-8475-1CC8-46F8D3F524A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76E04AA-5174-494A-97FE-BBB5A6B59578}" type="slidenum">
              <a:rPr lang="en-US" altLang="en-US" smtClean="0">
                <a:solidFill>
                  <a:srgbClr val="898989"/>
                </a:solidFill>
              </a:rPr>
              <a:pPr/>
              <a:t>247</a:t>
            </a:fld>
            <a:endParaRPr lang="en-US" altLang="en-US">
              <a:solidFill>
                <a:srgbClr val="89898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B65D73B-7A28-5684-D982-A4777B282E1E}"/>
              </a:ext>
            </a:extLst>
          </p:cNvPr>
          <p:cNvSpPr>
            <a:spLocks noGrp="1"/>
          </p:cNvSpPr>
          <p:nvPr>
            <p:ph type="title"/>
          </p:nvPr>
        </p:nvSpPr>
        <p:spPr/>
        <p:txBody>
          <a:bodyPr/>
          <a:lstStyle/>
          <a:p>
            <a:pPr eaLnBrk="1" hangingPunct="1"/>
            <a:r>
              <a:rPr lang="en-US" altLang="en-US"/>
              <a:t>SAS Basic Concepts</a:t>
            </a:r>
          </a:p>
        </p:txBody>
      </p:sp>
      <p:sp>
        <p:nvSpPr>
          <p:cNvPr id="21507" name="Rectangle 3">
            <a:extLst>
              <a:ext uri="{FF2B5EF4-FFF2-40B4-BE49-F238E27FC236}">
                <a16:creationId xmlns:a16="http://schemas.microsoft.com/office/drawing/2014/main" id="{00B839AD-932D-F380-C892-279C157383CF}"/>
              </a:ext>
            </a:extLst>
          </p:cNvPr>
          <p:cNvSpPr>
            <a:spLocks noGrp="1" noChangeArrowheads="1"/>
          </p:cNvSpPr>
          <p:nvPr>
            <p:ph idx="1"/>
          </p:nvPr>
        </p:nvSpPr>
        <p:spPr/>
        <p:txBody>
          <a:bodyPr/>
          <a:lstStyle/>
          <a:p>
            <a:pPr eaLnBrk="1" hangingPunct="1"/>
            <a:r>
              <a:rPr lang="en-US" altLang="en-US"/>
              <a:t>The rectangular arrangement of rows and columns in a SAS data set implies that every variable must exist for each observation. If a data value is unknown for a particular observation, a missing value is recorded in the SAS data set.</a:t>
            </a:r>
          </a:p>
          <a:p>
            <a:pPr eaLnBrk="1" hangingPunct="1"/>
            <a:r>
              <a:rPr lang="en-US" altLang="en-US"/>
              <a:t>Missing values for Character variables is represented by a blank while a period is used to represent a missing value for numeric variable.</a:t>
            </a:r>
          </a:p>
        </p:txBody>
      </p:sp>
      <p:sp>
        <p:nvSpPr>
          <p:cNvPr id="21508" name="Slide Number Placeholder 5">
            <a:extLst>
              <a:ext uri="{FF2B5EF4-FFF2-40B4-BE49-F238E27FC236}">
                <a16:creationId xmlns:a16="http://schemas.microsoft.com/office/drawing/2014/main" id="{52B4CF89-BACD-CE39-2B7A-1C895AC5999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45B4A4F-AD31-4737-B6D0-926B4D05F6CB}" type="slidenum">
              <a:rPr lang="en-US" altLang="en-US" smtClean="0">
                <a:solidFill>
                  <a:srgbClr val="898989"/>
                </a:solidFill>
              </a:rPr>
              <a:pPr/>
              <a:t>25</a:t>
            </a:fld>
            <a:endParaRPr lang="en-US" altLang="en-US">
              <a:solidFill>
                <a:srgbClr val="898989"/>
              </a:solidFill>
            </a:endParaRPr>
          </a:p>
        </p:txBody>
      </p:sp>
      <p:graphicFrame>
        <p:nvGraphicFramePr>
          <p:cNvPr id="206893" name="Group 45">
            <a:extLst>
              <a:ext uri="{FF2B5EF4-FFF2-40B4-BE49-F238E27FC236}">
                <a16:creationId xmlns:a16="http://schemas.microsoft.com/office/drawing/2014/main" id="{53E67F1D-B11A-A98D-5B89-5EF8B5BA5D3F}"/>
              </a:ext>
            </a:extLst>
          </p:cNvPr>
          <p:cNvGraphicFramePr>
            <a:graphicFrameLocks noGrp="1"/>
          </p:cNvGraphicFramePr>
          <p:nvPr/>
        </p:nvGraphicFramePr>
        <p:xfrm>
          <a:off x="2819400" y="4095750"/>
          <a:ext cx="3200400" cy="2041525"/>
        </p:xfrm>
        <a:graphic>
          <a:graphicData uri="http://schemas.openxmlformats.org/drawingml/2006/table">
            <a:tbl>
              <a:tblPr/>
              <a:tblGrid>
                <a:gridCol w="738188">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gridCol w="855663">
                  <a:extLst>
                    <a:ext uri="{9D8B030D-6E8A-4147-A177-3AD203B41FA5}">
                      <a16:colId xmlns:a16="http://schemas.microsoft.com/office/drawing/2014/main" val="20002"/>
                    </a:ext>
                  </a:extLst>
                </a:gridCol>
                <a:gridCol w="820737">
                  <a:extLst>
                    <a:ext uri="{9D8B030D-6E8A-4147-A177-3AD203B41FA5}">
                      <a16:colId xmlns:a16="http://schemas.microsoft.com/office/drawing/2014/main" val="20003"/>
                    </a:ext>
                  </a:extLst>
                </a:gridCol>
              </a:tblGrid>
              <a:tr h="2286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2286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286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2286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Nancy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6512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Dave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2286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Betty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bl>
          </a:graphicData>
        </a:graphic>
      </p:graphicFrame>
      <p:sp>
        <p:nvSpPr>
          <p:cNvPr id="21546" name="Line 41">
            <a:extLst>
              <a:ext uri="{FF2B5EF4-FFF2-40B4-BE49-F238E27FC236}">
                <a16:creationId xmlns:a16="http://schemas.microsoft.com/office/drawing/2014/main" id="{4AD05DEB-123E-A2A5-165A-F9F33F7E9E72}"/>
              </a:ext>
            </a:extLst>
          </p:cNvPr>
          <p:cNvSpPr>
            <a:spLocks noChangeShapeType="1"/>
          </p:cNvSpPr>
          <p:nvPr/>
        </p:nvSpPr>
        <p:spPr bwMode="auto">
          <a:xfrm flipH="1">
            <a:off x="6019800" y="4572000"/>
            <a:ext cx="685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47" name="Line 42">
            <a:extLst>
              <a:ext uri="{FF2B5EF4-FFF2-40B4-BE49-F238E27FC236}">
                <a16:creationId xmlns:a16="http://schemas.microsoft.com/office/drawing/2014/main" id="{6EBB311D-FD31-060C-F991-F00C300E4ABA}"/>
              </a:ext>
            </a:extLst>
          </p:cNvPr>
          <p:cNvSpPr>
            <a:spLocks noChangeShapeType="1"/>
          </p:cNvSpPr>
          <p:nvPr/>
        </p:nvSpPr>
        <p:spPr bwMode="auto">
          <a:xfrm flipH="1">
            <a:off x="5029200" y="4724400"/>
            <a:ext cx="1752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48" name="Text Box 43">
            <a:extLst>
              <a:ext uri="{FF2B5EF4-FFF2-40B4-BE49-F238E27FC236}">
                <a16:creationId xmlns:a16="http://schemas.microsoft.com/office/drawing/2014/main" id="{CEB038BA-C14F-A682-F4BF-F11FC2358604}"/>
              </a:ext>
            </a:extLst>
          </p:cNvPr>
          <p:cNvSpPr txBox="1">
            <a:spLocks noChangeArrowheads="1"/>
          </p:cNvSpPr>
          <p:nvPr/>
        </p:nvSpPr>
        <p:spPr bwMode="auto">
          <a:xfrm>
            <a:off x="6642100" y="4381500"/>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b="1">
                <a:solidFill>
                  <a:srgbClr val="0000FF"/>
                </a:solidFill>
                <a:latin typeface="Arial Unicode MS"/>
              </a:rPr>
              <a:t>Missing Values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406CDE0-7998-8AC5-39E0-298A7D11DCA3}"/>
              </a:ext>
            </a:extLst>
          </p:cNvPr>
          <p:cNvSpPr>
            <a:spLocks noGrp="1"/>
          </p:cNvSpPr>
          <p:nvPr>
            <p:ph type="title"/>
          </p:nvPr>
        </p:nvSpPr>
        <p:spPr/>
        <p:txBody>
          <a:bodyPr/>
          <a:lstStyle/>
          <a:p>
            <a:pPr eaLnBrk="1" hangingPunct="1"/>
            <a:r>
              <a:rPr lang="en-US" altLang="en-US"/>
              <a:t>SAS Basic Concepts</a:t>
            </a:r>
          </a:p>
        </p:txBody>
      </p:sp>
      <p:sp>
        <p:nvSpPr>
          <p:cNvPr id="207875" name="Rectangle 3">
            <a:extLst>
              <a:ext uri="{FF2B5EF4-FFF2-40B4-BE49-F238E27FC236}">
                <a16:creationId xmlns:a16="http://schemas.microsoft.com/office/drawing/2014/main" id="{5DFE0083-5192-65F5-5961-4CBF38291781}"/>
              </a:ext>
            </a:extLst>
          </p:cNvPr>
          <p:cNvSpPr>
            <a:spLocks noGrp="1" noChangeArrowheads="1"/>
          </p:cNvSpPr>
          <p:nvPr>
            <p:ph idx="1"/>
          </p:nvPr>
        </p:nvSpPr>
        <p:spPr>
          <a:xfrm>
            <a:off x="685800" y="1955800"/>
            <a:ext cx="7772400" cy="4521200"/>
          </a:xfrm>
        </p:spPr>
        <p:txBody>
          <a:bodyPr rtlCol="0">
            <a:normAutofit fontScale="92500" lnSpcReduction="20000"/>
          </a:bodyPr>
          <a:lstStyle/>
          <a:p>
            <a:pPr eaLnBrk="1" fontAlgn="auto" hangingPunct="1">
              <a:spcAft>
                <a:spcPts val="0"/>
              </a:spcAft>
              <a:defRPr/>
            </a:pPr>
            <a:r>
              <a:rPr lang="en-US" altLang="en-US" sz="2800">
                <a:solidFill>
                  <a:srgbClr val="0000FF"/>
                </a:solidFill>
              </a:rPr>
              <a:t>Descriptor Portion:</a:t>
            </a:r>
          </a:p>
          <a:p>
            <a:pPr lvl="1" eaLnBrk="1" fontAlgn="auto" hangingPunct="1">
              <a:spcAft>
                <a:spcPts val="0"/>
              </a:spcAft>
              <a:defRPr/>
            </a:pPr>
            <a:r>
              <a:rPr lang="en-US" altLang="en-US" sz="2400"/>
              <a:t>The descriptor portion of a dataset contains information about the dataset like: Name of dataset, date and time the dataset was created, number of Observations,number of variables</a:t>
            </a:r>
            <a:r>
              <a:rPr lang="en-US" altLang="en-US" sz="2400">
                <a:solidFill>
                  <a:srgbClr val="0000FF"/>
                </a:solidFill>
              </a:rPr>
              <a:t>.</a:t>
            </a:r>
          </a:p>
          <a:p>
            <a:pPr lvl="1" eaLnBrk="1" fontAlgn="auto" hangingPunct="1">
              <a:spcAft>
                <a:spcPts val="0"/>
              </a:spcAft>
              <a:defRPr/>
            </a:pPr>
            <a:r>
              <a:rPr lang="en-US" altLang="en-US" sz="2400"/>
              <a:t>A example of SAS descriptor portion is as follows:</a:t>
            </a:r>
          </a:p>
          <a:p>
            <a:pPr lvl="1" eaLnBrk="1" fontAlgn="auto" hangingPunct="1">
              <a:spcAft>
                <a:spcPts val="0"/>
              </a:spcAft>
              <a:buFont typeface="Tahoma" panose="020B0604030504040204" pitchFamily="34" charset="0"/>
              <a:buNone/>
              <a:defRPr/>
            </a:pPr>
            <a:endParaRPr lang="en-US" altLang="en-US">
              <a:solidFill>
                <a:srgbClr val="0000FF"/>
              </a:solidFill>
            </a:endParaRPr>
          </a:p>
          <a:p>
            <a:pPr lvl="2" eaLnBrk="1" fontAlgn="auto" hangingPunct="1">
              <a:spcAft>
                <a:spcPts val="0"/>
              </a:spcAft>
              <a:buFontTx/>
              <a:buNone/>
              <a:defRPr/>
            </a:pPr>
            <a:r>
              <a:rPr lang="en-US" altLang="en-US" sz="1600">
                <a:solidFill>
                  <a:srgbClr val="0000FF"/>
                </a:solidFill>
              </a:rPr>
              <a:t>Data Set Name: WORK.TEST1		Observations:         5</a:t>
            </a:r>
          </a:p>
          <a:p>
            <a:pPr lvl="2" eaLnBrk="1" fontAlgn="auto" hangingPunct="1">
              <a:spcAft>
                <a:spcPts val="0"/>
              </a:spcAft>
              <a:buFontTx/>
              <a:buNone/>
              <a:defRPr/>
            </a:pPr>
            <a:r>
              <a:rPr lang="en-US" altLang="en-US" sz="1600">
                <a:solidFill>
                  <a:srgbClr val="0000FF"/>
                </a:solidFill>
              </a:rPr>
              <a:t>Member Type:   DATA			Variables:            4</a:t>
            </a:r>
          </a:p>
          <a:p>
            <a:pPr lvl="2" eaLnBrk="1" fontAlgn="auto" hangingPunct="1">
              <a:spcAft>
                <a:spcPts val="0"/>
              </a:spcAft>
              <a:buFontTx/>
              <a:buNone/>
              <a:defRPr/>
            </a:pPr>
            <a:r>
              <a:rPr lang="en-US" altLang="en-US" sz="1600">
                <a:solidFill>
                  <a:srgbClr val="0000FF"/>
                </a:solidFill>
              </a:rPr>
              <a:t>Engine:        BASE			Indexes:              0</a:t>
            </a:r>
          </a:p>
          <a:p>
            <a:pPr lvl="2" eaLnBrk="1" fontAlgn="auto" hangingPunct="1">
              <a:spcAft>
                <a:spcPts val="0"/>
              </a:spcAft>
              <a:buFontTx/>
              <a:buNone/>
              <a:defRPr/>
            </a:pPr>
            <a:r>
              <a:rPr lang="en-US" altLang="en-US" sz="1600">
                <a:solidFill>
                  <a:srgbClr val="0000FF"/>
                </a:solidFill>
              </a:rPr>
              <a:t>Created:       2:38 Tuesday, December 7, 2004	Observation Length:   32</a:t>
            </a:r>
          </a:p>
          <a:p>
            <a:pPr lvl="2" eaLnBrk="1" fontAlgn="auto" hangingPunct="1">
              <a:spcAft>
                <a:spcPts val="0"/>
              </a:spcAft>
              <a:buFontTx/>
              <a:buNone/>
              <a:defRPr/>
            </a:pPr>
            <a:r>
              <a:rPr lang="en-US" altLang="en-US" sz="1600">
                <a:solidFill>
                  <a:srgbClr val="0000FF"/>
                </a:solidFill>
              </a:rPr>
              <a:t>Last Modified: 2:38 Tuesday, December 7, 2004	Compressed:           NO</a:t>
            </a:r>
          </a:p>
          <a:p>
            <a:pPr eaLnBrk="1" fontAlgn="auto" hangingPunct="1">
              <a:spcAft>
                <a:spcPts val="0"/>
              </a:spcAft>
              <a:defRPr/>
            </a:pPr>
            <a:endParaRPr lang="en-US" altLang="en-US" sz="2000">
              <a:solidFill>
                <a:srgbClr val="0000FF"/>
              </a:solidFill>
            </a:endParaRPr>
          </a:p>
          <a:p>
            <a:pPr lvl="1" eaLnBrk="1" fontAlgn="auto" hangingPunct="1">
              <a:spcAft>
                <a:spcPts val="0"/>
              </a:spcAft>
              <a:defRPr/>
            </a:pPr>
            <a:r>
              <a:rPr lang="en-US" altLang="en-US" sz="2400"/>
              <a:t>SAS data set names must be as per following rules: </a:t>
            </a:r>
          </a:p>
          <a:p>
            <a:pPr lvl="2" eaLnBrk="1" fontAlgn="auto" hangingPunct="1">
              <a:spcAft>
                <a:spcPts val="0"/>
              </a:spcAft>
              <a:defRPr/>
            </a:pPr>
            <a:r>
              <a:rPr lang="en-US" altLang="en-US" sz="2000"/>
              <a:t>should be 1 to 32 characters in length </a:t>
            </a:r>
          </a:p>
          <a:p>
            <a:pPr lvl="2" eaLnBrk="1" fontAlgn="auto" hangingPunct="1">
              <a:spcAft>
                <a:spcPts val="0"/>
              </a:spcAft>
              <a:defRPr/>
            </a:pPr>
            <a:r>
              <a:rPr lang="en-US" altLang="en-US" sz="2000"/>
              <a:t>should begin with a letter (A-Z, including mixed case characters) or an underscore (_) </a:t>
            </a:r>
          </a:p>
          <a:p>
            <a:pPr lvl="2" eaLnBrk="1" fontAlgn="auto" hangingPunct="1">
              <a:spcAft>
                <a:spcPts val="0"/>
              </a:spcAft>
              <a:defRPr/>
            </a:pPr>
            <a:r>
              <a:rPr lang="en-US" altLang="en-US" sz="2000"/>
              <a:t>continue with any combination of numbers, letters, or underscores</a:t>
            </a:r>
            <a:r>
              <a:rPr lang="en-US" altLang="en-US" sz="1200">
                <a:solidFill>
                  <a:srgbClr val="0000FF"/>
                </a:solidFill>
              </a:rPr>
              <a:t>. </a:t>
            </a:r>
          </a:p>
          <a:p>
            <a:pPr eaLnBrk="1" fontAlgn="auto" hangingPunct="1">
              <a:spcAft>
                <a:spcPts val="0"/>
              </a:spcAft>
              <a:defRPr/>
            </a:pPr>
            <a:endParaRPr lang="en-US" altLang="en-US" sz="1600">
              <a:solidFill>
                <a:srgbClr val="0000FF"/>
              </a:solidFill>
            </a:endParaRPr>
          </a:p>
          <a:p>
            <a:pPr eaLnBrk="1" fontAlgn="auto" hangingPunct="1">
              <a:spcAft>
                <a:spcPts val="0"/>
              </a:spcAft>
              <a:defRPr/>
            </a:pPr>
            <a:endParaRPr lang="en-US" altLang="en-US" sz="1600">
              <a:solidFill>
                <a:srgbClr val="0000FF"/>
              </a:solidFill>
            </a:endParaRPr>
          </a:p>
          <a:p>
            <a:pPr lvl="2" eaLnBrk="1" fontAlgn="auto" hangingPunct="1">
              <a:spcAft>
                <a:spcPts val="0"/>
              </a:spcAft>
              <a:buFontTx/>
              <a:buNone/>
              <a:defRPr/>
            </a:pPr>
            <a:endParaRPr lang="en-US" altLang="en-US" sz="1200">
              <a:solidFill>
                <a:srgbClr val="0000FF"/>
              </a:solidFill>
            </a:endParaRPr>
          </a:p>
          <a:p>
            <a:pPr lvl="2" eaLnBrk="1" fontAlgn="auto" hangingPunct="1">
              <a:spcAft>
                <a:spcPts val="0"/>
              </a:spcAft>
              <a:buFontTx/>
              <a:buNone/>
              <a:defRPr/>
            </a:pPr>
            <a:endParaRPr lang="en-US" altLang="en-US" sz="2000">
              <a:solidFill>
                <a:srgbClr val="0000FF"/>
              </a:solidFill>
            </a:endParaRPr>
          </a:p>
        </p:txBody>
      </p:sp>
      <p:sp>
        <p:nvSpPr>
          <p:cNvPr id="22532" name="Slide Number Placeholder 5">
            <a:extLst>
              <a:ext uri="{FF2B5EF4-FFF2-40B4-BE49-F238E27FC236}">
                <a16:creationId xmlns:a16="http://schemas.microsoft.com/office/drawing/2014/main" id="{486788A4-173E-0607-BF8A-444786BC17D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5A7C8F1-5612-43AC-8083-C5D4EC93A16F}" type="slidenum">
              <a:rPr lang="en-US" altLang="en-US" smtClean="0">
                <a:solidFill>
                  <a:srgbClr val="898989"/>
                </a:solidFill>
              </a:rPr>
              <a:pPr/>
              <a:t>26</a:t>
            </a:fld>
            <a:endParaRPr lang="en-US" altLang="en-US">
              <a:solidFill>
                <a:srgbClr val="89898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C5C9A18-2BA0-2627-E99D-FCEC4574F544}"/>
              </a:ext>
            </a:extLst>
          </p:cNvPr>
          <p:cNvSpPr>
            <a:spLocks noGrp="1"/>
          </p:cNvSpPr>
          <p:nvPr>
            <p:ph type="title"/>
          </p:nvPr>
        </p:nvSpPr>
        <p:spPr/>
        <p:txBody>
          <a:bodyPr/>
          <a:lstStyle/>
          <a:p>
            <a:pPr eaLnBrk="1" hangingPunct="1"/>
            <a:r>
              <a:rPr lang="en-US" altLang="en-US"/>
              <a:t>SAS Basic Concepts</a:t>
            </a:r>
          </a:p>
        </p:txBody>
      </p:sp>
      <p:sp>
        <p:nvSpPr>
          <p:cNvPr id="208899" name="Rectangle 3">
            <a:extLst>
              <a:ext uri="{FF2B5EF4-FFF2-40B4-BE49-F238E27FC236}">
                <a16:creationId xmlns:a16="http://schemas.microsoft.com/office/drawing/2014/main" id="{E9C467CF-DB0B-EDA0-6A43-F6E6BFABAF15}"/>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endParaRPr lang="en-US" altLang="en-US" dirty="0"/>
          </a:p>
          <a:p>
            <a:pPr eaLnBrk="1" fontAlgn="auto" hangingPunct="1">
              <a:spcAft>
                <a:spcPts val="0"/>
              </a:spcAft>
              <a:defRPr/>
            </a:pPr>
            <a:r>
              <a:rPr lang="en-US" altLang="en-US" dirty="0"/>
              <a:t>The descriptor portion also contains information about the Variable attributes for each variable in the dataset.</a:t>
            </a:r>
          </a:p>
          <a:p>
            <a:pPr eaLnBrk="1" fontAlgn="auto" hangingPunct="1">
              <a:spcAft>
                <a:spcPts val="0"/>
              </a:spcAft>
              <a:defRPr/>
            </a:pPr>
            <a:endParaRPr lang="en-US" altLang="en-US" dirty="0"/>
          </a:p>
          <a:p>
            <a:pPr eaLnBrk="1" fontAlgn="auto" hangingPunct="1">
              <a:spcAft>
                <a:spcPts val="0"/>
              </a:spcAft>
              <a:defRPr/>
            </a:pPr>
            <a:r>
              <a:rPr lang="en-US" altLang="en-US" dirty="0"/>
              <a:t>The attribute information includes the variable’s </a:t>
            </a:r>
            <a:r>
              <a:rPr lang="en-US" altLang="en-US" dirty="0">
                <a:solidFill>
                  <a:srgbClr val="008000"/>
                </a:solidFill>
              </a:rPr>
              <a:t>name, type, length, format, </a:t>
            </a:r>
            <a:r>
              <a:rPr lang="en-US" altLang="en-US" dirty="0" err="1">
                <a:solidFill>
                  <a:srgbClr val="008000"/>
                </a:solidFill>
              </a:rPr>
              <a:t>informat</a:t>
            </a:r>
            <a:r>
              <a:rPr lang="en-US" altLang="en-US" dirty="0">
                <a:solidFill>
                  <a:srgbClr val="008000"/>
                </a:solidFill>
              </a:rPr>
              <a:t> </a:t>
            </a:r>
            <a:r>
              <a:rPr lang="en-US" altLang="en-US" dirty="0"/>
              <a:t>and</a:t>
            </a:r>
            <a:r>
              <a:rPr lang="en-US" altLang="en-US" dirty="0">
                <a:solidFill>
                  <a:srgbClr val="008000"/>
                </a:solidFill>
              </a:rPr>
              <a:t> label.</a:t>
            </a:r>
          </a:p>
          <a:p>
            <a:pPr eaLnBrk="1" fontAlgn="auto" hangingPunct="1">
              <a:spcAft>
                <a:spcPts val="0"/>
              </a:spcAft>
              <a:buFontTx/>
              <a:buNone/>
              <a:defRPr/>
            </a:pPr>
            <a:r>
              <a:rPr lang="en-US" altLang="en-US" sz="2800" dirty="0">
                <a:solidFill>
                  <a:srgbClr val="0000FF"/>
                </a:solidFill>
              </a:rPr>
              <a:t>	</a:t>
            </a:r>
            <a:r>
              <a:rPr lang="en-US" altLang="en-US" sz="2400" b="1" dirty="0">
                <a:solidFill>
                  <a:srgbClr val="0000FF"/>
                </a:solidFill>
              </a:rPr>
              <a:t>Variable    Type    Len    Pos    Format       		Label</a:t>
            </a:r>
          </a:p>
          <a:p>
            <a:pPr eaLnBrk="1" fontAlgn="auto" hangingPunct="1">
              <a:spcAft>
                <a:spcPts val="0"/>
              </a:spcAft>
              <a:buFontTx/>
              <a:buNone/>
              <a:defRPr/>
            </a:pPr>
            <a:r>
              <a:rPr lang="en-US" altLang="en-US" sz="2400" b="1" dirty="0">
                <a:solidFill>
                  <a:srgbClr val="0000FF"/>
                </a:solidFill>
              </a:rPr>
              <a:t>	-----------------------------------------------------------------------------------	</a:t>
            </a:r>
          </a:p>
          <a:p>
            <a:pPr eaLnBrk="1" fontAlgn="auto" hangingPunct="1">
              <a:spcAft>
                <a:spcPts val="0"/>
              </a:spcAft>
              <a:buFontTx/>
              <a:buNone/>
              <a:defRPr/>
            </a:pPr>
            <a:r>
              <a:rPr lang="en-US" altLang="en-US" sz="2400" b="1" dirty="0">
                <a:solidFill>
                  <a:srgbClr val="0000FF"/>
                </a:solidFill>
              </a:rPr>
              <a:t>	DOB          Num     8      8          YYMMDD10.   	Date of Birth</a:t>
            </a:r>
          </a:p>
          <a:p>
            <a:pPr eaLnBrk="1" fontAlgn="auto" hangingPunct="1">
              <a:spcAft>
                <a:spcPts val="0"/>
              </a:spcAft>
              <a:buFontTx/>
              <a:buNone/>
              <a:defRPr/>
            </a:pPr>
            <a:r>
              <a:rPr lang="en-US" altLang="en-US" sz="2400" b="1" dirty="0">
                <a:solidFill>
                  <a:srgbClr val="0000FF"/>
                </a:solidFill>
              </a:rPr>
              <a:t>	ID              Num     8      0        		                   	Patient Id</a:t>
            </a:r>
          </a:p>
          <a:p>
            <a:pPr eaLnBrk="1" fontAlgn="auto" hangingPunct="1">
              <a:spcAft>
                <a:spcPts val="0"/>
              </a:spcAft>
              <a:buFontTx/>
              <a:buNone/>
              <a:defRPr/>
            </a:pPr>
            <a:r>
              <a:rPr lang="en-US" altLang="en-US" sz="2400" b="1" dirty="0">
                <a:solidFill>
                  <a:srgbClr val="0000FF"/>
                </a:solidFill>
              </a:rPr>
              <a:t>	NAME      Char      8     16                		         	Patient Name</a:t>
            </a:r>
          </a:p>
          <a:p>
            <a:pPr eaLnBrk="1" fontAlgn="auto" hangingPunct="1">
              <a:spcAft>
                <a:spcPts val="0"/>
              </a:spcAft>
              <a:buFontTx/>
              <a:buNone/>
              <a:defRPr/>
            </a:pPr>
            <a:r>
              <a:rPr lang="en-US" altLang="en-US" sz="2400" b="1" dirty="0">
                <a:solidFill>
                  <a:srgbClr val="0000FF"/>
                </a:solidFill>
              </a:rPr>
              <a:t>	SEX          Char      8     24                 		    	Gender</a:t>
            </a:r>
          </a:p>
          <a:p>
            <a:pPr eaLnBrk="1" fontAlgn="auto" hangingPunct="1">
              <a:spcAft>
                <a:spcPts val="0"/>
              </a:spcAft>
              <a:buFontTx/>
              <a:buNone/>
              <a:defRPr/>
            </a:pPr>
            <a:endParaRPr lang="en-US" altLang="en-US" sz="2400" b="1" dirty="0">
              <a:solidFill>
                <a:srgbClr val="008000"/>
              </a:solidFill>
            </a:endParaRPr>
          </a:p>
        </p:txBody>
      </p:sp>
      <p:sp>
        <p:nvSpPr>
          <p:cNvPr id="23556" name="Slide Number Placeholder 5">
            <a:extLst>
              <a:ext uri="{FF2B5EF4-FFF2-40B4-BE49-F238E27FC236}">
                <a16:creationId xmlns:a16="http://schemas.microsoft.com/office/drawing/2014/main" id="{9EBD506F-3694-2417-7F9D-29C9AD1694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5C015E5-AF67-497A-8A4A-F0372BA8272D}" type="slidenum">
              <a:rPr lang="en-US" altLang="en-US" smtClean="0">
                <a:solidFill>
                  <a:srgbClr val="898989"/>
                </a:solidFill>
              </a:rPr>
              <a:pPr/>
              <a:t>27</a:t>
            </a:fld>
            <a:endParaRPr lang="en-US" altLang="en-US">
              <a:solidFill>
                <a:srgbClr val="89898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F66AF61-E198-1D08-4A04-8E559492B8E0}"/>
              </a:ext>
            </a:extLst>
          </p:cNvPr>
          <p:cNvSpPr>
            <a:spLocks noGrp="1"/>
          </p:cNvSpPr>
          <p:nvPr>
            <p:ph type="title"/>
          </p:nvPr>
        </p:nvSpPr>
        <p:spPr/>
        <p:txBody>
          <a:bodyPr/>
          <a:lstStyle/>
          <a:p>
            <a:pPr eaLnBrk="1" hangingPunct="1"/>
            <a:r>
              <a:rPr lang="en-US" altLang="en-US"/>
              <a:t>SAS Basic Concepts</a:t>
            </a:r>
          </a:p>
        </p:txBody>
      </p:sp>
      <p:sp>
        <p:nvSpPr>
          <p:cNvPr id="24579" name="Rectangle 3">
            <a:extLst>
              <a:ext uri="{FF2B5EF4-FFF2-40B4-BE49-F238E27FC236}">
                <a16:creationId xmlns:a16="http://schemas.microsoft.com/office/drawing/2014/main" id="{75DC217A-3BE3-5E41-E068-3A86DFC976AC}"/>
              </a:ext>
            </a:extLst>
          </p:cNvPr>
          <p:cNvSpPr>
            <a:spLocks noGrp="1" noChangeArrowheads="1"/>
          </p:cNvSpPr>
          <p:nvPr>
            <p:ph idx="1"/>
          </p:nvPr>
        </p:nvSpPr>
        <p:spPr/>
        <p:txBody>
          <a:bodyPr/>
          <a:lstStyle/>
          <a:p>
            <a:pPr eaLnBrk="1" hangingPunct="1"/>
            <a:r>
              <a:rPr lang="en-US" altLang="en-US">
                <a:solidFill>
                  <a:srgbClr val="0000FF"/>
                </a:solidFill>
              </a:rPr>
              <a:t>Variable Name</a:t>
            </a:r>
            <a:r>
              <a:rPr lang="en-US" altLang="en-US"/>
              <a:t>- The variable names must be as per the following SAS naming conventions:</a:t>
            </a:r>
          </a:p>
          <a:p>
            <a:pPr lvl="1" eaLnBrk="1" hangingPunct="1"/>
            <a:r>
              <a:rPr lang="en-US" altLang="en-US"/>
              <a:t>be 1 to 32 characters in length </a:t>
            </a:r>
          </a:p>
          <a:p>
            <a:pPr lvl="1" eaLnBrk="1" hangingPunct="1"/>
            <a:r>
              <a:rPr lang="en-US" altLang="en-US"/>
              <a:t>begin with a letter (A-Z, including mixed case characters) or an underscore (_) </a:t>
            </a:r>
          </a:p>
          <a:p>
            <a:pPr lvl="1" eaLnBrk="1" hangingPunct="1"/>
            <a:r>
              <a:rPr lang="en-US" altLang="en-US"/>
              <a:t>continue with any combination of numbers, letters, or underscores</a:t>
            </a:r>
          </a:p>
          <a:p>
            <a:pPr lvl="1" eaLnBrk="1" hangingPunct="1"/>
            <a:endParaRPr lang="en-US" altLang="en-US"/>
          </a:p>
          <a:p>
            <a:pPr eaLnBrk="1" hangingPunct="1"/>
            <a:r>
              <a:rPr lang="en-US" altLang="en-US">
                <a:solidFill>
                  <a:srgbClr val="0000FF"/>
                </a:solidFill>
              </a:rPr>
              <a:t>Variable Type</a:t>
            </a:r>
            <a:r>
              <a:rPr lang="en-US" altLang="en-US"/>
              <a:t> – A Variable’s type is either character or numeric.</a:t>
            </a:r>
          </a:p>
          <a:p>
            <a:pPr lvl="1" eaLnBrk="1" hangingPunct="1"/>
            <a:r>
              <a:rPr lang="en-US" altLang="en-US"/>
              <a:t>character variables contain alphabetic characters, numeric digits 0 through 9, and other special characters.</a:t>
            </a:r>
          </a:p>
          <a:p>
            <a:pPr lvl="1" eaLnBrk="1" hangingPunct="1"/>
            <a:r>
              <a:rPr lang="en-US" altLang="en-US"/>
              <a:t>numeric variables are stored as floating point numbers including dates and times.</a:t>
            </a:r>
          </a:p>
          <a:p>
            <a:pPr lvl="1" eaLnBrk="1" hangingPunct="1"/>
            <a:endParaRPr lang="en-US" altLang="en-US"/>
          </a:p>
          <a:p>
            <a:pPr lvl="1" eaLnBrk="1" hangingPunct="1"/>
            <a:endParaRPr lang="en-US" altLang="en-US"/>
          </a:p>
        </p:txBody>
      </p:sp>
      <p:sp>
        <p:nvSpPr>
          <p:cNvPr id="24580" name="Slide Number Placeholder 5">
            <a:extLst>
              <a:ext uri="{FF2B5EF4-FFF2-40B4-BE49-F238E27FC236}">
                <a16:creationId xmlns:a16="http://schemas.microsoft.com/office/drawing/2014/main" id="{0BC73FE6-DF30-E398-24CF-2E45C03128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5D25400-A21A-43AC-BF66-A52AC1F7E551}" type="slidenum">
              <a:rPr lang="en-US" altLang="en-US" smtClean="0">
                <a:solidFill>
                  <a:srgbClr val="898989"/>
                </a:solidFill>
              </a:rPr>
              <a:pPr/>
              <a:t>28</a:t>
            </a:fld>
            <a:endParaRPr lang="en-US" altLang="en-US">
              <a:solidFill>
                <a:srgbClr val="89898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7E923C1-E440-DD74-FF79-FD6004A7D6CB}"/>
              </a:ext>
            </a:extLst>
          </p:cNvPr>
          <p:cNvSpPr>
            <a:spLocks noGrp="1"/>
          </p:cNvSpPr>
          <p:nvPr>
            <p:ph type="title"/>
          </p:nvPr>
        </p:nvSpPr>
        <p:spPr/>
        <p:txBody>
          <a:bodyPr/>
          <a:lstStyle/>
          <a:p>
            <a:pPr eaLnBrk="1" hangingPunct="1"/>
            <a:r>
              <a:rPr lang="en-US" altLang="en-US" b="1" dirty="0"/>
              <a:t>SAS Basic Concepts</a:t>
            </a:r>
          </a:p>
        </p:txBody>
      </p:sp>
      <p:sp>
        <p:nvSpPr>
          <p:cNvPr id="210947" name="Rectangle 3">
            <a:extLst>
              <a:ext uri="{FF2B5EF4-FFF2-40B4-BE49-F238E27FC236}">
                <a16:creationId xmlns:a16="http://schemas.microsoft.com/office/drawing/2014/main" id="{3A72E04A-5E1A-D9DD-09B6-E53E607A537F}"/>
              </a:ext>
            </a:extLst>
          </p:cNvPr>
          <p:cNvSpPr>
            <a:spLocks noGrp="1" noChangeArrowheads="1"/>
          </p:cNvSpPr>
          <p:nvPr>
            <p:ph idx="1"/>
          </p:nvPr>
        </p:nvSpPr>
        <p:spPr/>
        <p:txBody>
          <a:bodyPr rtlCol="0">
            <a:normAutofit fontScale="85000" lnSpcReduction="20000"/>
          </a:bodyPr>
          <a:lstStyle/>
          <a:p>
            <a:pPr eaLnBrk="1" fontAlgn="auto" hangingPunct="1">
              <a:spcAft>
                <a:spcPts val="0"/>
              </a:spcAft>
              <a:defRPr/>
            </a:pPr>
            <a:r>
              <a:rPr lang="en-US" altLang="en-US" sz="2800">
                <a:solidFill>
                  <a:srgbClr val="0000FF"/>
                </a:solidFill>
              </a:rPr>
              <a:t>Variable Length-  </a:t>
            </a:r>
            <a:r>
              <a:rPr lang="en-US" altLang="en-US" sz="2800"/>
              <a:t>It is the number of bytes used to store the variables values in a SAS dataset and depends on the variable type.</a:t>
            </a:r>
          </a:p>
          <a:p>
            <a:pPr lvl="1" eaLnBrk="1" fontAlgn="auto" hangingPunct="1">
              <a:spcAft>
                <a:spcPts val="0"/>
              </a:spcAft>
              <a:defRPr/>
            </a:pPr>
            <a:r>
              <a:rPr lang="en-US" altLang="en-US" sz="2400"/>
              <a:t>The length of a character variable can be up to 32K. The default length for character variables is 8 bytes.</a:t>
            </a:r>
          </a:p>
          <a:p>
            <a:pPr lvl="1" eaLnBrk="1" fontAlgn="auto" hangingPunct="1">
              <a:spcAft>
                <a:spcPts val="0"/>
              </a:spcAft>
              <a:defRPr/>
            </a:pPr>
            <a:r>
              <a:rPr lang="en-US" altLang="en-US" sz="2400"/>
              <a:t>The length of a numeric variable can be 2 to 8 bytes (regardless of how many digits they contain). The default length of numeric variables is 8 bytes. That is, numeric values are stored as floating point numbers in 8 bytes by default (regardless of how many digits they contain).</a:t>
            </a:r>
          </a:p>
          <a:p>
            <a:pPr eaLnBrk="1" fontAlgn="auto" hangingPunct="1">
              <a:spcAft>
                <a:spcPts val="0"/>
              </a:spcAft>
              <a:defRPr/>
            </a:pPr>
            <a:endParaRPr lang="en-US" altLang="en-US" sz="2800">
              <a:solidFill>
                <a:srgbClr val="0000FF"/>
              </a:solidFill>
            </a:endParaRPr>
          </a:p>
          <a:p>
            <a:pPr eaLnBrk="1" fontAlgn="auto" hangingPunct="1">
              <a:spcAft>
                <a:spcPts val="0"/>
              </a:spcAft>
              <a:defRPr/>
            </a:pPr>
            <a:r>
              <a:rPr lang="en-US" altLang="en-US" sz="2800">
                <a:solidFill>
                  <a:srgbClr val="0000FF"/>
                </a:solidFill>
              </a:rPr>
              <a:t>Variable Informats - </a:t>
            </a:r>
            <a:r>
              <a:rPr lang="en-US" altLang="en-US" sz="2800"/>
              <a:t>An </a:t>
            </a:r>
            <a:r>
              <a:rPr lang="en-US" altLang="en-US" sz="2800">
                <a:solidFill>
                  <a:srgbClr val="008000"/>
                </a:solidFill>
              </a:rPr>
              <a:t>Informat </a:t>
            </a:r>
            <a:r>
              <a:rPr lang="en-US" altLang="en-US" sz="2800"/>
              <a:t>is an instruction that SAS uses to read data values into a variable. Informat must be used to read standard/non-standard  data (numeric data containing letters or special characters such as comma)</a:t>
            </a:r>
          </a:p>
          <a:p>
            <a:pPr eaLnBrk="1" fontAlgn="auto" hangingPunct="1">
              <a:spcAft>
                <a:spcPts val="0"/>
              </a:spcAft>
              <a:buFontTx/>
              <a:buNone/>
              <a:defRPr/>
            </a:pPr>
            <a:r>
              <a:rPr lang="en-US" altLang="en-US" sz="2800">
                <a:solidFill>
                  <a:srgbClr val="0000FF"/>
                </a:solidFill>
              </a:rPr>
              <a:t> </a:t>
            </a:r>
          </a:p>
        </p:txBody>
      </p:sp>
      <p:sp>
        <p:nvSpPr>
          <p:cNvPr id="25604" name="Slide Number Placeholder 5">
            <a:extLst>
              <a:ext uri="{FF2B5EF4-FFF2-40B4-BE49-F238E27FC236}">
                <a16:creationId xmlns:a16="http://schemas.microsoft.com/office/drawing/2014/main" id="{4B8BB9DF-DB58-77B4-9D3F-EA14EAC061F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BBCCA5A-B394-4E17-9E64-6DE592678629}" type="slidenum">
              <a:rPr lang="en-US" altLang="en-US" smtClean="0">
                <a:solidFill>
                  <a:srgbClr val="898989"/>
                </a:solidFill>
              </a:rPr>
              <a:pPr/>
              <a:t>29</a:t>
            </a:fld>
            <a:endParaRPr lang="en-US" altLang="en-US">
              <a:solidFill>
                <a:srgbClr val="89898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07139-992C-579E-FFC2-3FD7C22326A3}"/>
            </a:ext>
          </a:extLst>
        </p:cNvPr>
        <p:cNvGrpSpPr/>
        <p:nvPr/>
      </p:nvGrpSpPr>
      <p:grpSpPr>
        <a:xfrm>
          <a:off x="0" y="0"/>
          <a:ext cx="0" cy="0"/>
          <a:chOff x="0" y="0"/>
          <a:chExt cx="0" cy="0"/>
        </a:xfrm>
      </p:grpSpPr>
      <p:sp>
        <p:nvSpPr>
          <p:cNvPr id="6146" name="Rectangle 2">
            <a:extLst>
              <a:ext uri="{FF2B5EF4-FFF2-40B4-BE49-F238E27FC236}">
                <a16:creationId xmlns:a16="http://schemas.microsoft.com/office/drawing/2014/main" id="{53AF7634-6FE4-C819-1DCE-2217A07F6C97}"/>
              </a:ext>
            </a:extLst>
          </p:cNvPr>
          <p:cNvSpPr>
            <a:spLocks noGrp="1"/>
          </p:cNvSpPr>
          <p:nvPr>
            <p:ph type="title"/>
          </p:nvPr>
        </p:nvSpPr>
        <p:spPr/>
        <p:txBody>
          <a:bodyPr/>
          <a:lstStyle/>
          <a:p>
            <a:pPr eaLnBrk="1" hangingPunct="1"/>
            <a:r>
              <a:rPr lang="en-US" altLang="en-US" dirty="0"/>
              <a:t>Data Science Marketplace</a:t>
            </a:r>
          </a:p>
        </p:txBody>
      </p:sp>
      <p:sp>
        <p:nvSpPr>
          <p:cNvPr id="6147" name="Rectangle 3">
            <a:extLst>
              <a:ext uri="{FF2B5EF4-FFF2-40B4-BE49-F238E27FC236}">
                <a16:creationId xmlns:a16="http://schemas.microsoft.com/office/drawing/2014/main" id="{7300BF56-872D-6FFC-2BE0-B73A8DEC4098}"/>
              </a:ext>
            </a:extLst>
          </p:cNvPr>
          <p:cNvSpPr>
            <a:spLocks noGrp="1" noChangeArrowheads="1"/>
          </p:cNvSpPr>
          <p:nvPr>
            <p:ph idx="1"/>
          </p:nvPr>
        </p:nvSpPr>
        <p:spPr/>
        <p:txBody>
          <a:bodyPr/>
          <a:lstStyle/>
          <a:p>
            <a:pPr eaLnBrk="1" hangingPunct="1"/>
            <a:r>
              <a:rPr lang="en-US" altLang="en-US" b="1" dirty="0"/>
              <a:t>Low Code/ No-Code </a:t>
            </a:r>
          </a:p>
          <a:p>
            <a:pPr lvl="1" eaLnBrk="1" hangingPunct="1"/>
            <a:r>
              <a:rPr lang="en-US" altLang="en-US" dirty="0"/>
              <a:t>SAS Enterprise Miner , SAS Visual Analytics etc.</a:t>
            </a:r>
          </a:p>
          <a:p>
            <a:pPr lvl="1" eaLnBrk="1" hangingPunct="1"/>
            <a:r>
              <a:rPr lang="en-US" altLang="en-US" dirty="0"/>
              <a:t>KNIME</a:t>
            </a:r>
          </a:p>
          <a:p>
            <a:pPr lvl="1" eaLnBrk="1" hangingPunct="1"/>
            <a:r>
              <a:rPr lang="en-US" altLang="en-US" dirty="0"/>
              <a:t>Altair </a:t>
            </a:r>
          </a:p>
          <a:p>
            <a:pPr lvl="1" eaLnBrk="1" hangingPunct="1"/>
            <a:r>
              <a:rPr lang="en-US" altLang="en-US" dirty="0"/>
              <a:t>Dataiku</a:t>
            </a:r>
          </a:p>
          <a:p>
            <a:pPr eaLnBrk="1" hangingPunct="1">
              <a:buFontTx/>
              <a:buNone/>
            </a:pPr>
            <a:endParaRPr lang="en-US" altLang="en-US" dirty="0"/>
          </a:p>
          <a:p>
            <a:pPr eaLnBrk="1" hangingPunct="1"/>
            <a:r>
              <a:rPr lang="en-US" altLang="en-US" b="1" dirty="0"/>
              <a:t>Coding Involved </a:t>
            </a:r>
          </a:p>
          <a:p>
            <a:pPr lvl="1" eaLnBrk="1" hangingPunct="1"/>
            <a:r>
              <a:rPr lang="en-US" altLang="en-US" dirty="0"/>
              <a:t>Python, R</a:t>
            </a:r>
          </a:p>
          <a:p>
            <a:pPr lvl="1" eaLnBrk="1" hangingPunct="1"/>
            <a:r>
              <a:rPr lang="en-US" altLang="en-US" dirty="0"/>
              <a:t>SAS (Base and Advanced) </a:t>
            </a:r>
          </a:p>
          <a:p>
            <a:pPr marL="342900" lvl="1" indent="0" eaLnBrk="1" hangingPunct="1">
              <a:buNone/>
            </a:pPr>
            <a:endParaRPr lang="en-US" altLang="en-US" dirty="0"/>
          </a:p>
          <a:p>
            <a:pPr eaLnBrk="1" hangingPunct="1"/>
            <a:endParaRPr lang="en-US" altLang="en-US" dirty="0"/>
          </a:p>
        </p:txBody>
      </p:sp>
      <p:sp>
        <p:nvSpPr>
          <p:cNvPr id="6148" name="Slide Number Placeholder 5">
            <a:extLst>
              <a:ext uri="{FF2B5EF4-FFF2-40B4-BE49-F238E27FC236}">
                <a16:creationId xmlns:a16="http://schemas.microsoft.com/office/drawing/2014/main" id="{BAC78E8C-2566-CE66-C56C-5C7171B493A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CFC46AE-D2D3-493D-A9B2-713828C58598}" type="slidenum">
              <a:rPr lang="en-US" altLang="en-US" smtClean="0">
                <a:solidFill>
                  <a:srgbClr val="898989"/>
                </a:solidFill>
              </a:rPr>
              <a:pPr/>
              <a:t>3</a:t>
            </a:fld>
            <a:endParaRPr lang="en-US" altLang="en-US">
              <a:solidFill>
                <a:srgbClr val="898989"/>
              </a:solidFill>
            </a:endParaRPr>
          </a:p>
        </p:txBody>
      </p:sp>
    </p:spTree>
    <p:extLst>
      <p:ext uri="{BB962C8B-B14F-4D97-AF65-F5344CB8AC3E}">
        <p14:creationId xmlns:p14="http://schemas.microsoft.com/office/powerpoint/2010/main" val="816804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a:extLst>
              <a:ext uri="{FF2B5EF4-FFF2-40B4-BE49-F238E27FC236}">
                <a16:creationId xmlns:a16="http://schemas.microsoft.com/office/drawing/2014/main" id="{48E04B17-1E83-03D8-6569-D7AEE6E8CD37}"/>
              </a:ext>
            </a:extLst>
          </p:cNvPr>
          <p:cNvSpPr>
            <a:spLocks noGrp="1"/>
          </p:cNvSpPr>
          <p:nvPr>
            <p:ph type="title"/>
          </p:nvPr>
        </p:nvSpPr>
        <p:spPr/>
        <p:txBody>
          <a:bodyPr/>
          <a:lstStyle/>
          <a:p>
            <a:pPr eaLnBrk="1" hangingPunct="1"/>
            <a:r>
              <a:rPr lang="en-US" altLang="en-US" b="1" dirty="0"/>
              <a:t>SAS Basic Concepts – Why do we need </a:t>
            </a:r>
            <a:r>
              <a:rPr lang="en-US" altLang="en-US" b="1" dirty="0" err="1"/>
              <a:t>informat</a:t>
            </a:r>
            <a:r>
              <a:rPr lang="en-US" altLang="en-US" b="1" dirty="0"/>
              <a:t> and format in SAS ?</a:t>
            </a:r>
          </a:p>
        </p:txBody>
      </p:sp>
      <p:sp>
        <p:nvSpPr>
          <p:cNvPr id="26627" name="Rectangle 1027">
            <a:extLst>
              <a:ext uri="{FF2B5EF4-FFF2-40B4-BE49-F238E27FC236}">
                <a16:creationId xmlns:a16="http://schemas.microsoft.com/office/drawing/2014/main" id="{6879A2C1-0AAB-E4CC-D5CE-ECF916CE5983}"/>
              </a:ext>
            </a:extLst>
          </p:cNvPr>
          <p:cNvSpPr>
            <a:spLocks noGrp="1" noChangeArrowheads="1"/>
          </p:cNvSpPr>
          <p:nvPr>
            <p:ph idx="1"/>
          </p:nvPr>
        </p:nvSpPr>
        <p:spPr/>
        <p:txBody>
          <a:bodyPr/>
          <a:lstStyle/>
          <a:p>
            <a:pPr eaLnBrk="1" hangingPunct="1"/>
            <a:r>
              <a:rPr lang="en-US" altLang="en-US"/>
              <a:t>$1,000,000 is a non-standard numeric data as it contains a dollar sign ($) and commas (,). In order to remove the dollar sign and commas before storing the numeric value 1000000 in a variable, read this value with a </a:t>
            </a:r>
            <a:r>
              <a:rPr lang="en-US" altLang="en-US">
                <a:solidFill>
                  <a:srgbClr val="008000"/>
                </a:solidFill>
              </a:rPr>
              <a:t>COMMA11.</a:t>
            </a:r>
            <a:r>
              <a:rPr lang="en-US" altLang="en-US"/>
              <a:t> Informat. </a:t>
            </a:r>
          </a:p>
          <a:p>
            <a:pPr eaLnBrk="1" hangingPunct="1"/>
            <a:r>
              <a:rPr lang="en-US" altLang="en-US">
                <a:solidFill>
                  <a:srgbClr val="0000FF"/>
                </a:solidFill>
              </a:rPr>
              <a:t>Variable Formats - </a:t>
            </a:r>
            <a:r>
              <a:rPr lang="en-US" altLang="en-US"/>
              <a:t>A </a:t>
            </a:r>
            <a:r>
              <a:rPr lang="en-US" altLang="en-US">
                <a:solidFill>
                  <a:srgbClr val="008000"/>
                </a:solidFill>
              </a:rPr>
              <a:t>Format</a:t>
            </a:r>
            <a:r>
              <a:rPr lang="en-US" altLang="en-US" b="1"/>
              <a:t> </a:t>
            </a:r>
            <a:r>
              <a:rPr lang="en-US" altLang="en-US"/>
              <a:t>is an instruction that SAS uses to write data values. Formats are used to control the written appearance of data values, or, in some cases, to group data values together for analysis. For example, the </a:t>
            </a:r>
            <a:r>
              <a:rPr lang="en-US" altLang="en-US">
                <a:solidFill>
                  <a:srgbClr val="008000"/>
                </a:solidFill>
              </a:rPr>
              <a:t>WORDS22.</a:t>
            </a:r>
            <a:r>
              <a:rPr lang="en-US" altLang="en-US"/>
              <a:t> format, which converts numeric values to their equivalent in words, writes the numeric value 692 as </a:t>
            </a:r>
            <a:r>
              <a:rPr lang="en-US" altLang="en-US">
                <a:latin typeface="Arial Unicode MS"/>
              </a:rPr>
              <a:t>six hundred ninety-two</a:t>
            </a:r>
            <a:r>
              <a:rPr lang="en-US" altLang="en-US"/>
              <a:t>.</a:t>
            </a:r>
          </a:p>
          <a:p>
            <a:pPr eaLnBrk="1" hangingPunct="1"/>
            <a:r>
              <a:rPr lang="en-US" altLang="en-US">
                <a:solidFill>
                  <a:srgbClr val="0000FF"/>
                </a:solidFill>
              </a:rPr>
              <a:t>Variable Labels -</a:t>
            </a:r>
            <a:r>
              <a:rPr lang="en-US" altLang="en-US"/>
              <a:t> refers to a descriptive label up to 256 characters long. A variable label, which can be printed by some SAS procedures, is useful in report writing. For example a variable ID can be assigned a more descriptive label of  ‘Patient Id’</a:t>
            </a:r>
          </a:p>
          <a:p>
            <a:pPr eaLnBrk="1" hangingPunct="1"/>
            <a:endParaRPr lang="en-US" altLang="en-US"/>
          </a:p>
          <a:p>
            <a:pPr eaLnBrk="1" hangingPunct="1"/>
            <a:endParaRPr lang="en-US" altLang="en-US"/>
          </a:p>
        </p:txBody>
      </p:sp>
      <p:sp>
        <p:nvSpPr>
          <p:cNvPr id="26628" name="Slide Number Placeholder 5">
            <a:extLst>
              <a:ext uri="{FF2B5EF4-FFF2-40B4-BE49-F238E27FC236}">
                <a16:creationId xmlns:a16="http://schemas.microsoft.com/office/drawing/2014/main" id="{C1FBC1EA-F437-AF6D-3DF1-A2D9A6A9739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81D8AFC-EA49-4692-A1D9-B10CE1CEAA83}" type="slidenum">
              <a:rPr lang="en-US" altLang="en-US" smtClean="0">
                <a:solidFill>
                  <a:srgbClr val="898989"/>
                </a:solidFill>
              </a:rPr>
              <a:pPr/>
              <a:t>30</a:t>
            </a:fld>
            <a:endParaRPr lang="en-US" altLang="en-US">
              <a:solidFill>
                <a:srgbClr val="89898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a:extLst>
              <a:ext uri="{FF2B5EF4-FFF2-40B4-BE49-F238E27FC236}">
                <a16:creationId xmlns:a16="http://schemas.microsoft.com/office/drawing/2014/main" id="{DADDB2E0-A183-C243-2812-138B3EBAB486}"/>
              </a:ext>
            </a:extLst>
          </p:cNvPr>
          <p:cNvSpPr>
            <a:spLocks noGrp="1"/>
          </p:cNvSpPr>
          <p:nvPr>
            <p:ph type="title"/>
          </p:nvPr>
        </p:nvSpPr>
        <p:spPr/>
        <p:txBody>
          <a:bodyPr/>
          <a:lstStyle/>
          <a:p>
            <a:pPr eaLnBrk="1" hangingPunct="1"/>
            <a:r>
              <a:rPr lang="en-US" altLang="en-US"/>
              <a:t>SAS Basic Concepts</a:t>
            </a:r>
          </a:p>
        </p:txBody>
      </p:sp>
      <p:sp>
        <p:nvSpPr>
          <p:cNvPr id="212995" name="Rectangle 1027">
            <a:extLst>
              <a:ext uri="{FF2B5EF4-FFF2-40B4-BE49-F238E27FC236}">
                <a16:creationId xmlns:a16="http://schemas.microsoft.com/office/drawing/2014/main" id="{651AA706-6F93-300D-6F77-96F45446F9D1}"/>
              </a:ext>
            </a:extLst>
          </p:cNvPr>
          <p:cNvSpPr>
            <a:spLocks noGrp="1" noChangeArrowheads="1"/>
          </p:cNvSpPr>
          <p:nvPr>
            <p:ph idx="1"/>
          </p:nvPr>
        </p:nvSpPr>
        <p:spPr>
          <a:xfrm>
            <a:off x="685800" y="1447800"/>
            <a:ext cx="7772400" cy="4800600"/>
          </a:xfrm>
        </p:spPr>
        <p:txBody>
          <a:bodyPr rtlCol="0">
            <a:normAutofit fontScale="70000" lnSpcReduction="20000"/>
          </a:bodyPr>
          <a:lstStyle/>
          <a:p>
            <a:pPr eaLnBrk="1" fontAlgn="auto" hangingPunct="1">
              <a:spcAft>
                <a:spcPts val="0"/>
              </a:spcAft>
              <a:defRPr/>
            </a:pPr>
            <a:r>
              <a:rPr lang="en-US" altLang="en-US" sz="2800" dirty="0"/>
              <a:t>Consider the following example:</a:t>
            </a:r>
          </a:p>
          <a:p>
            <a:pPr eaLnBrk="1" fontAlgn="auto" hangingPunct="1">
              <a:spcAft>
                <a:spcPts val="0"/>
              </a:spcAft>
              <a:buFontTx/>
              <a:buNone/>
              <a:defRPr/>
            </a:pPr>
            <a:r>
              <a:rPr lang="en-US" altLang="en-US" sz="2800" dirty="0"/>
              <a:t>	</a:t>
            </a:r>
            <a:r>
              <a:rPr lang="en-US" altLang="en-US" sz="2800" dirty="0" err="1">
                <a:solidFill>
                  <a:srgbClr val="008000"/>
                </a:solidFill>
              </a:rPr>
              <a:t>Libname</a:t>
            </a:r>
            <a:r>
              <a:rPr lang="en-US" altLang="en-US" sz="2800" dirty="0"/>
              <a:t> </a:t>
            </a:r>
            <a:r>
              <a:rPr lang="en-US" altLang="en-US" sz="2800" dirty="0" err="1"/>
              <a:t>Mylib</a:t>
            </a:r>
            <a:r>
              <a:rPr lang="en-US" altLang="en-US" sz="2800" dirty="0"/>
              <a:t> “/home/chetan.saraswat@aiproff.ai/”;</a:t>
            </a:r>
          </a:p>
          <a:p>
            <a:pPr eaLnBrk="1" fontAlgn="auto" hangingPunct="1">
              <a:spcAft>
                <a:spcPts val="0"/>
              </a:spcAft>
              <a:buFontTx/>
              <a:buNone/>
              <a:defRPr/>
            </a:pPr>
            <a:r>
              <a:rPr lang="en-US" altLang="en-US" sz="2800" dirty="0"/>
              <a:t>	</a:t>
            </a:r>
            <a:r>
              <a:rPr lang="en-US" altLang="en-US" sz="2800" dirty="0">
                <a:solidFill>
                  <a:srgbClr val="008000"/>
                </a:solidFill>
              </a:rPr>
              <a:t>Filename</a:t>
            </a:r>
            <a:r>
              <a:rPr lang="en-US" altLang="en-US" sz="2800" dirty="0"/>
              <a:t> </a:t>
            </a:r>
            <a:r>
              <a:rPr lang="en-US" altLang="en-US" sz="2800" dirty="0" err="1"/>
              <a:t>Myfile</a:t>
            </a:r>
            <a:r>
              <a:rPr lang="en-US" altLang="en-US" sz="2800" dirty="0"/>
              <a:t> “/home/chetan.saraswat@aiproff.ai/Data.txt’;</a:t>
            </a:r>
          </a:p>
          <a:p>
            <a:pPr eaLnBrk="1" fontAlgn="auto" hangingPunct="1">
              <a:spcAft>
                <a:spcPts val="0"/>
              </a:spcAft>
              <a:buFontTx/>
              <a:buNone/>
              <a:defRPr/>
            </a:pPr>
            <a:r>
              <a:rPr lang="en-US" altLang="en-US" sz="2800" dirty="0"/>
              <a:t>	</a:t>
            </a:r>
            <a:r>
              <a:rPr lang="en-US" altLang="en-US" sz="2800" dirty="0">
                <a:solidFill>
                  <a:srgbClr val="008000"/>
                </a:solidFill>
              </a:rPr>
              <a:t>Data</a:t>
            </a:r>
            <a:r>
              <a:rPr lang="en-US" altLang="en-US" sz="2800" dirty="0"/>
              <a:t> Mylib.Test1;</a:t>
            </a:r>
          </a:p>
          <a:p>
            <a:pPr eaLnBrk="1" fontAlgn="auto" hangingPunct="1">
              <a:spcAft>
                <a:spcPts val="0"/>
              </a:spcAft>
              <a:buFontTx/>
              <a:buNone/>
              <a:defRPr/>
            </a:pPr>
            <a:r>
              <a:rPr lang="en-US" altLang="en-US" sz="2800" dirty="0"/>
              <a:t>	    </a:t>
            </a:r>
            <a:r>
              <a:rPr lang="en-US" altLang="en-US" sz="2800" dirty="0" err="1">
                <a:solidFill>
                  <a:srgbClr val="008000"/>
                </a:solidFill>
              </a:rPr>
              <a:t>Infile</a:t>
            </a:r>
            <a:r>
              <a:rPr lang="en-US" altLang="en-US" sz="2800" dirty="0"/>
              <a:t> </a:t>
            </a:r>
            <a:r>
              <a:rPr lang="en-US" altLang="en-US" sz="2800" dirty="0" err="1"/>
              <a:t>Myfile</a:t>
            </a:r>
            <a:r>
              <a:rPr lang="en-US" altLang="en-US" sz="2800" dirty="0"/>
              <a:t>;</a:t>
            </a:r>
          </a:p>
          <a:p>
            <a:pPr eaLnBrk="1" fontAlgn="auto" hangingPunct="1">
              <a:spcAft>
                <a:spcPts val="0"/>
              </a:spcAft>
              <a:buFontTx/>
              <a:buNone/>
              <a:defRPr/>
            </a:pPr>
            <a:r>
              <a:rPr lang="en-US" altLang="en-US" sz="2800" dirty="0"/>
              <a:t>	      </a:t>
            </a:r>
            <a:r>
              <a:rPr lang="en-US" altLang="en-US" sz="2800" dirty="0">
                <a:solidFill>
                  <a:srgbClr val="008000"/>
                </a:solidFill>
              </a:rPr>
              <a:t>Input</a:t>
            </a:r>
            <a:r>
              <a:rPr lang="en-US" altLang="en-US" sz="2800" dirty="0"/>
              <a:t> Id 1-3 Name $ 5-9 Sex $ 11-11 Dob : yymmdd8. ;</a:t>
            </a:r>
          </a:p>
          <a:p>
            <a:pPr eaLnBrk="1" fontAlgn="auto" hangingPunct="1">
              <a:spcAft>
                <a:spcPts val="0"/>
              </a:spcAft>
              <a:buFontTx/>
              <a:buNone/>
              <a:defRPr/>
            </a:pPr>
            <a:r>
              <a:rPr lang="en-US" altLang="en-US" sz="2800" dirty="0"/>
              <a:t>	       Age = (Today() – Dob) / 365;</a:t>
            </a:r>
          </a:p>
          <a:p>
            <a:pPr eaLnBrk="1" fontAlgn="auto" hangingPunct="1">
              <a:spcAft>
                <a:spcPts val="0"/>
              </a:spcAft>
              <a:buFontTx/>
              <a:buNone/>
              <a:defRPr/>
            </a:pPr>
            <a:r>
              <a:rPr lang="en-US" altLang="en-US" sz="2800" dirty="0">
                <a:solidFill>
                  <a:srgbClr val="008000"/>
                </a:solidFill>
              </a:rPr>
              <a:t>	       Format </a:t>
            </a:r>
            <a:r>
              <a:rPr lang="en-US" altLang="en-US" sz="2800" dirty="0"/>
              <a:t>Dob YYMMDD10.;			 </a:t>
            </a:r>
          </a:p>
          <a:p>
            <a:pPr eaLnBrk="1" fontAlgn="auto" hangingPunct="1">
              <a:spcAft>
                <a:spcPts val="0"/>
              </a:spcAft>
              <a:buFontTx/>
              <a:buNone/>
              <a:defRPr/>
            </a:pPr>
            <a:r>
              <a:rPr lang="en-US" altLang="en-US" sz="2800" dirty="0"/>
              <a:t>	       </a:t>
            </a:r>
            <a:r>
              <a:rPr lang="en-US" altLang="en-US" sz="2800" dirty="0">
                <a:solidFill>
                  <a:srgbClr val="008000"/>
                </a:solidFill>
              </a:rPr>
              <a:t>Label</a:t>
            </a:r>
            <a:r>
              <a:rPr lang="en-US" altLang="en-US" sz="2800" dirty="0"/>
              <a:t> 	Id = "Patient Id"</a:t>
            </a:r>
          </a:p>
          <a:p>
            <a:pPr eaLnBrk="1" fontAlgn="auto" hangingPunct="1">
              <a:spcAft>
                <a:spcPts val="0"/>
              </a:spcAft>
              <a:buFontTx/>
              <a:buNone/>
              <a:defRPr/>
            </a:pPr>
            <a:r>
              <a:rPr lang="en-US" altLang="en-US" sz="2800" dirty="0"/>
              <a:t>			Name = "Patient Name"</a:t>
            </a:r>
          </a:p>
          <a:p>
            <a:pPr eaLnBrk="1" fontAlgn="auto" hangingPunct="1">
              <a:spcAft>
                <a:spcPts val="0"/>
              </a:spcAft>
              <a:buFontTx/>
              <a:buNone/>
              <a:defRPr/>
            </a:pPr>
            <a:r>
              <a:rPr lang="en-US" altLang="en-US" sz="2800" dirty="0"/>
              <a:t>			Sex  = "Gender"</a:t>
            </a:r>
          </a:p>
          <a:p>
            <a:pPr eaLnBrk="1" fontAlgn="auto" hangingPunct="1">
              <a:spcAft>
                <a:spcPts val="0"/>
              </a:spcAft>
              <a:buFontTx/>
              <a:buNone/>
              <a:defRPr/>
            </a:pPr>
            <a:r>
              <a:rPr lang="en-US" altLang="en-US" sz="2800" dirty="0"/>
              <a:t>			Dob = "Date of Birth";</a:t>
            </a:r>
          </a:p>
          <a:p>
            <a:pPr eaLnBrk="1" fontAlgn="auto" hangingPunct="1">
              <a:spcAft>
                <a:spcPts val="0"/>
              </a:spcAft>
              <a:buFontTx/>
              <a:buNone/>
              <a:defRPr/>
            </a:pPr>
            <a:r>
              <a:rPr lang="en-US" altLang="en-US" sz="2800" dirty="0"/>
              <a:t>	 </a:t>
            </a:r>
            <a:r>
              <a:rPr lang="en-US" altLang="en-US" sz="2800" dirty="0">
                <a:solidFill>
                  <a:srgbClr val="008000"/>
                </a:solidFill>
              </a:rPr>
              <a:t>Run</a:t>
            </a:r>
            <a:r>
              <a:rPr lang="en-US" altLang="en-US" sz="2800" dirty="0"/>
              <a:t>;</a:t>
            </a:r>
          </a:p>
          <a:p>
            <a:pPr eaLnBrk="1" fontAlgn="auto" hangingPunct="1">
              <a:spcAft>
                <a:spcPts val="0"/>
              </a:spcAft>
              <a:buFontTx/>
              <a:buNone/>
              <a:defRPr/>
            </a:pPr>
            <a:endParaRPr lang="en-US" altLang="en-US" sz="2800" dirty="0"/>
          </a:p>
          <a:p>
            <a:pPr eaLnBrk="1" fontAlgn="auto" hangingPunct="1">
              <a:spcAft>
                <a:spcPts val="0"/>
              </a:spcAft>
              <a:buFontTx/>
              <a:buNone/>
              <a:defRPr/>
            </a:pPr>
            <a:r>
              <a:rPr lang="en-US" altLang="en-US" sz="2800" b="1" dirty="0">
                <a:solidFill>
                  <a:schemeClr val="accent6"/>
                </a:solidFill>
              </a:rPr>
              <a:t>SAS Code – </a:t>
            </a:r>
            <a:r>
              <a:rPr lang="en-US" altLang="en-US" sz="2800" b="1" dirty="0" err="1">
                <a:solidFill>
                  <a:schemeClr val="accent6"/>
                </a:solidFill>
              </a:rPr>
              <a:t>providing_informat_dob.sas</a:t>
            </a:r>
            <a:endParaRPr lang="en-US" altLang="en-US" sz="2800" b="1" dirty="0">
              <a:solidFill>
                <a:schemeClr val="accent6"/>
              </a:solidFill>
            </a:endParaRPr>
          </a:p>
        </p:txBody>
      </p:sp>
      <p:sp>
        <p:nvSpPr>
          <p:cNvPr id="27652" name="Slide Number Placeholder 5">
            <a:extLst>
              <a:ext uri="{FF2B5EF4-FFF2-40B4-BE49-F238E27FC236}">
                <a16:creationId xmlns:a16="http://schemas.microsoft.com/office/drawing/2014/main" id="{7C513CB6-E82B-0BB2-E7E9-0D83D69912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296FD9B-AED3-440E-94F8-BD33A379A6CE}" type="slidenum">
              <a:rPr lang="en-US" altLang="en-US" smtClean="0">
                <a:solidFill>
                  <a:srgbClr val="898989"/>
                </a:solidFill>
              </a:rPr>
              <a:pPr/>
              <a:t>31</a:t>
            </a:fld>
            <a:endParaRPr lang="en-US" altLang="en-US">
              <a:solidFill>
                <a:srgbClr val="898989"/>
              </a:solidFill>
            </a:endParaRPr>
          </a:p>
        </p:txBody>
      </p:sp>
      <p:sp>
        <p:nvSpPr>
          <p:cNvPr id="27653" name="Text Box 1028">
            <a:extLst>
              <a:ext uri="{FF2B5EF4-FFF2-40B4-BE49-F238E27FC236}">
                <a16:creationId xmlns:a16="http://schemas.microsoft.com/office/drawing/2014/main" id="{B31CA450-BA55-8481-54F2-729A3E66CC30}"/>
              </a:ext>
            </a:extLst>
          </p:cNvPr>
          <p:cNvSpPr txBox="1">
            <a:spLocks noChangeArrowheads="1"/>
          </p:cNvSpPr>
          <p:nvPr/>
        </p:nvSpPr>
        <p:spPr bwMode="auto">
          <a:xfrm>
            <a:off x="5715000" y="3886200"/>
            <a:ext cx="2743200" cy="217963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600" b="1" u="sng">
                <a:solidFill>
                  <a:srgbClr val="FF3300"/>
                </a:solidFill>
                <a:latin typeface="Arial Unicode MS"/>
              </a:rPr>
              <a:t>Contents of Myfile</a:t>
            </a:r>
          </a:p>
          <a:p>
            <a:pPr eaLnBrk="1" hangingPunct="1">
              <a:spcBef>
                <a:spcPct val="50000"/>
              </a:spcBef>
            </a:pPr>
            <a:r>
              <a:rPr lang="en-US" altLang="en-US" sz="1600" b="1">
                <a:latin typeface="Arial Unicode MS"/>
              </a:rPr>
              <a:t>101 Joe     M  19780305</a:t>
            </a:r>
          </a:p>
          <a:p>
            <a:pPr eaLnBrk="1" hangingPunct="1">
              <a:spcBef>
                <a:spcPct val="50000"/>
              </a:spcBef>
            </a:pPr>
            <a:r>
              <a:rPr lang="en-US" altLang="en-US" sz="1600" b="1">
                <a:latin typeface="Arial Unicode MS"/>
              </a:rPr>
              <a:t>123 Beth    F    19890809</a:t>
            </a:r>
          </a:p>
          <a:p>
            <a:pPr eaLnBrk="1" hangingPunct="1">
              <a:spcBef>
                <a:spcPct val="50000"/>
              </a:spcBef>
            </a:pPr>
            <a:r>
              <a:rPr lang="en-US" altLang="en-US" sz="1600" b="1">
                <a:latin typeface="Arial Unicode MS"/>
              </a:rPr>
              <a:t>131 Nancy F    19580226</a:t>
            </a:r>
          </a:p>
          <a:p>
            <a:pPr eaLnBrk="1" hangingPunct="1">
              <a:spcBef>
                <a:spcPct val="50000"/>
              </a:spcBef>
            </a:pPr>
            <a:r>
              <a:rPr lang="en-US" altLang="en-US" sz="1600" b="1">
                <a:latin typeface="Arial Unicode MS"/>
              </a:rPr>
              <a:t>121 Dave   M   19851103</a:t>
            </a:r>
          </a:p>
          <a:p>
            <a:pPr eaLnBrk="1" hangingPunct="1">
              <a:spcBef>
                <a:spcPct val="50000"/>
              </a:spcBef>
            </a:pPr>
            <a:r>
              <a:rPr lang="en-US" altLang="en-US" sz="1600" b="1">
                <a:latin typeface="Arial Unicode MS"/>
              </a:rPr>
              <a:t>135 Betty   F    19820815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F55FBA12-51D5-1DF4-B617-F6BEA000D924}"/>
              </a:ext>
            </a:extLst>
          </p:cNvPr>
          <p:cNvSpPr>
            <a:spLocks noGrp="1"/>
          </p:cNvSpPr>
          <p:nvPr>
            <p:ph type="title"/>
          </p:nvPr>
        </p:nvSpPr>
        <p:spPr/>
        <p:txBody>
          <a:bodyPr/>
          <a:lstStyle/>
          <a:p>
            <a:pPr eaLnBrk="1" hangingPunct="1"/>
            <a:r>
              <a:rPr lang="en-US" altLang="en-US"/>
              <a:t>SAS Basic Concepts</a:t>
            </a:r>
          </a:p>
        </p:txBody>
      </p:sp>
      <p:sp>
        <p:nvSpPr>
          <p:cNvPr id="215043" name="Rectangle 3">
            <a:extLst>
              <a:ext uri="{FF2B5EF4-FFF2-40B4-BE49-F238E27FC236}">
                <a16:creationId xmlns:a16="http://schemas.microsoft.com/office/drawing/2014/main" id="{0E0E5AA3-4CDE-C5B5-7143-656AE91F103F}"/>
              </a:ext>
            </a:extLst>
          </p:cNvPr>
          <p:cNvSpPr>
            <a:spLocks noGrp="1" noChangeArrowheads="1"/>
          </p:cNvSpPr>
          <p:nvPr>
            <p:ph idx="1"/>
          </p:nvPr>
        </p:nvSpPr>
        <p:spPr/>
        <p:txBody>
          <a:bodyPr rtlCol="0">
            <a:normAutofit fontScale="77500" lnSpcReduction="20000"/>
          </a:bodyPr>
          <a:lstStyle/>
          <a:p>
            <a:pPr eaLnBrk="1" fontAlgn="auto" hangingPunct="1">
              <a:spcBef>
                <a:spcPct val="50000"/>
              </a:spcBef>
              <a:spcAft>
                <a:spcPts val="0"/>
              </a:spcAft>
              <a:defRPr/>
            </a:pPr>
            <a:r>
              <a:rPr lang="en-US" altLang="en-US" sz="2800" dirty="0"/>
              <a:t>When you submit a DATA step, SAS software processes the DATA step and creates a new SAS data set. Let's see exactly how that happens. SAS Data step is processed in two distinct phases:</a:t>
            </a:r>
          </a:p>
          <a:p>
            <a:pPr eaLnBrk="1" fontAlgn="auto" hangingPunct="1">
              <a:spcBef>
                <a:spcPct val="50000"/>
              </a:spcBef>
              <a:spcAft>
                <a:spcPts val="0"/>
              </a:spcAft>
              <a:buFontTx/>
              <a:buNone/>
              <a:defRPr/>
            </a:pPr>
            <a:endParaRPr lang="en-US" altLang="en-US" sz="2800" dirty="0"/>
          </a:p>
          <a:p>
            <a:pPr eaLnBrk="1" fontAlgn="auto" hangingPunct="1">
              <a:spcBef>
                <a:spcPct val="50000"/>
              </a:spcBef>
              <a:spcAft>
                <a:spcPts val="0"/>
              </a:spcAft>
              <a:buFontTx/>
              <a:buNone/>
              <a:defRPr/>
            </a:pPr>
            <a:endParaRPr lang="en-US" altLang="en-US" sz="2800" dirty="0"/>
          </a:p>
          <a:p>
            <a:pPr eaLnBrk="1" fontAlgn="auto" hangingPunct="1">
              <a:spcBef>
                <a:spcPct val="50000"/>
              </a:spcBef>
              <a:spcAft>
                <a:spcPts val="0"/>
              </a:spcAft>
              <a:buFontTx/>
              <a:buNone/>
              <a:defRPr/>
            </a:pPr>
            <a:endParaRPr lang="en-US" altLang="en-US" sz="2800" dirty="0"/>
          </a:p>
          <a:p>
            <a:pPr eaLnBrk="1" fontAlgn="auto" hangingPunct="1">
              <a:spcBef>
                <a:spcPct val="50000"/>
              </a:spcBef>
              <a:spcAft>
                <a:spcPts val="0"/>
              </a:spcAft>
              <a:buClr>
                <a:schemeClr val="tx1"/>
              </a:buClr>
              <a:defRPr/>
            </a:pPr>
            <a:endParaRPr lang="en-US" altLang="en-US" sz="2800" dirty="0"/>
          </a:p>
          <a:p>
            <a:pPr eaLnBrk="1" fontAlgn="auto" hangingPunct="1">
              <a:spcBef>
                <a:spcPct val="50000"/>
              </a:spcBef>
              <a:spcAft>
                <a:spcPts val="0"/>
              </a:spcAft>
              <a:buClr>
                <a:schemeClr val="tx1"/>
              </a:buClr>
              <a:defRPr/>
            </a:pPr>
            <a:r>
              <a:rPr lang="en-US" altLang="en-US" sz="2800" dirty="0"/>
              <a:t>During the </a:t>
            </a:r>
            <a:r>
              <a:rPr lang="en-US" altLang="en-US" sz="2800" b="1" dirty="0"/>
              <a:t>compilation phase</a:t>
            </a:r>
            <a:r>
              <a:rPr lang="en-US" altLang="en-US" sz="2800" dirty="0"/>
              <a:t>, each statement is scanned for syntax errors. Most syntax errors prevent further processing of the DATA step.</a:t>
            </a:r>
          </a:p>
          <a:p>
            <a:pPr eaLnBrk="1" fontAlgn="auto" hangingPunct="1">
              <a:spcBef>
                <a:spcPct val="50000"/>
              </a:spcBef>
              <a:spcAft>
                <a:spcPts val="0"/>
              </a:spcAft>
              <a:buClr>
                <a:schemeClr val="tx1"/>
              </a:buClr>
              <a:defRPr/>
            </a:pPr>
            <a:r>
              <a:rPr lang="en-US" altLang="en-US" sz="2800" dirty="0"/>
              <a:t>If the DATA step compiles successfully, then the </a:t>
            </a:r>
            <a:r>
              <a:rPr lang="en-US" altLang="en-US" sz="2800" b="1" dirty="0"/>
              <a:t>execution phase</a:t>
            </a:r>
            <a:r>
              <a:rPr lang="en-US" altLang="en-US" sz="2800" dirty="0"/>
              <a:t> begins. A DATA step executes once for each observation in the input data set, unless otherwise directed</a:t>
            </a:r>
          </a:p>
          <a:p>
            <a:pPr eaLnBrk="1" fontAlgn="auto" hangingPunct="1">
              <a:spcAft>
                <a:spcPts val="0"/>
              </a:spcAft>
              <a:defRPr/>
            </a:pPr>
            <a:endParaRPr lang="en-US" altLang="en-US" sz="2800" dirty="0"/>
          </a:p>
        </p:txBody>
      </p:sp>
      <p:sp>
        <p:nvSpPr>
          <p:cNvPr id="28676" name="Slide Number Placeholder 5">
            <a:extLst>
              <a:ext uri="{FF2B5EF4-FFF2-40B4-BE49-F238E27FC236}">
                <a16:creationId xmlns:a16="http://schemas.microsoft.com/office/drawing/2014/main" id="{C8C96643-84D8-A3AA-F7F2-DFAECF25891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7AFEE10-A335-4659-8AC9-5290F84B6477}" type="slidenum">
              <a:rPr lang="en-US" altLang="en-US" smtClean="0">
                <a:solidFill>
                  <a:srgbClr val="898989"/>
                </a:solidFill>
              </a:rPr>
              <a:pPr/>
              <a:t>32</a:t>
            </a:fld>
            <a:endParaRPr lang="en-US" altLang="en-US">
              <a:solidFill>
                <a:srgbClr val="898989"/>
              </a:solidFill>
            </a:endParaRPr>
          </a:p>
        </p:txBody>
      </p:sp>
      <p:sp>
        <p:nvSpPr>
          <p:cNvPr id="28677" name="Text Box 12">
            <a:extLst>
              <a:ext uri="{FF2B5EF4-FFF2-40B4-BE49-F238E27FC236}">
                <a16:creationId xmlns:a16="http://schemas.microsoft.com/office/drawing/2014/main" id="{C19DCA78-DB9C-3D1D-342B-D88CBC065BBB}"/>
              </a:ext>
            </a:extLst>
          </p:cNvPr>
          <p:cNvSpPr txBox="1">
            <a:spLocks noChangeArrowheads="1"/>
          </p:cNvSpPr>
          <p:nvPr/>
        </p:nvSpPr>
        <p:spPr bwMode="auto">
          <a:xfrm>
            <a:off x="1524000" y="3321050"/>
            <a:ext cx="2057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600" b="1" dirty="0">
                <a:solidFill>
                  <a:srgbClr val="FF3300"/>
                </a:solidFill>
                <a:latin typeface="Times New Roman" panose="02020603050405020304" pitchFamily="18" charset="0"/>
              </a:rPr>
              <a:t>Compilation Phase</a:t>
            </a:r>
          </a:p>
        </p:txBody>
      </p:sp>
      <p:sp>
        <p:nvSpPr>
          <p:cNvPr id="28678" name="Text Box 13">
            <a:extLst>
              <a:ext uri="{FF2B5EF4-FFF2-40B4-BE49-F238E27FC236}">
                <a16:creationId xmlns:a16="http://schemas.microsoft.com/office/drawing/2014/main" id="{851F9DB9-6A93-E448-24DA-6FF9C1B15BE3}"/>
              </a:ext>
            </a:extLst>
          </p:cNvPr>
          <p:cNvSpPr txBox="1">
            <a:spLocks noChangeArrowheads="1"/>
          </p:cNvSpPr>
          <p:nvPr/>
        </p:nvSpPr>
        <p:spPr bwMode="auto">
          <a:xfrm>
            <a:off x="1600200" y="3733800"/>
            <a:ext cx="2057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600" b="1" dirty="0">
                <a:solidFill>
                  <a:srgbClr val="FF3300"/>
                </a:solidFill>
                <a:latin typeface="Times New Roman" panose="02020603050405020304" pitchFamily="18" charset="0"/>
              </a:rPr>
              <a:t>Execution  Phase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72BF359-9F36-9EF4-29B6-2E778218115F}"/>
              </a:ext>
            </a:extLst>
          </p:cNvPr>
          <p:cNvSpPr>
            <a:spLocks noGrp="1"/>
          </p:cNvSpPr>
          <p:nvPr>
            <p:ph type="title"/>
          </p:nvPr>
        </p:nvSpPr>
        <p:spPr/>
        <p:txBody>
          <a:bodyPr/>
          <a:lstStyle/>
          <a:p>
            <a:pPr eaLnBrk="1" hangingPunct="1"/>
            <a:r>
              <a:rPr lang="en-US" altLang="en-US"/>
              <a:t>SAS Basic Concepts</a:t>
            </a:r>
          </a:p>
        </p:txBody>
      </p:sp>
      <p:sp>
        <p:nvSpPr>
          <p:cNvPr id="29699" name="Rectangle 3">
            <a:extLst>
              <a:ext uri="{FF2B5EF4-FFF2-40B4-BE49-F238E27FC236}">
                <a16:creationId xmlns:a16="http://schemas.microsoft.com/office/drawing/2014/main" id="{34D9941C-ED01-7DC9-54C5-EB5645E8B4D1}"/>
              </a:ext>
            </a:extLst>
          </p:cNvPr>
          <p:cNvSpPr>
            <a:spLocks noGrp="1" noChangeArrowheads="1"/>
          </p:cNvSpPr>
          <p:nvPr>
            <p:ph idx="1"/>
          </p:nvPr>
        </p:nvSpPr>
        <p:spPr/>
        <p:txBody>
          <a:bodyPr/>
          <a:lstStyle/>
          <a:p>
            <a:pPr eaLnBrk="1" hangingPunct="1">
              <a:spcBef>
                <a:spcPct val="50000"/>
              </a:spcBef>
              <a:buFontTx/>
              <a:buNone/>
            </a:pPr>
            <a:r>
              <a:rPr lang="en-US" altLang="en-US" b="1" u="sng">
                <a:solidFill>
                  <a:schemeClr val="accent2"/>
                </a:solidFill>
              </a:rPr>
              <a:t>Compilation Phase:</a:t>
            </a:r>
          </a:p>
          <a:p>
            <a:pPr eaLnBrk="1" hangingPunct="1">
              <a:spcBef>
                <a:spcPct val="50000"/>
              </a:spcBef>
            </a:pPr>
            <a:r>
              <a:rPr lang="en-US" altLang="en-US"/>
              <a:t>At the beginning of the compilation phase, the input buffer, an area of memory, is created to hold a record from the external file. </a:t>
            </a:r>
          </a:p>
          <a:p>
            <a:pPr eaLnBrk="1" hangingPunct="1">
              <a:spcBef>
                <a:spcPct val="50000"/>
              </a:spcBef>
              <a:buClr>
                <a:schemeClr val="tx1"/>
              </a:buClr>
            </a:pPr>
            <a:r>
              <a:rPr lang="en-US" altLang="en-US"/>
              <a:t>The input buffer is created only when raw data is read, not when a SAS data set is read. </a:t>
            </a:r>
          </a:p>
          <a:p>
            <a:pPr eaLnBrk="1" hangingPunct="1">
              <a:spcBef>
                <a:spcPct val="50000"/>
              </a:spcBef>
              <a:buClr>
                <a:schemeClr val="tx1"/>
              </a:buClr>
            </a:pPr>
            <a:r>
              <a:rPr lang="en-US" altLang="en-US"/>
              <a:t>The term input buffer refers to a logical concept and does not necessarily reflect the physical storage of data.</a:t>
            </a:r>
          </a:p>
          <a:p>
            <a:pPr eaLnBrk="1" hangingPunct="1">
              <a:spcBef>
                <a:spcPct val="50000"/>
              </a:spcBef>
              <a:buClr>
                <a:schemeClr val="tx1"/>
              </a:buClr>
            </a:pPr>
            <a:r>
              <a:rPr lang="en-US" altLang="en-US"/>
              <a:t> Then the program data vector is created. </a:t>
            </a:r>
          </a:p>
          <a:p>
            <a:pPr eaLnBrk="1" hangingPunct="1"/>
            <a:endParaRPr lang="en-US" altLang="en-US"/>
          </a:p>
        </p:txBody>
      </p:sp>
      <p:sp>
        <p:nvSpPr>
          <p:cNvPr id="29700" name="Slide Number Placeholder 5">
            <a:extLst>
              <a:ext uri="{FF2B5EF4-FFF2-40B4-BE49-F238E27FC236}">
                <a16:creationId xmlns:a16="http://schemas.microsoft.com/office/drawing/2014/main" id="{486C9E70-E383-17B2-C9EF-A6CE4A67943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9796A62-D681-4387-88B9-14476B17B035}" type="slidenum">
              <a:rPr lang="en-US" altLang="en-US" smtClean="0">
                <a:solidFill>
                  <a:srgbClr val="898989"/>
                </a:solidFill>
              </a:rPr>
              <a:pPr/>
              <a:t>33</a:t>
            </a:fld>
            <a:endParaRPr lang="en-US" altLang="en-US">
              <a:solidFill>
                <a:srgbClr val="89898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1839C6A-D08D-674B-40EC-2B7033604BF0}"/>
              </a:ext>
            </a:extLst>
          </p:cNvPr>
          <p:cNvSpPr>
            <a:spLocks noGrp="1"/>
          </p:cNvSpPr>
          <p:nvPr>
            <p:ph type="title"/>
          </p:nvPr>
        </p:nvSpPr>
        <p:spPr/>
        <p:txBody>
          <a:bodyPr/>
          <a:lstStyle/>
          <a:p>
            <a:pPr eaLnBrk="1" hangingPunct="1"/>
            <a:r>
              <a:rPr lang="en-US" altLang="en-US"/>
              <a:t>SAS Basic Concepts</a:t>
            </a:r>
          </a:p>
        </p:txBody>
      </p:sp>
      <p:sp>
        <p:nvSpPr>
          <p:cNvPr id="217091" name="Rectangle 3">
            <a:extLst>
              <a:ext uri="{FF2B5EF4-FFF2-40B4-BE49-F238E27FC236}">
                <a16:creationId xmlns:a16="http://schemas.microsoft.com/office/drawing/2014/main" id="{27DA5735-983E-9B93-6E1E-67E7BCA3ABD1}"/>
              </a:ext>
            </a:extLst>
          </p:cNvPr>
          <p:cNvSpPr>
            <a:spLocks noGrp="1" noChangeArrowheads="1"/>
          </p:cNvSpPr>
          <p:nvPr>
            <p:ph idx="1"/>
          </p:nvPr>
        </p:nvSpPr>
        <p:spPr>
          <a:xfrm>
            <a:off x="628650" y="1447800"/>
            <a:ext cx="7886700" cy="4800600"/>
          </a:xfrm>
        </p:spPr>
        <p:txBody>
          <a:bodyPr rtlCol="0">
            <a:normAutofit fontScale="70000" lnSpcReduction="20000"/>
          </a:bodyPr>
          <a:lstStyle/>
          <a:p>
            <a:pPr eaLnBrk="1" fontAlgn="auto" hangingPunct="1">
              <a:spcBef>
                <a:spcPct val="50000"/>
              </a:spcBef>
              <a:spcAft>
                <a:spcPts val="0"/>
              </a:spcAft>
              <a:buFontTx/>
              <a:buNone/>
              <a:defRPr/>
            </a:pPr>
            <a:r>
              <a:rPr lang="en-US" altLang="en-US" sz="2800" b="1" u="sng" dirty="0">
                <a:solidFill>
                  <a:schemeClr val="accent2"/>
                </a:solidFill>
              </a:rPr>
              <a:t>Program Data Vector (PDV):</a:t>
            </a:r>
          </a:p>
          <a:p>
            <a:pPr eaLnBrk="1" fontAlgn="auto" hangingPunct="1">
              <a:spcBef>
                <a:spcPct val="30000"/>
              </a:spcBef>
              <a:spcAft>
                <a:spcPts val="0"/>
              </a:spcAft>
              <a:defRPr/>
            </a:pPr>
            <a:r>
              <a:rPr lang="en-US" altLang="en-US" sz="2800" dirty="0"/>
              <a:t>PDV is a logical area in memory where SAS builds a data set, one observation at a time. When a program executes, SAS reads data values from the input buffer or creates them by executing SAS language statements. The data values are assigned to the appropriate variables in the program data vector. From here, SAS writes the values to a SAS data set as a single observation.</a:t>
            </a:r>
          </a:p>
          <a:p>
            <a:pPr eaLnBrk="1" fontAlgn="auto" hangingPunct="1">
              <a:spcBef>
                <a:spcPct val="30000"/>
              </a:spcBef>
              <a:spcAft>
                <a:spcPts val="0"/>
              </a:spcAft>
              <a:buClr>
                <a:schemeClr val="tx1"/>
              </a:buClr>
              <a:defRPr/>
            </a:pPr>
            <a:endParaRPr lang="en-US" altLang="en-US" sz="2800" dirty="0"/>
          </a:p>
          <a:p>
            <a:pPr eaLnBrk="1" fontAlgn="auto" hangingPunct="1">
              <a:spcBef>
                <a:spcPct val="30000"/>
              </a:spcBef>
              <a:spcAft>
                <a:spcPts val="0"/>
              </a:spcAft>
              <a:buClr>
                <a:schemeClr val="tx1"/>
              </a:buClr>
              <a:defRPr/>
            </a:pPr>
            <a:r>
              <a:rPr lang="en-US" altLang="en-US" sz="2800" dirty="0"/>
              <a:t>Along with data set variables and computed variables, the PDV contains two automatic variables, _N_ and _ERROR_</a:t>
            </a:r>
          </a:p>
          <a:p>
            <a:pPr eaLnBrk="1" fontAlgn="auto" hangingPunct="1">
              <a:spcBef>
                <a:spcPct val="30000"/>
              </a:spcBef>
              <a:spcAft>
                <a:spcPts val="0"/>
              </a:spcAft>
              <a:buClr>
                <a:schemeClr val="tx1"/>
              </a:buClr>
              <a:defRPr/>
            </a:pPr>
            <a:endParaRPr lang="en-US" altLang="en-US" sz="2800" dirty="0"/>
          </a:p>
          <a:p>
            <a:pPr eaLnBrk="1" fontAlgn="auto" hangingPunct="1">
              <a:spcBef>
                <a:spcPct val="30000"/>
              </a:spcBef>
              <a:spcAft>
                <a:spcPts val="0"/>
              </a:spcAft>
              <a:buClr>
                <a:schemeClr val="tx1"/>
              </a:buClr>
              <a:defRPr/>
            </a:pPr>
            <a:r>
              <a:rPr lang="en-US" altLang="en-US" sz="2800" dirty="0"/>
              <a:t>The _N_ variable counts the number of times the DATA step begins to iterate (Can it be different than number of observations in a dataset?)</a:t>
            </a:r>
          </a:p>
          <a:p>
            <a:pPr eaLnBrk="1" fontAlgn="auto" hangingPunct="1">
              <a:spcBef>
                <a:spcPct val="30000"/>
              </a:spcBef>
              <a:spcAft>
                <a:spcPts val="0"/>
              </a:spcAft>
              <a:buClr>
                <a:schemeClr val="tx1"/>
              </a:buClr>
              <a:defRPr/>
            </a:pPr>
            <a:endParaRPr lang="en-US" altLang="en-US" sz="2800" dirty="0"/>
          </a:p>
          <a:p>
            <a:pPr eaLnBrk="1" fontAlgn="auto" hangingPunct="1">
              <a:spcBef>
                <a:spcPct val="30000"/>
              </a:spcBef>
              <a:spcAft>
                <a:spcPts val="0"/>
              </a:spcAft>
              <a:buClr>
                <a:schemeClr val="tx1"/>
              </a:buClr>
              <a:defRPr/>
            </a:pPr>
            <a:r>
              <a:rPr lang="en-US" altLang="en-US" sz="2800" dirty="0"/>
              <a:t>The _ERROR_ variable signals the occurrence of an error caused by the data during execution. The value of _ERROR_ is either 0 (indicating no errors exist), or 1 (indicating that one or more errors have occurred). SAS does not write these variables to the output data set. </a:t>
            </a:r>
          </a:p>
          <a:p>
            <a:pPr eaLnBrk="1" fontAlgn="auto" hangingPunct="1">
              <a:spcAft>
                <a:spcPts val="0"/>
              </a:spcAft>
              <a:defRPr/>
            </a:pPr>
            <a:endParaRPr lang="en-US" altLang="en-US" sz="2800" dirty="0"/>
          </a:p>
        </p:txBody>
      </p:sp>
      <p:sp>
        <p:nvSpPr>
          <p:cNvPr id="30724" name="Slide Number Placeholder 5">
            <a:extLst>
              <a:ext uri="{FF2B5EF4-FFF2-40B4-BE49-F238E27FC236}">
                <a16:creationId xmlns:a16="http://schemas.microsoft.com/office/drawing/2014/main" id="{8C229658-BE71-3DED-8662-E3C32192C03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8B2C10A-332B-42C6-AB38-3B875B222E47}" type="slidenum">
              <a:rPr lang="en-US" altLang="en-US" smtClean="0">
                <a:solidFill>
                  <a:srgbClr val="898989"/>
                </a:solidFill>
              </a:rPr>
              <a:pPr/>
              <a:t>34</a:t>
            </a:fld>
            <a:endParaRPr lang="en-US" altLang="en-US">
              <a:solidFill>
                <a:srgbClr val="89898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2BCC818-6AE8-8B50-1836-B8A40611A849}"/>
              </a:ext>
            </a:extLst>
          </p:cNvPr>
          <p:cNvSpPr>
            <a:spLocks noGrp="1"/>
          </p:cNvSpPr>
          <p:nvPr>
            <p:ph type="title"/>
          </p:nvPr>
        </p:nvSpPr>
        <p:spPr/>
        <p:txBody>
          <a:bodyPr/>
          <a:lstStyle/>
          <a:p>
            <a:pPr eaLnBrk="1" hangingPunct="1"/>
            <a:r>
              <a:rPr lang="en-US" altLang="en-US"/>
              <a:t>SAS Basic Concepts</a:t>
            </a:r>
          </a:p>
        </p:txBody>
      </p:sp>
      <p:sp>
        <p:nvSpPr>
          <p:cNvPr id="218115" name="Rectangle 3">
            <a:extLst>
              <a:ext uri="{FF2B5EF4-FFF2-40B4-BE49-F238E27FC236}">
                <a16:creationId xmlns:a16="http://schemas.microsoft.com/office/drawing/2014/main" id="{28D883DC-4834-DEA2-41B6-C177CCD1310B}"/>
              </a:ext>
            </a:extLst>
          </p:cNvPr>
          <p:cNvSpPr>
            <a:spLocks noGrp="1" noChangeArrowheads="1"/>
          </p:cNvSpPr>
          <p:nvPr>
            <p:ph idx="1"/>
          </p:nvPr>
        </p:nvSpPr>
        <p:spPr>
          <a:xfrm>
            <a:off x="628650" y="1371600"/>
            <a:ext cx="7886700" cy="4805363"/>
          </a:xfrm>
        </p:spPr>
        <p:txBody>
          <a:bodyPr rtlCol="0">
            <a:normAutofit lnSpcReduction="10000"/>
          </a:bodyPr>
          <a:lstStyle/>
          <a:p>
            <a:pPr eaLnBrk="1" fontAlgn="auto" hangingPunct="1">
              <a:spcBef>
                <a:spcPct val="50000"/>
              </a:spcBef>
              <a:spcAft>
                <a:spcPts val="0"/>
              </a:spcAft>
              <a:buClr>
                <a:schemeClr val="tx1"/>
              </a:buClr>
              <a:defRPr/>
            </a:pPr>
            <a:r>
              <a:rPr lang="en-US" altLang="en-US" sz="2000" dirty="0"/>
              <a:t>As the INPUT statement is compiled, a slot is added to the program data vector for each variable in the input data set. Generally, variable attributes such as length and type are determined the first time that a variable is encountered.</a:t>
            </a:r>
          </a:p>
          <a:p>
            <a:pPr lvl="2" eaLnBrk="1" fontAlgn="auto" hangingPunct="1">
              <a:spcBef>
                <a:spcPct val="50000"/>
              </a:spcBef>
              <a:spcAft>
                <a:spcPts val="0"/>
              </a:spcAft>
              <a:buClr>
                <a:schemeClr val="tx1"/>
              </a:buClr>
              <a:buFontTx/>
              <a:buNone/>
              <a:defRPr/>
            </a:pPr>
            <a:r>
              <a:rPr lang="en-US" altLang="en-US" sz="2000" b="1" dirty="0">
                <a:solidFill>
                  <a:srgbClr val="008000"/>
                </a:solidFill>
              </a:rPr>
              <a:t>SAS file – </a:t>
            </a:r>
            <a:r>
              <a:rPr lang="en-US" altLang="en-US" sz="2000" b="1" dirty="0" err="1">
                <a:solidFill>
                  <a:srgbClr val="008000"/>
                </a:solidFill>
              </a:rPr>
              <a:t>providing_informat_dob.sas</a:t>
            </a:r>
            <a:endParaRPr lang="en-US" altLang="en-US" sz="2000" b="1" dirty="0">
              <a:solidFill>
                <a:srgbClr val="008000"/>
              </a:solidFill>
            </a:endParaRPr>
          </a:p>
          <a:p>
            <a:pPr eaLnBrk="1" fontAlgn="auto" hangingPunct="1">
              <a:spcAft>
                <a:spcPts val="0"/>
              </a:spcAft>
              <a:buFontTx/>
              <a:buNone/>
              <a:defRPr/>
            </a:pPr>
            <a:r>
              <a:rPr lang="en-US" altLang="en-US" sz="2000" dirty="0"/>
              <a:t>	</a:t>
            </a:r>
            <a:r>
              <a:rPr lang="en-US" altLang="en-US" sz="2000" dirty="0" err="1">
                <a:solidFill>
                  <a:srgbClr val="008000"/>
                </a:solidFill>
              </a:rPr>
              <a:t>Libname</a:t>
            </a:r>
            <a:r>
              <a:rPr lang="en-US" altLang="en-US" sz="2000" dirty="0"/>
              <a:t> </a:t>
            </a:r>
            <a:r>
              <a:rPr lang="en-US" altLang="en-US" sz="2000" dirty="0" err="1"/>
              <a:t>Mylib</a:t>
            </a:r>
            <a:r>
              <a:rPr lang="en-US" altLang="en-US" sz="2000" dirty="0"/>
              <a:t> “/home/chetan.saraswat@aiproff.ai/”;</a:t>
            </a:r>
          </a:p>
          <a:p>
            <a:pPr eaLnBrk="1" fontAlgn="auto" hangingPunct="1">
              <a:spcAft>
                <a:spcPts val="0"/>
              </a:spcAft>
              <a:buFontTx/>
              <a:buNone/>
              <a:defRPr/>
            </a:pPr>
            <a:r>
              <a:rPr lang="en-US" altLang="en-US" sz="2000" dirty="0"/>
              <a:t>	</a:t>
            </a:r>
            <a:r>
              <a:rPr lang="en-US" altLang="en-US" sz="2000" dirty="0">
                <a:solidFill>
                  <a:srgbClr val="008000"/>
                </a:solidFill>
              </a:rPr>
              <a:t>Filename</a:t>
            </a:r>
            <a:r>
              <a:rPr lang="en-US" altLang="en-US" sz="2000" dirty="0"/>
              <a:t> </a:t>
            </a:r>
            <a:r>
              <a:rPr lang="en-US" altLang="en-US" sz="2000" dirty="0" err="1"/>
              <a:t>Myfile</a:t>
            </a:r>
            <a:r>
              <a:rPr lang="en-US" altLang="en-US" sz="2000" dirty="0"/>
              <a:t> “/home/chetan.saraswat@aiproff.ai/Data.txt’;</a:t>
            </a:r>
          </a:p>
          <a:p>
            <a:pPr lvl="2" eaLnBrk="1" fontAlgn="auto" hangingPunct="1">
              <a:spcBef>
                <a:spcPct val="50000"/>
              </a:spcBef>
              <a:spcAft>
                <a:spcPts val="0"/>
              </a:spcAft>
              <a:buClr>
                <a:schemeClr val="tx1"/>
              </a:buClr>
              <a:buFontTx/>
              <a:buNone/>
              <a:defRPr/>
            </a:pPr>
            <a:r>
              <a:rPr lang="en-US" altLang="en-US" sz="2000" dirty="0">
                <a:solidFill>
                  <a:srgbClr val="008000"/>
                </a:solidFill>
              </a:rPr>
              <a:t>Data</a:t>
            </a:r>
            <a:r>
              <a:rPr lang="en-US" altLang="en-US" sz="2000" dirty="0"/>
              <a:t> Mylib.Test1; </a:t>
            </a:r>
          </a:p>
          <a:p>
            <a:pPr lvl="2" eaLnBrk="1" fontAlgn="auto" hangingPunct="1">
              <a:lnSpc>
                <a:spcPct val="70000"/>
              </a:lnSpc>
              <a:spcBef>
                <a:spcPct val="0"/>
              </a:spcBef>
              <a:spcAft>
                <a:spcPts val="0"/>
              </a:spcAft>
              <a:buFontTx/>
              <a:buNone/>
              <a:defRPr/>
            </a:pPr>
            <a:r>
              <a:rPr lang="en-US" altLang="en-US" sz="2000" dirty="0" err="1">
                <a:solidFill>
                  <a:srgbClr val="008000"/>
                </a:solidFill>
              </a:rPr>
              <a:t>Infile</a:t>
            </a:r>
            <a:r>
              <a:rPr lang="en-US" altLang="en-US" sz="2000" dirty="0"/>
              <a:t> </a:t>
            </a:r>
            <a:r>
              <a:rPr lang="en-US" altLang="en-US" sz="2000" dirty="0" err="1"/>
              <a:t>Myfile</a:t>
            </a:r>
            <a:r>
              <a:rPr lang="en-US" altLang="en-US" sz="2000" dirty="0"/>
              <a:t>; </a:t>
            </a:r>
          </a:p>
          <a:p>
            <a:pPr lvl="2" eaLnBrk="1" fontAlgn="auto" hangingPunct="1">
              <a:lnSpc>
                <a:spcPct val="70000"/>
              </a:lnSpc>
              <a:spcBef>
                <a:spcPct val="0"/>
              </a:spcBef>
              <a:spcAft>
                <a:spcPts val="0"/>
              </a:spcAft>
              <a:buFontTx/>
              <a:buNone/>
              <a:defRPr/>
            </a:pPr>
            <a:r>
              <a:rPr lang="en-US" altLang="en-US" sz="2000" dirty="0" err="1">
                <a:solidFill>
                  <a:srgbClr val="008000"/>
                </a:solidFill>
              </a:rPr>
              <a:t>Informat</a:t>
            </a:r>
            <a:r>
              <a:rPr lang="en-US" altLang="en-US" sz="2000" dirty="0"/>
              <a:t> Dob YYMMDD10.;</a:t>
            </a:r>
          </a:p>
          <a:p>
            <a:pPr lvl="2" eaLnBrk="1" fontAlgn="auto" hangingPunct="1">
              <a:lnSpc>
                <a:spcPct val="70000"/>
              </a:lnSpc>
              <a:spcAft>
                <a:spcPts val="0"/>
              </a:spcAft>
              <a:buFontTx/>
              <a:buNone/>
              <a:defRPr/>
            </a:pPr>
            <a:r>
              <a:rPr lang="en-US" altLang="en-US" sz="2000" dirty="0">
                <a:solidFill>
                  <a:srgbClr val="008000"/>
                </a:solidFill>
              </a:rPr>
              <a:t>Input</a:t>
            </a:r>
            <a:r>
              <a:rPr lang="en-US" altLang="en-US" sz="2000" dirty="0"/>
              <a:t> Id 1-3 Name $ 5-9 Sex $ 11-11  Dob;</a:t>
            </a:r>
          </a:p>
          <a:p>
            <a:pPr lvl="2" eaLnBrk="1" fontAlgn="auto" hangingPunct="1">
              <a:lnSpc>
                <a:spcPct val="70000"/>
              </a:lnSpc>
              <a:spcAft>
                <a:spcPts val="0"/>
              </a:spcAft>
              <a:buFontTx/>
              <a:buNone/>
              <a:defRPr/>
            </a:pPr>
            <a:r>
              <a:rPr lang="en-US" altLang="en-US" sz="2000" dirty="0"/>
              <a:t>Age = (Today() – Dob) / 365;</a:t>
            </a:r>
          </a:p>
          <a:p>
            <a:pPr lvl="2" eaLnBrk="1" fontAlgn="auto" hangingPunct="1">
              <a:lnSpc>
                <a:spcPct val="70000"/>
              </a:lnSpc>
              <a:spcAft>
                <a:spcPts val="0"/>
              </a:spcAft>
              <a:buFontTx/>
              <a:buNone/>
              <a:defRPr/>
            </a:pPr>
            <a:r>
              <a:rPr lang="en-US" altLang="en-US" sz="2000" dirty="0">
                <a:solidFill>
                  <a:srgbClr val="008000"/>
                </a:solidFill>
              </a:rPr>
              <a:t>Format </a:t>
            </a:r>
            <a:r>
              <a:rPr lang="en-US" altLang="en-US" sz="2000" dirty="0"/>
              <a:t>Dob YYMMDD10.;</a:t>
            </a:r>
          </a:p>
          <a:p>
            <a:pPr lvl="2" eaLnBrk="1" fontAlgn="auto" hangingPunct="1">
              <a:lnSpc>
                <a:spcPct val="70000"/>
              </a:lnSpc>
              <a:spcAft>
                <a:spcPts val="0"/>
              </a:spcAft>
              <a:buFontTx/>
              <a:buNone/>
              <a:defRPr/>
            </a:pPr>
            <a:r>
              <a:rPr lang="en-US" altLang="en-US" sz="2000" dirty="0">
                <a:solidFill>
                  <a:srgbClr val="008000"/>
                </a:solidFill>
              </a:rPr>
              <a:t>Label</a:t>
            </a:r>
            <a:r>
              <a:rPr lang="en-US" altLang="en-US" sz="2000" dirty="0"/>
              <a:t> Id = "Patient Id” </a:t>
            </a:r>
          </a:p>
          <a:p>
            <a:pPr lvl="2" eaLnBrk="1" fontAlgn="auto" hangingPunct="1">
              <a:lnSpc>
                <a:spcPct val="70000"/>
              </a:lnSpc>
              <a:spcAft>
                <a:spcPts val="0"/>
              </a:spcAft>
              <a:buFontTx/>
              <a:buNone/>
              <a:defRPr/>
            </a:pPr>
            <a:r>
              <a:rPr lang="en-US" altLang="en-US" sz="2000" dirty="0"/>
              <a:t>	     Name = "Patient Name” </a:t>
            </a:r>
          </a:p>
          <a:p>
            <a:pPr lvl="2" eaLnBrk="1" fontAlgn="auto" hangingPunct="1">
              <a:lnSpc>
                <a:spcPct val="70000"/>
              </a:lnSpc>
              <a:spcAft>
                <a:spcPts val="0"/>
              </a:spcAft>
              <a:buFontTx/>
              <a:buNone/>
              <a:defRPr/>
            </a:pPr>
            <a:r>
              <a:rPr lang="en-US" altLang="en-US" sz="2000" dirty="0"/>
              <a:t>          Sex  = "Gender” </a:t>
            </a:r>
          </a:p>
          <a:p>
            <a:pPr lvl="2" eaLnBrk="1" fontAlgn="auto" hangingPunct="1">
              <a:lnSpc>
                <a:spcPct val="70000"/>
              </a:lnSpc>
              <a:spcAft>
                <a:spcPts val="0"/>
              </a:spcAft>
              <a:buFontTx/>
              <a:buNone/>
              <a:defRPr/>
            </a:pPr>
            <a:r>
              <a:rPr lang="en-US" altLang="en-US" sz="2000" dirty="0"/>
              <a:t>	     Dob = "Date of Birth"; </a:t>
            </a:r>
          </a:p>
          <a:p>
            <a:pPr lvl="2" eaLnBrk="1" fontAlgn="auto" hangingPunct="1">
              <a:lnSpc>
                <a:spcPct val="70000"/>
              </a:lnSpc>
              <a:spcAft>
                <a:spcPts val="0"/>
              </a:spcAft>
              <a:buFontTx/>
              <a:buNone/>
              <a:defRPr/>
            </a:pPr>
            <a:r>
              <a:rPr lang="en-US" altLang="en-US" sz="2000" dirty="0">
                <a:solidFill>
                  <a:srgbClr val="008000"/>
                </a:solidFill>
              </a:rPr>
              <a:t>Run</a:t>
            </a:r>
            <a:r>
              <a:rPr lang="en-US" altLang="en-US" sz="2000" dirty="0"/>
              <a:t>;</a:t>
            </a:r>
          </a:p>
          <a:p>
            <a:pPr eaLnBrk="1" fontAlgn="auto" hangingPunct="1">
              <a:spcAft>
                <a:spcPts val="0"/>
              </a:spcAft>
              <a:buFontTx/>
              <a:buNone/>
              <a:defRPr/>
            </a:pPr>
            <a:endParaRPr lang="en-US" altLang="en-US" sz="2800" dirty="0">
              <a:solidFill>
                <a:srgbClr val="008080"/>
              </a:solidFill>
              <a:latin typeface="Arial Unicode MS"/>
            </a:endParaRPr>
          </a:p>
          <a:p>
            <a:pPr fontAlgn="auto">
              <a:spcBef>
                <a:spcPct val="0"/>
              </a:spcBef>
              <a:spcAft>
                <a:spcPts val="0"/>
              </a:spcAft>
              <a:buFontTx/>
              <a:buNone/>
              <a:defRPr/>
            </a:pPr>
            <a:endParaRPr lang="en-US" altLang="en-US" sz="2800" dirty="0">
              <a:latin typeface="Arial Unicode MS"/>
            </a:endParaRPr>
          </a:p>
          <a:p>
            <a:pPr eaLnBrk="1" fontAlgn="auto" hangingPunct="1">
              <a:spcBef>
                <a:spcPct val="50000"/>
              </a:spcBef>
              <a:spcAft>
                <a:spcPts val="0"/>
              </a:spcAft>
              <a:buFontTx/>
              <a:buNone/>
              <a:defRPr/>
            </a:pPr>
            <a:endParaRPr lang="en-US" altLang="en-US" sz="2800" dirty="0">
              <a:latin typeface="Arial Unicode MS"/>
            </a:endParaRPr>
          </a:p>
        </p:txBody>
      </p:sp>
      <p:sp>
        <p:nvSpPr>
          <p:cNvPr id="31748" name="Slide Number Placeholder 5">
            <a:extLst>
              <a:ext uri="{FF2B5EF4-FFF2-40B4-BE49-F238E27FC236}">
                <a16:creationId xmlns:a16="http://schemas.microsoft.com/office/drawing/2014/main" id="{D0D1717E-7681-8C57-54E5-94D04C5BD18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33B06E3-06B9-4579-82B3-BDCA1EC8C508}" type="slidenum">
              <a:rPr lang="en-US" altLang="en-US" smtClean="0">
                <a:solidFill>
                  <a:srgbClr val="898989"/>
                </a:solidFill>
              </a:rPr>
              <a:pPr/>
              <a:t>35</a:t>
            </a:fld>
            <a:endParaRPr lang="en-US" altLang="en-US">
              <a:solidFill>
                <a:srgbClr val="89898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1DB4F07-16F1-B5E6-DF3C-8E5C03C7A42B}"/>
              </a:ext>
            </a:extLst>
          </p:cNvPr>
          <p:cNvSpPr>
            <a:spLocks noGrp="1"/>
          </p:cNvSpPr>
          <p:nvPr>
            <p:ph type="title"/>
          </p:nvPr>
        </p:nvSpPr>
        <p:spPr/>
        <p:txBody>
          <a:bodyPr/>
          <a:lstStyle/>
          <a:p>
            <a:pPr eaLnBrk="1" hangingPunct="1"/>
            <a:r>
              <a:rPr lang="en-US" altLang="en-US"/>
              <a:t>SAS Basic Concepts</a:t>
            </a:r>
          </a:p>
        </p:txBody>
      </p:sp>
      <p:sp>
        <p:nvSpPr>
          <p:cNvPr id="219139" name="Rectangle 3">
            <a:extLst>
              <a:ext uri="{FF2B5EF4-FFF2-40B4-BE49-F238E27FC236}">
                <a16:creationId xmlns:a16="http://schemas.microsoft.com/office/drawing/2014/main" id="{BB98E6DC-2A38-818C-590D-4A52101D0A0B}"/>
              </a:ext>
            </a:extLst>
          </p:cNvPr>
          <p:cNvSpPr>
            <a:spLocks noGrp="1" noChangeArrowheads="1"/>
          </p:cNvSpPr>
          <p:nvPr>
            <p:ph idx="1"/>
          </p:nvPr>
        </p:nvSpPr>
        <p:spPr/>
        <p:txBody>
          <a:bodyPr rtlCol="0">
            <a:normAutofit fontScale="70000" lnSpcReduction="20000"/>
          </a:bodyPr>
          <a:lstStyle/>
          <a:p>
            <a:pPr eaLnBrk="1" fontAlgn="auto" hangingPunct="1">
              <a:spcBef>
                <a:spcPct val="50000"/>
              </a:spcBef>
              <a:spcAft>
                <a:spcPts val="0"/>
              </a:spcAft>
              <a:buFontTx/>
              <a:buNone/>
              <a:defRPr/>
            </a:pPr>
            <a:endParaRPr lang="en-US" altLang="en-US" sz="2800" b="1" u="sng" dirty="0">
              <a:solidFill>
                <a:schemeClr val="accent2"/>
              </a:solidFill>
            </a:endParaRPr>
          </a:p>
          <a:p>
            <a:pPr eaLnBrk="1" fontAlgn="auto" hangingPunct="1">
              <a:spcBef>
                <a:spcPct val="50000"/>
              </a:spcBef>
              <a:spcAft>
                <a:spcPts val="0"/>
              </a:spcAft>
              <a:buFontTx/>
              <a:buNone/>
              <a:defRPr/>
            </a:pPr>
            <a:endParaRPr lang="en-US" altLang="en-US" sz="2800" b="1" u="sng" dirty="0">
              <a:solidFill>
                <a:schemeClr val="accent2"/>
              </a:solidFill>
            </a:endParaRPr>
          </a:p>
          <a:p>
            <a:pPr eaLnBrk="1" fontAlgn="auto" hangingPunct="1">
              <a:spcBef>
                <a:spcPct val="50000"/>
              </a:spcBef>
              <a:spcAft>
                <a:spcPts val="0"/>
              </a:spcAft>
              <a:defRPr/>
            </a:pPr>
            <a:endParaRPr lang="en-US" altLang="en-US" sz="2800" dirty="0"/>
          </a:p>
          <a:p>
            <a:pPr eaLnBrk="1" fontAlgn="auto" hangingPunct="1">
              <a:spcBef>
                <a:spcPct val="50000"/>
              </a:spcBef>
              <a:spcAft>
                <a:spcPts val="0"/>
              </a:spcAft>
              <a:defRPr/>
            </a:pPr>
            <a:r>
              <a:rPr lang="en-US" altLang="en-US" sz="2800" dirty="0"/>
              <a:t>At the bottom of the DATA step (in this example, when the RUN statement is encountered), the compilation phase is complete and the descriptor portion of the new SAS data set is created.</a:t>
            </a:r>
          </a:p>
          <a:p>
            <a:pPr eaLnBrk="1" fontAlgn="auto" hangingPunct="1">
              <a:spcBef>
                <a:spcPct val="50000"/>
              </a:spcBef>
              <a:spcAft>
                <a:spcPts val="0"/>
              </a:spcAft>
              <a:buFontTx/>
              <a:buNone/>
              <a:defRPr/>
            </a:pPr>
            <a:r>
              <a:rPr lang="en-US" altLang="en-US" sz="2800" b="1" u="sng" dirty="0">
                <a:solidFill>
                  <a:schemeClr val="accent2"/>
                </a:solidFill>
              </a:rPr>
              <a:t>Execution Phase</a:t>
            </a:r>
            <a:r>
              <a:rPr lang="en-US" altLang="en-US" dirty="0"/>
              <a:t> :</a:t>
            </a:r>
          </a:p>
          <a:p>
            <a:pPr eaLnBrk="1" fontAlgn="auto" hangingPunct="1">
              <a:spcBef>
                <a:spcPct val="50000"/>
              </a:spcBef>
              <a:spcAft>
                <a:spcPts val="0"/>
              </a:spcAft>
              <a:buClr>
                <a:schemeClr val="tx1"/>
              </a:buClr>
              <a:buFont typeface="Wingdings" panose="05000000000000000000" pitchFamily="2" charset="2"/>
              <a:buChar char="Ø"/>
              <a:defRPr/>
            </a:pPr>
            <a:r>
              <a:rPr lang="en-US" altLang="en-US" sz="2800" dirty="0"/>
              <a:t>After the DATA step is compiled, it is ready for execution.</a:t>
            </a:r>
          </a:p>
          <a:p>
            <a:pPr eaLnBrk="1" fontAlgn="auto" hangingPunct="1">
              <a:spcBef>
                <a:spcPct val="50000"/>
              </a:spcBef>
              <a:spcAft>
                <a:spcPts val="0"/>
              </a:spcAft>
              <a:buClr>
                <a:schemeClr val="tx1"/>
              </a:buClr>
              <a:buFont typeface="Wingdings" panose="05000000000000000000" pitchFamily="2" charset="2"/>
              <a:buChar char="Ø"/>
              <a:defRPr/>
            </a:pPr>
            <a:r>
              <a:rPr lang="en-US" altLang="en-US" sz="2800" dirty="0"/>
              <a:t> During the execution phase, the data portion of the data set is created. </a:t>
            </a:r>
          </a:p>
          <a:p>
            <a:pPr eaLnBrk="1" fontAlgn="auto" hangingPunct="1">
              <a:spcBef>
                <a:spcPct val="50000"/>
              </a:spcBef>
              <a:spcAft>
                <a:spcPts val="0"/>
              </a:spcAft>
              <a:buClr>
                <a:schemeClr val="tx1"/>
              </a:buClr>
              <a:buFont typeface="Wingdings" panose="05000000000000000000" pitchFamily="2" charset="2"/>
              <a:buChar char="Ø"/>
              <a:defRPr/>
            </a:pPr>
            <a:r>
              <a:rPr lang="en-US" altLang="en-US" sz="2800" dirty="0"/>
              <a:t>The data portion contains the data values.</a:t>
            </a:r>
          </a:p>
          <a:p>
            <a:pPr eaLnBrk="1" fontAlgn="auto" hangingPunct="1">
              <a:spcBef>
                <a:spcPct val="50000"/>
              </a:spcBef>
              <a:spcAft>
                <a:spcPts val="0"/>
              </a:spcAft>
              <a:buClr>
                <a:schemeClr val="tx1"/>
              </a:buClr>
              <a:buFont typeface="Wingdings" panose="05000000000000000000" pitchFamily="2" charset="2"/>
              <a:buChar char="Ø"/>
              <a:defRPr/>
            </a:pPr>
            <a:r>
              <a:rPr lang="en-US" altLang="en-US" sz="2800" dirty="0"/>
              <a:t>At the beginning of the execution phase, the value of _N_ is 1. Because there are no data errors, the value of _ERROR_ is 0.</a:t>
            </a:r>
          </a:p>
        </p:txBody>
      </p:sp>
      <p:sp>
        <p:nvSpPr>
          <p:cNvPr id="32772" name="Slide Number Placeholder 5">
            <a:extLst>
              <a:ext uri="{FF2B5EF4-FFF2-40B4-BE49-F238E27FC236}">
                <a16:creationId xmlns:a16="http://schemas.microsoft.com/office/drawing/2014/main" id="{C2F706D2-259C-CCF4-3233-E8D1C6E15DA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85C675E-CDA7-4825-B40C-D63545FE0604}" type="slidenum">
              <a:rPr lang="en-US" altLang="en-US" smtClean="0">
                <a:solidFill>
                  <a:srgbClr val="898989"/>
                </a:solidFill>
              </a:rPr>
              <a:pPr/>
              <a:t>36</a:t>
            </a:fld>
            <a:endParaRPr lang="en-US" altLang="en-US">
              <a:solidFill>
                <a:srgbClr val="898989"/>
              </a:solidFill>
            </a:endParaRPr>
          </a:p>
        </p:txBody>
      </p:sp>
      <p:graphicFrame>
        <p:nvGraphicFramePr>
          <p:cNvPr id="219167" name="Group 31">
            <a:extLst>
              <a:ext uri="{FF2B5EF4-FFF2-40B4-BE49-F238E27FC236}">
                <a16:creationId xmlns:a16="http://schemas.microsoft.com/office/drawing/2014/main" id="{90A4480F-3DF5-9236-0434-1202412F44F8}"/>
              </a:ext>
            </a:extLst>
          </p:cNvPr>
          <p:cNvGraphicFramePr>
            <a:graphicFrameLocks noGrp="1"/>
          </p:cNvGraphicFramePr>
          <p:nvPr>
            <p:extLst>
              <p:ext uri="{D42A27DB-BD31-4B8C-83A1-F6EECF244321}">
                <p14:modId xmlns:p14="http://schemas.microsoft.com/office/powerpoint/2010/main" val="3271600721"/>
              </p:ext>
            </p:extLst>
          </p:nvPr>
        </p:nvGraphicFramePr>
        <p:xfrm>
          <a:off x="838200" y="1447800"/>
          <a:ext cx="7315200" cy="942976"/>
        </p:xfrm>
        <a:graphic>
          <a:graphicData uri="http://schemas.openxmlformats.org/drawingml/2006/table">
            <a:tbl>
              <a:tblPr/>
              <a:tblGrid>
                <a:gridCol w="612648">
                  <a:extLst>
                    <a:ext uri="{9D8B030D-6E8A-4147-A177-3AD203B41FA5}">
                      <a16:colId xmlns:a16="http://schemas.microsoft.com/office/drawing/2014/main" val="20000"/>
                    </a:ext>
                  </a:extLst>
                </a:gridCol>
                <a:gridCol w="1216152">
                  <a:extLst>
                    <a:ext uri="{9D8B030D-6E8A-4147-A177-3AD203B41FA5}">
                      <a16:colId xmlns:a16="http://schemas.microsoft.com/office/drawing/2014/main" val="20001"/>
                    </a:ext>
                  </a:extLst>
                </a:gridCol>
                <a:gridCol w="731520">
                  <a:extLst>
                    <a:ext uri="{9D8B030D-6E8A-4147-A177-3AD203B41FA5}">
                      <a16:colId xmlns:a16="http://schemas.microsoft.com/office/drawing/2014/main" val="20002"/>
                    </a:ext>
                  </a:extLst>
                </a:gridCol>
                <a:gridCol w="877824">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389888">
                  <a:extLst>
                    <a:ext uri="{9D8B030D-6E8A-4147-A177-3AD203B41FA5}">
                      <a16:colId xmlns:a16="http://schemas.microsoft.com/office/drawing/2014/main" val="20005"/>
                    </a:ext>
                  </a:extLst>
                </a:gridCol>
                <a:gridCol w="1389888">
                  <a:extLst>
                    <a:ext uri="{9D8B030D-6E8A-4147-A177-3AD203B41FA5}">
                      <a16:colId xmlns:a16="http://schemas.microsoft.com/office/drawing/2014/main" val="20006"/>
                    </a:ext>
                  </a:extLst>
                </a:gridCol>
              </a:tblGrid>
              <a:tr h="60772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_N_</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_ERROR_</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Dob</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Id</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Sex</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33525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120000"/>
                        <a:buFont typeface="Wingdings" panose="05000000000000000000" pitchFamily="2" charset="2"/>
                        <a:buNone/>
                        <a:tabLst/>
                      </a:pPr>
                      <a:endPar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120000"/>
                        <a:buFont typeface="Wingdings" panose="05000000000000000000" pitchFamily="2" charset="2"/>
                        <a:buNone/>
                        <a:tabLst/>
                      </a:pPr>
                      <a:endPar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80B1C2E-6343-7E0D-5B68-2327FFC69FDC}"/>
              </a:ext>
            </a:extLst>
          </p:cNvPr>
          <p:cNvSpPr>
            <a:spLocks noGrp="1"/>
          </p:cNvSpPr>
          <p:nvPr>
            <p:ph type="title"/>
          </p:nvPr>
        </p:nvSpPr>
        <p:spPr/>
        <p:txBody>
          <a:bodyPr/>
          <a:lstStyle/>
          <a:p>
            <a:pPr eaLnBrk="1" hangingPunct="1"/>
            <a:r>
              <a:rPr lang="en-US" altLang="en-US"/>
              <a:t>SAS Basic Concepts</a:t>
            </a:r>
          </a:p>
        </p:txBody>
      </p:sp>
      <p:graphicFrame>
        <p:nvGraphicFramePr>
          <p:cNvPr id="220231" name="Group 71">
            <a:extLst>
              <a:ext uri="{FF2B5EF4-FFF2-40B4-BE49-F238E27FC236}">
                <a16:creationId xmlns:a16="http://schemas.microsoft.com/office/drawing/2014/main" id="{4E5E35E3-66CC-EB22-5B12-165E892481BF}"/>
              </a:ext>
            </a:extLst>
          </p:cNvPr>
          <p:cNvGraphicFramePr>
            <a:graphicFrameLocks noGrp="1"/>
          </p:cNvGraphicFramePr>
          <p:nvPr>
            <p:ph idx="1"/>
          </p:nvPr>
        </p:nvGraphicFramePr>
        <p:xfrm>
          <a:off x="762000" y="1968500"/>
          <a:ext cx="7467598" cy="814388"/>
        </p:xfrm>
        <a:graphic>
          <a:graphicData uri="http://schemas.openxmlformats.org/drawingml/2006/table">
            <a:tbl>
              <a:tblPr/>
              <a:tblGrid>
                <a:gridCol w="625182">
                  <a:extLst>
                    <a:ext uri="{9D8B030D-6E8A-4147-A177-3AD203B41FA5}">
                      <a16:colId xmlns:a16="http://schemas.microsoft.com/office/drawing/2014/main" val="20000"/>
                    </a:ext>
                  </a:extLst>
                </a:gridCol>
                <a:gridCol w="1241718">
                  <a:extLst>
                    <a:ext uri="{9D8B030D-6E8A-4147-A177-3AD203B41FA5}">
                      <a16:colId xmlns:a16="http://schemas.microsoft.com/office/drawing/2014/main" val="20001"/>
                    </a:ext>
                  </a:extLst>
                </a:gridCol>
                <a:gridCol w="747625">
                  <a:extLst>
                    <a:ext uri="{9D8B030D-6E8A-4147-A177-3AD203B41FA5}">
                      <a16:colId xmlns:a16="http://schemas.microsoft.com/office/drawing/2014/main" val="20002"/>
                    </a:ext>
                  </a:extLst>
                </a:gridCol>
                <a:gridCol w="894556">
                  <a:extLst>
                    <a:ext uri="{9D8B030D-6E8A-4147-A177-3AD203B41FA5}">
                      <a16:colId xmlns:a16="http://schemas.microsoft.com/office/drawing/2014/main" val="20003"/>
                    </a:ext>
                  </a:extLst>
                </a:gridCol>
                <a:gridCol w="1122156">
                  <a:extLst>
                    <a:ext uri="{9D8B030D-6E8A-4147-A177-3AD203B41FA5}">
                      <a16:colId xmlns:a16="http://schemas.microsoft.com/office/drawing/2014/main" val="20004"/>
                    </a:ext>
                  </a:extLst>
                </a:gridCol>
                <a:gridCol w="1417461">
                  <a:extLst>
                    <a:ext uri="{9D8B030D-6E8A-4147-A177-3AD203B41FA5}">
                      <a16:colId xmlns:a16="http://schemas.microsoft.com/office/drawing/2014/main" val="20005"/>
                    </a:ext>
                  </a:extLst>
                </a:gridCol>
                <a:gridCol w="1418900">
                  <a:extLst>
                    <a:ext uri="{9D8B030D-6E8A-4147-A177-3AD203B41FA5}">
                      <a16:colId xmlns:a16="http://schemas.microsoft.com/office/drawing/2014/main" val="20006"/>
                    </a:ext>
                  </a:extLst>
                </a:gridCol>
              </a:tblGrid>
              <a:tr h="54007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_N_</a:t>
                      </a:r>
                    </a:p>
                  </a:txBody>
                  <a:tcPr marL="87630" marR="87630"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_ERROR_</a:t>
                      </a:r>
                    </a:p>
                  </a:txBody>
                  <a:tcPr marL="87630" marR="8763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Dob</a:t>
                      </a:r>
                    </a:p>
                  </a:txBody>
                  <a:tcPr marL="87630" marR="8763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Id</a:t>
                      </a:r>
                    </a:p>
                  </a:txBody>
                  <a:tcPr marL="87630" marR="8763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L="87630" marR="8763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Sex</a:t>
                      </a:r>
                    </a:p>
                  </a:txBody>
                  <a:tcPr marL="87630" marR="8763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marL="87630" marR="87630"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27431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marL="87630" marR="87630"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0</a:t>
                      </a:r>
                    </a:p>
                  </a:txBody>
                  <a:tcPr marL="87630" marR="8763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L="87630" marR="8763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L="87630" marR="8763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L="87630" marR="8763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120000"/>
                        <a:buFont typeface="Wingdings" panose="05000000000000000000" pitchFamily="2" charset="2"/>
                        <a:buNone/>
                        <a:tabLst/>
                      </a:pPr>
                      <a:endParaRPr kumimoji="0" lang="en-US" altLang="en-US" sz="12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L="87630" marR="8763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120000"/>
                        <a:buFont typeface="Wingdings" panose="05000000000000000000" pitchFamily="2" charset="2"/>
                        <a:buNone/>
                        <a:tabLst/>
                      </a:pPr>
                      <a:endParaRPr kumimoji="0" lang="en-US" altLang="en-US" sz="12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marL="87630" marR="87630"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33821" name="Slide Number Placeholder 5">
            <a:extLst>
              <a:ext uri="{FF2B5EF4-FFF2-40B4-BE49-F238E27FC236}">
                <a16:creationId xmlns:a16="http://schemas.microsoft.com/office/drawing/2014/main" id="{E54BE1A2-D0A3-18B3-E85A-49C8F439C8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CB42430-353D-46A9-A42D-DFDABD0FDE84}" type="slidenum">
              <a:rPr lang="en-US" altLang="en-US" smtClean="0">
                <a:solidFill>
                  <a:srgbClr val="898989"/>
                </a:solidFill>
              </a:rPr>
              <a:pPr/>
              <a:t>37</a:t>
            </a:fld>
            <a:endParaRPr lang="en-US" altLang="en-US">
              <a:solidFill>
                <a:srgbClr val="898989"/>
              </a:solidFill>
            </a:endParaRPr>
          </a:p>
        </p:txBody>
      </p:sp>
      <p:sp>
        <p:nvSpPr>
          <p:cNvPr id="33822" name="Oval 65">
            <a:extLst>
              <a:ext uri="{FF2B5EF4-FFF2-40B4-BE49-F238E27FC236}">
                <a16:creationId xmlns:a16="http://schemas.microsoft.com/office/drawing/2014/main" id="{35CD75CD-8CBE-B1CA-EBEC-16C05C0B6477}"/>
              </a:ext>
            </a:extLst>
          </p:cNvPr>
          <p:cNvSpPr>
            <a:spLocks noChangeArrowheads="1"/>
          </p:cNvSpPr>
          <p:nvPr/>
        </p:nvSpPr>
        <p:spPr bwMode="auto">
          <a:xfrm>
            <a:off x="7213600" y="2641600"/>
            <a:ext cx="152400" cy="1524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33823" name="Line 66">
            <a:extLst>
              <a:ext uri="{FF2B5EF4-FFF2-40B4-BE49-F238E27FC236}">
                <a16:creationId xmlns:a16="http://schemas.microsoft.com/office/drawing/2014/main" id="{C8C35837-22B6-8209-B2AD-3B15DCC00F0F}"/>
              </a:ext>
            </a:extLst>
          </p:cNvPr>
          <p:cNvSpPr>
            <a:spLocks noChangeShapeType="1"/>
          </p:cNvSpPr>
          <p:nvPr/>
        </p:nvSpPr>
        <p:spPr bwMode="auto">
          <a:xfrm flipH="1">
            <a:off x="2674938" y="3124200"/>
            <a:ext cx="1371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3824" name="Line 67">
            <a:extLst>
              <a:ext uri="{FF2B5EF4-FFF2-40B4-BE49-F238E27FC236}">
                <a16:creationId xmlns:a16="http://schemas.microsoft.com/office/drawing/2014/main" id="{B39C7DFE-1735-8978-3255-E4B7382D817C}"/>
              </a:ext>
            </a:extLst>
          </p:cNvPr>
          <p:cNvSpPr>
            <a:spLocks noChangeShapeType="1"/>
          </p:cNvSpPr>
          <p:nvPr/>
        </p:nvSpPr>
        <p:spPr bwMode="auto">
          <a:xfrm>
            <a:off x="6324600" y="3124200"/>
            <a:ext cx="2133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3825" name="Text Box 68">
            <a:extLst>
              <a:ext uri="{FF2B5EF4-FFF2-40B4-BE49-F238E27FC236}">
                <a16:creationId xmlns:a16="http://schemas.microsoft.com/office/drawing/2014/main" id="{D4DC0BC8-B2AE-2D70-0528-782DC8F391CB}"/>
              </a:ext>
            </a:extLst>
          </p:cNvPr>
          <p:cNvSpPr txBox="1">
            <a:spLocks noChangeArrowheads="1"/>
          </p:cNvSpPr>
          <p:nvPr/>
        </p:nvSpPr>
        <p:spPr bwMode="auto">
          <a:xfrm>
            <a:off x="2428875" y="2922588"/>
            <a:ext cx="5562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a:solidFill>
                  <a:srgbClr val="FF3300"/>
                </a:solidFill>
                <a:latin typeface="Times New Roman" panose="02020603050405020304" pitchFamily="18" charset="0"/>
              </a:rPr>
              <a:t>Initialized to Missing</a:t>
            </a:r>
          </a:p>
        </p:txBody>
      </p:sp>
      <p:sp>
        <p:nvSpPr>
          <p:cNvPr id="33826" name="Text Box 70">
            <a:extLst>
              <a:ext uri="{FF2B5EF4-FFF2-40B4-BE49-F238E27FC236}">
                <a16:creationId xmlns:a16="http://schemas.microsoft.com/office/drawing/2014/main" id="{D52C5097-09DA-F4E3-ADE4-5B1869E68E5B}"/>
              </a:ext>
            </a:extLst>
          </p:cNvPr>
          <p:cNvSpPr txBox="1">
            <a:spLocks noChangeArrowheads="1"/>
          </p:cNvSpPr>
          <p:nvPr/>
        </p:nvSpPr>
        <p:spPr bwMode="auto">
          <a:xfrm>
            <a:off x="685800" y="3200400"/>
            <a:ext cx="7620000" cy="368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buFont typeface="Wingdings" panose="05000000000000000000" pitchFamily="2" charset="2"/>
              <a:buChar char="Ø"/>
            </a:pPr>
            <a:r>
              <a:rPr lang="en-US" altLang="en-US" sz="2000">
                <a:latin typeface="Times New Roman" panose="02020603050405020304" pitchFamily="18" charset="0"/>
              </a:rPr>
              <a:t>The remaining variables are initialized to missing. </a:t>
            </a:r>
          </a:p>
          <a:p>
            <a:pPr eaLnBrk="1" hangingPunct="1">
              <a:spcBef>
                <a:spcPct val="50000"/>
              </a:spcBef>
              <a:buFont typeface="Wingdings" panose="05000000000000000000" pitchFamily="2" charset="2"/>
              <a:buChar char="Ø"/>
            </a:pPr>
            <a:r>
              <a:rPr lang="en-US" altLang="en-US" sz="2000">
                <a:latin typeface="Times New Roman" panose="02020603050405020304" pitchFamily="18" charset="0"/>
              </a:rPr>
              <a:t>Next, the INFILE statement identifies the location of the raw data.</a:t>
            </a:r>
          </a:p>
          <a:p>
            <a:pPr eaLnBrk="1" hangingPunct="1">
              <a:spcBef>
                <a:spcPct val="50000"/>
              </a:spcBef>
            </a:pPr>
            <a:r>
              <a:rPr lang="en-US" altLang="en-US" sz="2000" b="1">
                <a:solidFill>
                  <a:srgbClr val="008080"/>
                </a:solidFill>
                <a:latin typeface="Arial Unicode MS"/>
              </a:rPr>
              <a:t>	infile</a:t>
            </a:r>
            <a:r>
              <a:rPr lang="en-US" altLang="en-US" sz="2000">
                <a:solidFill>
                  <a:srgbClr val="008080"/>
                </a:solidFill>
                <a:latin typeface="Arial Unicode MS"/>
              </a:rPr>
              <a:t> myfile;</a:t>
            </a:r>
            <a:r>
              <a:rPr lang="en-US" altLang="en-US" sz="2000">
                <a:latin typeface="Arial Unicode MS"/>
              </a:rPr>
              <a:t> </a:t>
            </a:r>
          </a:p>
          <a:p>
            <a:pPr eaLnBrk="1" hangingPunct="1">
              <a:spcBef>
                <a:spcPct val="50000"/>
              </a:spcBef>
              <a:buFont typeface="Wingdings" panose="05000000000000000000" pitchFamily="2" charset="2"/>
              <a:buChar char="Ø"/>
            </a:pPr>
            <a:r>
              <a:rPr lang="en-US" altLang="en-US" sz="2000">
                <a:latin typeface="Arial Unicode MS"/>
              </a:rPr>
              <a:t>When an INPUT statement begins to read data values from a record, it uses an input pointer to keep track of its position. </a:t>
            </a:r>
          </a:p>
          <a:p>
            <a:pPr eaLnBrk="1" hangingPunct="1">
              <a:spcBef>
                <a:spcPct val="50000"/>
              </a:spcBef>
              <a:buFont typeface="Wingdings" panose="05000000000000000000" pitchFamily="2" charset="2"/>
              <a:buChar char="Ø"/>
            </a:pPr>
            <a:r>
              <a:rPr lang="en-US" altLang="en-US" sz="2000">
                <a:latin typeface="Arial Unicode MS"/>
              </a:rPr>
              <a:t>The input pointer starts at column 1 of the first record, unless otherwise directed. As the INPUT statement executes, the raw data in columns 1-3 are read and assigned to ID in the program data vector. </a:t>
            </a:r>
          </a:p>
          <a:p>
            <a:pPr eaLnBrk="1" hangingPunct="1">
              <a:spcBef>
                <a:spcPct val="50000"/>
              </a:spcBef>
            </a:pPr>
            <a:endParaRPr lang="en-US" altLang="en-US" sz="2400" b="1">
              <a:latin typeface="Arial Unicode M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F28205C-F28C-FB4B-7BBA-DDD506471776}"/>
              </a:ext>
            </a:extLst>
          </p:cNvPr>
          <p:cNvSpPr>
            <a:spLocks noGrp="1"/>
          </p:cNvSpPr>
          <p:nvPr>
            <p:ph type="title"/>
          </p:nvPr>
        </p:nvSpPr>
        <p:spPr/>
        <p:txBody>
          <a:bodyPr/>
          <a:lstStyle/>
          <a:p>
            <a:pPr eaLnBrk="1" hangingPunct="1"/>
            <a:r>
              <a:rPr lang="en-US" altLang="en-US"/>
              <a:t>SAS Basic Concepts</a:t>
            </a:r>
          </a:p>
        </p:txBody>
      </p:sp>
      <p:sp>
        <p:nvSpPr>
          <p:cNvPr id="221187" name="Rectangle 3">
            <a:extLst>
              <a:ext uri="{FF2B5EF4-FFF2-40B4-BE49-F238E27FC236}">
                <a16:creationId xmlns:a16="http://schemas.microsoft.com/office/drawing/2014/main" id="{C9A78F0C-6395-0D8B-511A-F34C15D4A513}"/>
              </a:ext>
            </a:extLst>
          </p:cNvPr>
          <p:cNvSpPr>
            <a:spLocks noGrp="1" noChangeArrowheads="1"/>
          </p:cNvSpPr>
          <p:nvPr>
            <p:ph idx="1"/>
          </p:nvPr>
        </p:nvSpPr>
        <p:spPr/>
        <p:txBody>
          <a:bodyPr rtlCol="0">
            <a:normAutofit fontScale="77500" lnSpcReduction="20000"/>
          </a:bodyPr>
          <a:lstStyle/>
          <a:p>
            <a:pPr lvl="2" eaLnBrk="1" fontAlgn="auto" hangingPunct="1">
              <a:lnSpc>
                <a:spcPct val="70000"/>
              </a:lnSpc>
              <a:spcBef>
                <a:spcPct val="0"/>
              </a:spcBef>
              <a:spcAft>
                <a:spcPts val="0"/>
              </a:spcAft>
              <a:buFontTx/>
              <a:buNone/>
              <a:defRPr/>
            </a:pPr>
            <a:r>
              <a:rPr lang="en-US" altLang="en-US" sz="2000" dirty="0" err="1">
                <a:solidFill>
                  <a:srgbClr val="008000"/>
                </a:solidFill>
              </a:rPr>
              <a:t>Infile</a:t>
            </a:r>
            <a:r>
              <a:rPr lang="en-US" altLang="en-US" sz="2000" dirty="0"/>
              <a:t> </a:t>
            </a:r>
            <a:r>
              <a:rPr lang="en-US" altLang="en-US" sz="2000" dirty="0" err="1"/>
              <a:t>Myfile</a:t>
            </a:r>
            <a:r>
              <a:rPr lang="en-US" altLang="en-US" sz="2000" dirty="0"/>
              <a:t>; </a:t>
            </a:r>
          </a:p>
          <a:p>
            <a:pPr lvl="2" eaLnBrk="1" fontAlgn="auto" hangingPunct="1">
              <a:lnSpc>
                <a:spcPct val="70000"/>
              </a:lnSpc>
              <a:spcBef>
                <a:spcPct val="0"/>
              </a:spcBef>
              <a:spcAft>
                <a:spcPts val="0"/>
              </a:spcAft>
              <a:buFontTx/>
              <a:buNone/>
              <a:defRPr/>
            </a:pPr>
            <a:r>
              <a:rPr lang="en-US" altLang="en-US" sz="2000" dirty="0" err="1">
                <a:solidFill>
                  <a:srgbClr val="008000"/>
                </a:solidFill>
              </a:rPr>
              <a:t>Informat</a:t>
            </a:r>
            <a:r>
              <a:rPr lang="en-US" altLang="en-US" sz="2000" dirty="0"/>
              <a:t> </a:t>
            </a:r>
            <a:r>
              <a:rPr lang="en-US" altLang="en-US" sz="2000" dirty="0" err="1"/>
              <a:t>Dob</a:t>
            </a:r>
            <a:r>
              <a:rPr lang="en-US" altLang="en-US" sz="2000" dirty="0"/>
              <a:t> YYMMDD10.;</a:t>
            </a:r>
          </a:p>
          <a:p>
            <a:pPr lvl="2" eaLnBrk="1" fontAlgn="auto" hangingPunct="1">
              <a:lnSpc>
                <a:spcPct val="70000"/>
              </a:lnSpc>
              <a:spcAft>
                <a:spcPts val="0"/>
              </a:spcAft>
              <a:buFontTx/>
              <a:buNone/>
              <a:defRPr/>
            </a:pPr>
            <a:r>
              <a:rPr lang="en-US" altLang="en-US" sz="2000" dirty="0">
                <a:solidFill>
                  <a:srgbClr val="008000"/>
                </a:solidFill>
              </a:rPr>
              <a:t>Input</a:t>
            </a:r>
            <a:r>
              <a:rPr lang="en-US" altLang="en-US" sz="2000" dirty="0"/>
              <a:t> </a:t>
            </a:r>
            <a:r>
              <a:rPr lang="en-US" altLang="en-US" sz="2000" dirty="0">
                <a:solidFill>
                  <a:srgbClr val="FF3300"/>
                </a:solidFill>
              </a:rPr>
              <a:t>Id</a:t>
            </a:r>
            <a:r>
              <a:rPr lang="en-US" altLang="en-US" sz="2000" dirty="0"/>
              <a:t> 1-3 Name $ 5-9 Sex $ 11-11  </a:t>
            </a:r>
            <a:r>
              <a:rPr lang="en-US" altLang="en-US" sz="2000" dirty="0" err="1"/>
              <a:t>Dob</a:t>
            </a:r>
            <a:r>
              <a:rPr lang="en-US" altLang="en-US" sz="2000" dirty="0"/>
              <a:t> 13-20;</a:t>
            </a:r>
          </a:p>
          <a:p>
            <a:pPr lvl="2" eaLnBrk="1" fontAlgn="auto" hangingPunct="1">
              <a:lnSpc>
                <a:spcPct val="70000"/>
              </a:lnSpc>
              <a:spcAft>
                <a:spcPts val="0"/>
              </a:spcAft>
              <a:buFontTx/>
              <a:buNone/>
              <a:defRPr/>
            </a:pPr>
            <a:r>
              <a:rPr lang="en-US" altLang="en-US" sz="2000" dirty="0"/>
              <a:t>Age = (Today() – </a:t>
            </a:r>
            <a:r>
              <a:rPr lang="en-US" altLang="en-US" sz="2000" dirty="0" err="1"/>
              <a:t>Dob</a:t>
            </a:r>
            <a:r>
              <a:rPr lang="en-US" altLang="en-US" sz="2000" dirty="0"/>
              <a:t>)/365;</a:t>
            </a:r>
          </a:p>
          <a:p>
            <a:pPr eaLnBrk="1" fontAlgn="auto" hangingPunct="1">
              <a:spcAft>
                <a:spcPts val="0"/>
              </a:spcAft>
              <a:defRPr/>
            </a:pPr>
            <a:endParaRPr lang="en-US" altLang="en-US" sz="2800" dirty="0"/>
          </a:p>
          <a:p>
            <a:pPr eaLnBrk="1" fontAlgn="auto" hangingPunct="1">
              <a:spcAft>
                <a:spcPts val="0"/>
              </a:spcAft>
              <a:defRPr/>
            </a:pPr>
            <a:endParaRPr lang="en-US" altLang="en-US" sz="2800" dirty="0"/>
          </a:p>
          <a:p>
            <a:pPr eaLnBrk="1" fontAlgn="auto" hangingPunct="1">
              <a:spcAft>
                <a:spcPts val="0"/>
              </a:spcAft>
              <a:defRPr/>
            </a:pPr>
            <a:endParaRPr lang="en-US" altLang="en-US" sz="2800" dirty="0"/>
          </a:p>
          <a:p>
            <a:pPr eaLnBrk="1" fontAlgn="auto" hangingPunct="1">
              <a:spcAft>
                <a:spcPts val="0"/>
              </a:spcAft>
              <a:defRPr/>
            </a:pPr>
            <a:endParaRPr lang="en-US" altLang="en-US" sz="2800" dirty="0"/>
          </a:p>
          <a:p>
            <a:pPr eaLnBrk="1" fontAlgn="auto" hangingPunct="1">
              <a:spcBef>
                <a:spcPct val="50000"/>
              </a:spcBef>
              <a:spcAft>
                <a:spcPts val="0"/>
              </a:spcAft>
              <a:buClr>
                <a:schemeClr val="tx1"/>
              </a:buClr>
              <a:buFont typeface="Wingdings" panose="05000000000000000000" pitchFamily="2" charset="2"/>
              <a:buChar char="Ø"/>
              <a:defRPr/>
            </a:pPr>
            <a:r>
              <a:rPr lang="en-US" altLang="en-US" sz="2800" dirty="0"/>
              <a:t>At the end of the DATA step, three default actions occur. First, the values in the program data vector are written to the data set as the first observation.</a:t>
            </a:r>
            <a:r>
              <a:rPr lang="en-US" altLang="en-US" dirty="0">
                <a:latin typeface="Arial Unicode MS"/>
              </a:rPr>
              <a:t> </a:t>
            </a:r>
          </a:p>
          <a:p>
            <a:pPr eaLnBrk="1" fontAlgn="auto" hangingPunct="1">
              <a:spcBef>
                <a:spcPct val="50000"/>
              </a:spcBef>
              <a:spcAft>
                <a:spcPts val="0"/>
              </a:spcAft>
              <a:buClr>
                <a:schemeClr val="tx1"/>
              </a:buClr>
              <a:buFont typeface="Wingdings" panose="05000000000000000000" pitchFamily="2" charset="2"/>
              <a:buChar char="Ø"/>
              <a:defRPr/>
            </a:pPr>
            <a:r>
              <a:rPr lang="en-US" altLang="en-US" sz="2800" dirty="0"/>
              <a:t>Next, control returns to the top of the DATA step</a:t>
            </a:r>
          </a:p>
          <a:p>
            <a:pPr eaLnBrk="1" fontAlgn="auto" hangingPunct="1">
              <a:spcBef>
                <a:spcPct val="50000"/>
              </a:spcBef>
              <a:spcAft>
                <a:spcPts val="0"/>
              </a:spcAft>
              <a:buClr>
                <a:schemeClr val="tx1"/>
              </a:buClr>
              <a:buFont typeface="Wingdings" panose="05000000000000000000" pitchFamily="2" charset="2"/>
              <a:buChar char="Ø"/>
              <a:defRPr/>
            </a:pPr>
            <a:r>
              <a:rPr lang="en-US" altLang="en-US" sz="2800" dirty="0"/>
              <a:t>Then the variable values in the program data vector are reset to missing. Notice that the automatic variables retain their values. </a:t>
            </a:r>
          </a:p>
          <a:p>
            <a:pPr eaLnBrk="1" fontAlgn="auto" hangingPunct="1">
              <a:spcBef>
                <a:spcPct val="50000"/>
              </a:spcBef>
              <a:spcAft>
                <a:spcPts val="0"/>
              </a:spcAft>
              <a:buClr>
                <a:schemeClr val="tx1"/>
              </a:buClr>
              <a:buFont typeface="Wingdings" panose="05000000000000000000" pitchFamily="2" charset="2"/>
              <a:buChar char="Ø"/>
              <a:defRPr/>
            </a:pPr>
            <a:endParaRPr lang="en-US" altLang="en-US" sz="2800" dirty="0"/>
          </a:p>
          <a:p>
            <a:pPr eaLnBrk="1" fontAlgn="auto" hangingPunct="1">
              <a:spcAft>
                <a:spcPts val="0"/>
              </a:spcAft>
              <a:defRPr/>
            </a:pPr>
            <a:endParaRPr lang="en-US" altLang="en-US" sz="2800" dirty="0"/>
          </a:p>
        </p:txBody>
      </p:sp>
      <p:sp>
        <p:nvSpPr>
          <p:cNvPr id="34820" name="Slide Number Placeholder 5">
            <a:extLst>
              <a:ext uri="{FF2B5EF4-FFF2-40B4-BE49-F238E27FC236}">
                <a16:creationId xmlns:a16="http://schemas.microsoft.com/office/drawing/2014/main" id="{7BE4167D-DC87-8E77-36E2-1462A36B4D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7A8194B-D38D-40F8-968C-3D8B19A765C8}" type="slidenum">
              <a:rPr lang="en-US" altLang="en-US" smtClean="0">
                <a:solidFill>
                  <a:srgbClr val="898989"/>
                </a:solidFill>
              </a:rPr>
              <a:pPr/>
              <a:t>38</a:t>
            </a:fld>
            <a:endParaRPr lang="en-US" altLang="en-US">
              <a:solidFill>
                <a:srgbClr val="898989"/>
              </a:solidFill>
            </a:endParaRPr>
          </a:p>
        </p:txBody>
      </p:sp>
      <p:graphicFrame>
        <p:nvGraphicFramePr>
          <p:cNvPr id="221214" name="Group 30">
            <a:extLst>
              <a:ext uri="{FF2B5EF4-FFF2-40B4-BE49-F238E27FC236}">
                <a16:creationId xmlns:a16="http://schemas.microsoft.com/office/drawing/2014/main" id="{E96B4DD1-79DE-C9F6-A5EA-DD36DF53C6BB}"/>
              </a:ext>
            </a:extLst>
          </p:cNvPr>
          <p:cNvGraphicFramePr>
            <a:graphicFrameLocks noGrp="1"/>
          </p:cNvGraphicFramePr>
          <p:nvPr>
            <p:ph type="tbl" idx="4294967295"/>
          </p:nvPr>
        </p:nvGraphicFramePr>
        <p:xfrm>
          <a:off x="838200" y="2819400"/>
          <a:ext cx="6858001" cy="838200"/>
        </p:xfrm>
        <a:graphic>
          <a:graphicData uri="http://schemas.openxmlformats.org/drawingml/2006/table">
            <a:tbl>
              <a:tblPr/>
              <a:tblGrid>
                <a:gridCol w="574146">
                  <a:extLst>
                    <a:ext uri="{9D8B030D-6E8A-4147-A177-3AD203B41FA5}">
                      <a16:colId xmlns:a16="http://schemas.microsoft.com/office/drawing/2014/main" val="20000"/>
                    </a:ext>
                  </a:extLst>
                </a:gridCol>
                <a:gridCol w="1140354">
                  <a:extLst>
                    <a:ext uri="{9D8B030D-6E8A-4147-A177-3AD203B41FA5}">
                      <a16:colId xmlns:a16="http://schemas.microsoft.com/office/drawing/2014/main" val="20001"/>
                    </a:ext>
                  </a:extLst>
                </a:gridCol>
                <a:gridCol w="686594">
                  <a:extLst>
                    <a:ext uri="{9D8B030D-6E8A-4147-A177-3AD203B41FA5}">
                      <a16:colId xmlns:a16="http://schemas.microsoft.com/office/drawing/2014/main" val="20002"/>
                    </a:ext>
                  </a:extLst>
                </a:gridCol>
                <a:gridCol w="821531">
                  <a:extLst>
                    <a:ext uri="{9D8B030D-6E8A-4147-A177-3AD203B41FA5}">
                      <a16:colId xmlns:a16="http://schemas.microsoft.com/office/drawing/2014/main" val="20003"/>
                    </a:ext>
                  </a:extLst>
                </a:gridCol>
                <a:gridCol w="1030553">
                  <a:extLst>
                    <a:ext uri="{9D8B030D-6E8A-4147-A177-3AD203B41FA5}">
                      <a16:colId xmlns:a16="http://schemas.microsoft.com/office/drawing/2014/main" val="20004"/>
                    </a:ext>
                  </a:extLst>
                </a:gridCol>
                <a:gridCol w="1301750">
                  <a:extLst>
                    <a:ext uri="{9D8B030D-6E8A-4147-A177-3AD203B41FA5}">
                      <a16:colId xmlns:a16="http://schemas.microsoft.com/office/drawing/2014/main" val="20005"/>
                    </a:ext>
                  </a:extLst>
                </a:gridCol>
                <a:gridCol w="1303073">
                  <a:extLst>
                    <a:ext uri="{9D8B030D-6E8A-4147-A177-3AD203B41FA5}">
                      <a16:colId xmlns:a16="http://schemas.microsoft.com/office/drawing/2014/main" val="20006"/>
                    </a:ext>
                  </a:extLst>
                </a:gridCol>
              </a:tblGrid>
              <a:tr h="45133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_N_</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_ERROR_</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386861">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6638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Joe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120000"/>
                        <a:buFont typeface="Wingdings" panose="05000000000000000000" pitchFamily="2" charset="2"/>
                        <a:buNone/>
                        <a:tabLst/>
                      </a:pPr>
                      <a:r>
                        <a:rPr kumimoji="0" lang="en-US" altLang="en-US" sz="11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120000"/>
                        <a:buFont typeface="Wingdings" panose="05000000000000000000" pitchFamily="2" charset="2"/>
                        <a:buNone/>
                        <a:tabLst/>
                      </a:pPr>
                      <a:r>
                        <a:rPr kumimoji="0" lang="en-US" altLang="en-US" sz="11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26.78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76676A0-8CB4-F8CC-9336-9FE97B1F6A25}"/>
              </a:ext>
            </a:extLst>
          </p:cNvPr>
          <p:cNvSpPr>
            <a:spLocks noGrp="1"/>
          </p:cNvSpPr>
          <p:nvPr>
            <p:ph type="title"/>
          </p:nvPr>
        </p:nvSpPr>
        <p:spPr/>
        <p:txBody>
          <a:bodyPr/>
          <a:lstStyle/>
          <a:p>
            <a:pPr eaLnBrk="1" hangingPunct="1"/>
            <a:r>
              <a:rPr lang="en-US" altLang="en-US"/>
              <a:t>SAS Basic Concepts</a:t>
            </a:r>
          </a:p>
        </p:txBody>
      </p:sp>
      <p:sp>
        <p:nvSpPr>
          <p:cNvPr id="35843" name="Rectangle 3">
            <a:extLst>
              <a:ext uri="{FF2B5EF4-FFF2-40B4-BE49-F238E27FC236}">
                <a16:creationId xmlns:a16="http://schemas.microsoft.com/office/drawing/2014/main" id="{0391B04E-E9B5-5515-2031-9924B36EECDC}"/>
              </a:ext>
            </a:extLst>
          </p:cNvPr>
          <p:cNvSpPr>
            <a:spLocks noGrp="1" noChangeArrowheads="1"/>
          </p:cNvSpPr>
          <p:nvPr>
            <p:ph idx="1"/>
          </p:nvPr>
        </p:nvSpPr>
        <p:spPr/>
        <p:txBody>
          <a:bodyPr/>
          <a:lstStyle/>
          <a:p>
            <a:pPr eaLnBrk="1" hangingPunct="1"/>
            <a:endParaRPr lang="en-US" altLang="en-US"/>
          </a:p>
          <a:p>
            <a:pPr eaLnBrk="1" hangingPunct="1"/>
            <a:r>
              <a:rPr lang="en-US" altLang="en-US"/>
              <a:t>At the end of the execution phase, the SAS log confirms that the raw data file was read and displays the number of observations and variables in the data set.</a:t>
            </a:r>
          </a:p>
          <a:p>
            <a:pPr eaLnBrk="1" hangingPunct="1"/>
            <a:endParaRPr lang="en-US" altLang="en-US"/>
          </a:p>
        </p:txBody>
      </p:sp>
      <p:sp>
        <p:nvSpPr>
          <p:cNvPr id="35844" name="Slide Number Placeholder 5">
            <a:extLst>
              <a:ext uri="{FF2B5EF4-FFF2-40B4-BE49-F238E27FC236}">
                <a16:creationId xmlns:a16="http://schemas.microsoft.com/office/drawing/2014/main" id="{F4C37CC4-7B1A-7FF3-55FC-C61F0065EF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2CAD31E-B62C-4B7A-8C5D-A7390CE0289D}" type="slidenum">
              <a:rPr lang="en-US" altLang="en-US" smtClean="0">
                <a:solidFill>
                  <a:srgbClr val="898989"/>
                </a:solidFill>
              </a:rPr>
              <a:pPr/>
              <a:t>39</a:t>
            </a:fld>
            <a:endParaRPr lang="en-US" altLang="en-US">
              <a:solidFill>
                <a:srgbClr val="898989"/>
              </a:solidFill>
            </a:endParaRPr>
          </a:p>
        </p:txBody>
      </p:sp>
      <p:sp>
        <p:nvSpPr>
          <p:cNvPr id="35845" name="Text Box 4">
            <a:extLst>
              <a:ext uri="{FF2B5EF4-FFF2-40B4-BE49-F238E27FC236}">
                <a16:creationId xmlns:a16="http://schemas.microsoft.com/office/drawing/2014/main" id="{843650FF-2E98-EC3A-12B6-0AE9110D8787}"/>
              </a:ext>
            </a:extLst>
          </p:cNvPr>
          <p:cNvSpPr txBox="1">
            <a:spLocks noChangeArrowheads="1"/>
          </p:cNvSpPr>
          <p:nvPr/>
        </p:nvSpPr>
        <p:spPr bwMode="auto">
          <a:xfrm>
            <a:off x="1295400" y="3871913"/>
            <a:ext cx="6019800" cy="6238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400" b="1" dirty="0">
                <a:solidFill>
                  <a:schemeClr val="accent2"/>
                </a:solidFill>
                <a:latin typeface="Arial Unicode MS"/>
              </a:rPr>
              <a:t>NOTE: 9 records were read from the </a:t>
            </a:r>
            <a:r>
              <a:rPr lang="en-US" altLang="en-US" sz="1400" b="1" dirty="0" err="1">
                <a:solidFill>
                  <a:schemeClr val="accent2"/>
                </a:solidFill>
                <a:latin typeface="Arial Unicode MS"/>
              </a:rPr>
              <a:t>infile</a:t>
            </a:r>
            <a:r>
              <a:rPr lang="en-US" altLang="en-US" sz="1400" b="1" dirty="0">
                <a:solidFill>
                  <a:schemeClr val="accent2"/>
                </a:solidFill>
                <a:latin typeface="Arial Unicode MS"/>
              </a:rPr>
              <a:t> </a:t>
            </a:r>
            <a:r>
              <a:rPr lang="en-US" altLang="en-US" sz="1400" b="1" dirty="0" err="1">
                <a:solidFill>
                  <a:schemeClr val="accent2"/>
                </a:solidFill>
                <a:latin typeface="Arial Unicode MS"/>
              </a:rPr>
              <a:t>Myfile</a:t>
            </a:r>
            <a:r>
              <a:rPr lang="en-US" altLang="en-US" sz="1400" b="1" dirty="0">
                <a:solidFill>
                  <a:schemeClr val="accent2"/>
                </a:solidFill>
                <a:latin typeface="Arial Unicode MS"/>
              </a:rPr>
              <a:t>.</a:t>
            </a:r>
          </a:p>
          <a:p>
            <a:pPr eaLnBrk="1" hangingPunct="1">
              <a:spcBef>
                <a:spcPct val="50000"/>
              </a:spcBef>
            </a:pPr>
            <a:r>
              <a:rPr lang="en-US" altLang="en-US" sz="1400" b="1" dirty="0">
                <a:solidFill>
                  <a:schemeClr val="accent2"/>
                </a:solidFill>
                <a:latin typeface="Arial Unicode MS"/>
              </a:rPr>
              <a:t>NOTE: The data set MYLIB.TEST has 5 observations and 5 variables.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47193-F88C-DE8C-6D2A-1D36EA1EBFA1}"/>
            </a:ext>
          </a:extLst>
        </p:cNvPr>
        <p:cNvGrpSpPr/>
        <p:nvPr/>
      </p:nvGrpSpPr>
      <p:grpSpPr>
        <a:xfrm>
          <a:off x="0" y="0"/>
          <a:ext cx="0" cy="0"/>
          <a:chOff x="0" y="0"/>
          <a:chExt cx="0" cy="0"/>
        </a:xfrm>
      </p:grpSpPr>
      <p:sp>
        <p:nvSpPr>
          <p:cNvPr id="6146" name="Rectangle 2">
            <a:extLst>
              <a:ext uri="{FF2B5EF4-FFF2-40B4-BE49-F238E27FC236}">
                <a16:creationId xmlns:a16="http://schemas.microsoft.com/office/drawing/2014/main" id="{A7E4D4A5-19DA-B574-4068-91D7190F8DF7}"/>
              </a:ext>
            </a:extLst>
          </p:cNvPr>
          <p:cNvSpPr>
            <a:spLocks noGrp="1"/>
          </p:cNvSpPr>
          <p:nvPr>
            <p:ph type="title"/>
          </p:nvPr>
        </p:nvSpPr>
        <p:spPr/>
        <p:txBody>
          <a:bodyPr/>
          <a:lstStyle/>
          <a:p>
            <a:pPr eaLnBrk="1" hangingPunct="1"/>
            <a:r>
              <a:rPr lang="en-US" altLang="en-US"/>
              <a:t>SAS Training</a:t>
            </a:r>
          </a:p>
        </p:txBody>
      </p:sp>
      <p:sp>
        <p:nvSpPr>
          <p:cNvPr id="6147" name="Rectangle 3">
            <a:extLst>
              <a:ext uri="{FF2B5EF4-FFF2-40B4-BE49-F238E27FC236}">
                <a16:creationId xmlns:a16="http://schemas.microsoft.com/office/drawing/2014/main" id="{6151680A-AFDE-3498-6CF7-6931A243FCE3}"/>
              </a:ext>
            </a:extLst>
          </p:cNvPr>
          <p:cNvSpPr>
            <a:spLocks noGrp="1" noChangeArrowheads="1"/>
          </p:cNvSpPr>
          <p:nvPr>
            <p:ph idx="1"/>
          </p:nvPr>
        </p:nvSpPr>
        <p:spPr/>
        <p:txBody>
          <a:bodyPr/>
          <a:lstStyle/>
          <a:p>
            <a:pPr eaLnBrk="1" hangingPunct="1"/>
            <a:r>
              <a:rPr lang="en-US" altLang="en-US" b="1"/>
              <a:t>Base SAS</a:t>
            </a:r>
          </a:p>
          <a:p>
            <a:pPr lvl="1" eaLnBrk="1" hangingPunct="1"/>
            <a:r>
              <a:rPr lang="en-US" altLang="en-US"/>
              <a:t>SAS Language Concepts</a:t>
            </a:r>
          </a:p>
          <a:p>
            <a:pPr lvl="1" eaLnBrk="1" hangingPunct="1"/>
            <a:r>
              <a:rPr lang="en-US" altLang="en-US"/>
              <a:t>SAS Procedures</a:t>
            </a:r>
          </a:p>
          <a:p>
            <a:pPr lvl="1" eaLnBrk="1" hangingPunct="1"/>
            <a:r>
              <a:rPr lang="en-US" altLang="en-US"/>
              <a:t>Exercises</a:t>
            </a:r>
          </a:p>
          <a:p>
            <a:pPr eaLnBrk="1" hangingPunct="1">
              <a:buFontTx/>
              <a:buNone/>
            </a:pPr>
            <a:endParaRPr lang="en-US" altLang="en-US"/>
          </a:p>
          <a:p>
            <a:pPr eaLnBrk="1" hangingPunct="1"/>
            <a:r>
              <a:rPr lang="en-US" altLang="en-US" b="1"/>
              <a:t>SAS Macros</a:t>
            </a:r>
          </a:p>
          <a:p>
            <a:pPr lvl="1" eaLnBrk="1" hangingPunct="1"/>
            <a:r>
              <a:rPr lang="en-US" altLang="en-US"/>
              <a:t>Macro Language concepts</a:t>
            </a:r>
          </a:p>
          <a:p>
            <a:pPr lvl="1" eaLnBrk="1" hangingPunct="1"/>
            <a:r>
              <a:rPr lang="en-US" altLang="en-US"/>
              <a:t>Exercises</a:t>
            </a:r>
          </a:p>
          <a:p>
            <a:pPr eaLnBrk="1" hangingPunct="1"/>
            <a:endParaRPr lang="en-US" altLang="en-US"/>
          </a:p>
        </p:txBody>
      </p:sp>
      <p:sp>
        <p:nvSpPr>
          <p:cNvPr id="6148" name="Slide Number Placeholder 5">
            <a:extLst>
              <a:ext uri="{FF2B5EF4-FFF2-40B4-BE49-F238E27FC236}">
                <a16:creationId xmlns:a16="http://schemas.microsoft.com/office/drawing/2014/main" id="{79493BF6-05D5-CF66-A748-3F9ED97EF1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CFC46AE-D2D3-493D-A9B2-713828C58598}" type="slidenum">
              <a:rPr lang="en-US" altLang="en-US" smtClean="0">
                <a:solidFill>
                  <a:srgbClr val="898989"/>
                </a:solidFill>
              </a:rPr>
              <a:pPr/>
              <a:t>4</a:t>
            </a:fld>
            <a:endParaRPr lang="en-US" altLang="en-US">
              <a:solidFill>
                <a:srgbClr val="898989"/>
              </a:solidFill>
            </a:endParaRPr>
          </a:p>
        </p:txBody>
      </p:sp>
    </p:spTree>
    <p:extLst>
      <p:ext uri="{BB962C8B-B14F-4D97-AF65-F5344CB8AC3E}">
        <p14:creationId xmlns:p14="http://schemas.microsoft.com/office/powerpoint/2010/main" val="1759408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6B09D524-6355-3F80-D91E-3EE9AE1CC2FA}"/>
              </a:ext>
            </a:extLst>
          </p:cNvPr>
          <p:cNvSpPr>
            <a:spLocks noGrp="1"/>
          </p:cNvSpPr>
          <p:nvPr>
            <p:ph type="title"/>
          </p:nvPr>
        </p:nvSpPr>
        <p:spPr/>
        <p:txBody>
          <a:bodyPr/>
          <a:lstStyle/>
          <a:p>
            <a:pPr eaLnBrk="1" hangingPunct="1"/>
            <a:r>
              <a:rPr lang="en-US" altLang="en-US"/>
              <a:t>SAS Informats</a:t>
            </a:r>
          </a:p>
        </p:txBody>
      </p:sp>
      <p:sp>
        <p:nvSpPr>
          <p:cNvPr id="36867" name="Rectangle 3">
            <a:extLst>
              <a:ext uri="{FF2B5EF4-FFF2-40B4-BE49-F238E27FC236}">
                <a16:creationId xmlns:a16="http://schemas.microsoft.com/office/drawing/2014/main" id="{ECB72061-189D-8EB6-E4EA-B3930DBD3690}"/>
              </a:ext>
            </a:extLst>
          </p:cNvPr>
          <p:cNvSpPr>
            <a:spLocks noGrp="1" noChangeArrowheads="1"/>
          </p:cNvSpPr>
          <p:nvPr>
            <p:ph idx="1"/>
          </p:nvPr>
        </p:nvSpPr>
        <p:spPr/>
        <p:txBody>
          <a:bodyPr/>
          <a:lstStyle/>
          <a:p>
            <a:pPr eaLnBrk="1" hangingPunct="1">
              <a:spcBef>
                <a:spcPct val="50000"/>
              </a:spcBef>
              <a:buClr>
                <a:schemeClr val="tx1"/>
              </a:buClr>
              <a:buFont typeface="Wingdings" panose="05000000000000000000" pitchFamily="2" charset="2"/>
              <a:buChar char="Ø"/>
            </a:pPr>
            <a:r>
              <a:rPr lang="en-US" altLang="en-US"/>
              <a:t>Specifies the informat for </a:t>
            </a:r>
            <a:r>
              <a:rPr lang="en-US" altLang="en-US" b="1" u="sng">
                <a:solidFill>
                  <a:srgbClr val="FF3300"/>
                </a:solidFill>
              </a:rPr>
              <a:t>reading</a:t>
            </a:r>
            <a:r>
              <a:rPr lang="en-US" altLang="en-US"/>
              <a:t> the values of the variables that are listed in the INFORMAT statement.</a:t>
            </a:r>
            <a:r>
              <a:rPr lang="en-US" altLang="en-US" sz="3600"/>
              <a:t> </a:t>
            </a:r>
          </a:p>
          <a:p>
            <a:pPr eaLnBrk="1" hangingPunct="1">
              <a:spcBef>
                <a:spcPct val="50000"/>
              </a:spcBef>
              <a:buClr>
                <a:schemeClr val="tx1"/>
              </a:buClr>
              <a:buFont typeface="Wingdings" panose="05000000000000000000" pitchFamily="2" charset="2"/>
              <a:buChar char="Ø"/>
            </a:pPr>
            <a:r>
              <a:rPr lang="en-US" altLang="en-US"/>
              <a:t>An INFORMAT statement in a DATA step permanently associates an informat with a variable. </a:t>
            </a:r>
          </a:p>
          <a:p>
            <a:pPr eaLnBrk="1" hangingPunct="1">
              <a:spcBef>
                <a:spcPct val="50000"/>
              </a:spcBef>
              <a:buClr>
                <a:schemeClr val="tx1"/>
              </a:buClr>
              <a:buFont typeface="Wingdings" panose="05000000000000000000" pitchFamily="2" charset="2"/>
              <a:buChar char="Ø"/>
            </a:pPr>
            <a:r>
              <a:rPr lang="en-US" altLang="en-US"/>
              <a:t>You can specify standard SAS informats or user-written informats, previously defined in PROC FORMAT. </a:t>
            </a:r>
          </a:p>
          <a:p>
            <a:pPr eaLnBrk="1" hangingPunct="1">
              <a:spcBef>
                <a:spcPct val="50000"/>
              </a:spcBef>
              <a:buClr>
                <a:schemeClr val="tx1"/>
              </a:buClr>
              <a:buFont typeface="Wingdings" panose="05000000000000000000" pitchFamily="2" charset="2"/>
              <a:buChar char="Ø"/>
            </a:pPr>
            <a:r>
              <a:rPr lang="en-US" altLang="en-US"/>
              <a:t>A single INFORMAT statement can associate the same informat with several variables, or it can associate different informats with different variables. </a:t>
            </a:r>
          </a:p>
          <a:p>
            <a:pPr eaLnBrk="1" hangingPunct="1">
              <a:spcBef>
                <a:spcPct val="50000"/>
              </a:spcBef>
              <a:buClr>
                <a:schemeClr val="tx1"/>
              </a:buClr>
              <a:buFont typeface="Wingdings" panose="05000000000000000000" pitchFamily="2" charset="2"/>
              <a:buChar char="Ø"/>
            </a:pPr>
            <a:r>
              <a:rPr lang="en-US" altLang="en-US"/>
              <a:t>If a variable appears in multiple INFORMAT statements, SAS uses the informat that is assigned last. </a:t>
            </a:r>
          </a:p>
          <a:p>
            <a:pPr eaLnBrk="1" hangingPunct="1"/>
            <a:endParaRPr lang="en-US" altLang="en-US"/>
          </a:p>
        </p:txBody>
      </p:sp>
      <p:sp>
        <p:nvSpPr>
          <p:cNvPr id="36868" name="Slide Number Placeholder 5">
            <a:extLst>
              <a:ext uri="{FF2B5EF4-FFF2-40B4-BE49-F238E27FC236}">
                <a16:creationId xmlns:a16="http://schemas.microsoft.com/office/drawing/2014/main" id="{6C7547A8-0017-E26C-29A0-DB17DF2A4BA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06DCF89-773B-497E-8487-A01F8B941665}" type="slidenum">
              <a:rPr lang="en-US" altLang="en-US" smtClean="0">
                <a:solidFill>
                  <a:srgbClr val="898989"/>
                </a:solidFill>
              </a:rPr>
              <a:pPr/>
              <a:t>40</a:t>
            </a:fld>
            <a:endParaRPr lang="en-US" altLang="en-US">
              <a:solidFill>
                <a:srgbClr val="89898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2653EFED-27E6-6119-E39C-032A84BB9E78}"/>
              </a:ext>
            </a:extLst>
          </p:cNvPr>
          <p:cNvSpPr>
            <a:spLocks noGrp="1"/>
          </p:cNvSpPr>
          <p:nvPr>
            <p:ph type="title"/>
          </p:nvPr>
        </p:nvSpPr>
        <p:spPr/>
        <p:txBody>
          <a:bodyPr/>
          <a:lstStyle/>
          <a:p>
            <a:pPr eaLnBrk="1" hangingPunct="1"/>
            <a:r>
              <a:rPr lang="en-US" altLang="en-US"/>
              <a:t>SAS Informats</a:t>
            </a:r>
          </a:p>
        </p:txBody>
      </p:sp>
      <p:sp>
        <p:nvSpPr>
          <p:cNvPr id="37891" name="Rectangle 3">
            <a:extLst>
              <a:ext uri="{FF2B5EF4-FFF2-40B4-BE49-F238E27FC236}">
                <a16:creationId xmlns:a16="http://schemas.microsoft.com/office/drawing/2014/main" id="{9D88DD53-2015-5034-8F1A-C71675780C51}"/>
              </a:ext>
            </a:extLst>
          </p:cNvPr>
          <p:cNvSpPr>
            <a:spLocks noGrp="1" noChangeArrowheads="1"/>
          </p:cNvSpPr>
          <p:nvPr>
            <p:ph idx="1"/>
          </p:nvPr>
        </p:nvSpPr>
        <p:spPr/>
        <p:txBody>
          <a:bodyPr/>
          <a:lstStyle/>
          <a:p>
            <a:pPr eaLnBrk="1" hangingPunct="1"/>
            <a:r>
              <a:rPr lang="en-US" altLang="en-US"/>
              <a:t>The syntax of INFORMAT statement is as follows:</a:t>
            </a:r>
          </a:p>
          <a:p>
            <a:pPr lvl="1" eaLnBrk="1" hangingPunct="1"/>
            <a:r>
              <a:rPr lang="en-US" altLang="en-US">
                <a:solidFill>
                  <a:srgbClr val="008000"/>
                </a:solidFill>
              </a:rPr>
              <a:t>&lt;$&gt;</a:t>
            </a:r>
            <a:r>
              <a:rPr lang="en-US" altLang="en-US" i="1">
                <a:solidFill>
                  <a:srgbClr val="008000"/>
                </a:solidFill>
              </a:rPr>
              <a:t>informat</a:t>
            </a:r>
            <a:r>
              <a:rPr lang="en-US" altLang="en-US">
                <a:solidFill>
                  <a:srgbClr val="008000"/>
                </a:solidFill>
              </a:rPr>
              <a:t>&lt;</a:t>
            </a:r>
            <a:r>
              <a:rPr lang="en-US" altLang="en-US" i="1">
                <a:solidFill>
                  <a:srgbClr val="008000"/>
                </a:solidFill>
              </a:rPr>
              <a:t>w</a:t>
            </a:r>
            <a:r>
              <a:rPr lang="en-US" altLang="en-US">
                <a:solidFill>
                  <a:srgbClr val="008000"/>
                </a:solidFill>
              </a:rPr>
              <a:t>&gt;.&lt;</a:t>
            </a:r>
            <a:r>
              <a:rPr lang="en-US" altLang="en-US" i="1">
                <a:solidFill>
                  <a:srgbClr val="008000"/>
                </a:solidFill>
              </a:rPr>
              <a:t>d</a:t>
            </a:r>
            <a:r>
              <a:rPr lang="en-US" altLang="en-US">
                <a:solidFill>
                  <a:srgbClr val="008000"/>
                </a:solidFill>
              </a:rPr>
              <a:t>&gt;</a:t>
            </a:r>
            <a:r>
              <a:rPr lang="en-US" altLang="en-US"/>
              <a:t> </a:t>
            </a:r>
          </a:p>
          <a:p>
            <a:pPr lvl="1" eaLnBrk="1" hangingPunct="1">
              <a:buFont typeface="Tahoma" panose="020B0604030504040204" pitchFamily="34" charset="0"/>
              <a:buNone/>
            </a:pPr>
            <a:r>
              <a:rPr lang="en-US" altLang="en-US"/>
              <a:t>where </a:t>
            </a:r>
          </a:p>
          <a:p>
            <a:pPr lvl="1" eaLnBrk="1" hangingPunct="1">
              <a:buFont typeface="Tahoma" panose="020B0604030504040204" pitchFamily="34" charset="0"/>
              <a:buNone/>
            </a:pPr>
            <a:r>
              <a:rPr lang="en-US" altLang="en-US" i="1">
                <a:solidFill>
                  <a:srgbClr val="008000"/>
                </a:solidFill>
              </a:rPr>
              <a:t>$</a:t>
            </a:r>
            <a:r>
              <a:rPr lang="en-US" altLang="en-US"/>
              <a:t> -indicates a character informat; its absence indicates a numeric informat. </a:t>
            </a:r>
          </a:p>
          <a:p>
            <a:pPr eaLnBrk="1" hangingPunct="1">
              <a:buClr>
                <a:schemeClr val="tx1"/>
              </a:buClr>
              <a:buFont typeface="Wingdings" panose="05000000000000000000" pitchFamily="2" charset="2"/>
              <a:buNone/>
            </a:pPr>
            <a:r>
              <a:rPr lang="en-US" altLang="en-US" i="1">
                <a:solidFill>
                  <a:srgbClr val="008000"/>
                </a:solidFill>
              </a:rPr>
              <a:t>	informat</a:t>
            </a:r>
            <a:r>
              <a:rPr lang="en-US" altLang="en-US"/>
              <a:t> -names the informat.</a:t>
            </a:r>
          </a:p>
          <a:p>
            <a:pPr lvl="1" eaLnBrk="1" hangingPunct="1">
              <a:buFont typeface="Tahoma" panose="020B0604030504040204" pitchFamily="34" charset="0"/>
              <a:buNone/>
            </a:pPr>
            <a:r>
              <a:rPr lang="en-US" altLang="en-US" i="1">
                <a:solidFill>
                  <a:srgbClr val="008000"/>
                </a:solidFill>
              </a:rPr>
              <a:t>w </a:t>
            </a:r>
            <a:r>
              <a:rPr lang="en-US" altLang="en-US" b="1" i="1"/>
              <a:t>-</a:t>
            </a:r>
            <a:r>
              <a:rPr lang="en-US" altLang="en-US"/>
              <a:t>specifies the informat width, which for most informats is the number of columns in the input data. </a:t>
            </a:r>
          </a:p>
          <a:p>
            <a:pPr lvl="1" eaLnBrk="1" hangingPunct="1">
              <a:buFont typeface="Tahoma" panose="020B0604030504040204" pitchFamily="34" charset="0"/>
              <a:buNone/>
            </a:pPr>
            <a:r>
              <a:rPr lang="en-US" altLang="en-US" i="1">
                <a:solidFill>
                  <a:srgbClr val="008000"/>
                </a:solidFill>
              </a:rPr>
              <a:t>d</a:t>
            </a:r>
            <a:r>
              <a:rPr lang="en-US" altLang="en-US"/>
              <a:t> -specifies an optional decimal scaling factor in the numeric informats. SAS divides the input data by 10 to the power of </a:t>
            </a:r>
            <a:r>
              <a:rPr lang="en-US" altLang="en-US" i="1"/>
              <a:t>d</a:t>
            </a:r>
            <a:r>
              <a:rPr lang="en-US" altLang="en-US"/>
              <a:t>.</a:t>
            </a:r>
          </a:p>
          <a:p>
            <a:pPr eaLnBrk="1" hangingPunct="1"/>
            <a:endParaRPr lang="en-US" altLang="en-US">
              <a:solidFill>
                <a:srgbClr val="FF3300"/>
              </a:solidFill>
            </a:endParaRPr>
          </a:p>
          <a:p>
            <a:pPr eaLnBrk="1" hangingPunct="1"/>
            <a:r>
              <a:rPr lang="en-US" altLang="en-US">
                <a:solidFill>
                  <a:srgbClr val="FF3300"/>
                </a:solidFill>
              </a:rPr>
              <a:t>Informats always contain a period (.) as a part of the name.</a:t>
            </a:r>
          </a:p>
          <a:p>
            <a:pPr lvl="1" eaLnBrk="1" hangingPunct="1">
              <a:buFont typeface="Tahoma" panose="020B0604030504040204" pitchFamily="34" charset="0"/>
              <a:buNone/>
            </a:pPr>
            <a:endParaRPr lang="en-US" altLang="en-US"/>
          </a:p>
          <a:p>
            <a:pPr eaLnBrk="1" hangingPunct="1"/>
            <a:endParaRPr lang="en-US" altLang="en-US"/>
          </a:p>
          <a:p>
            <a:pPr lvl="1" eaLnBrk="1" hangingPunct="1">
              <a:buFont typeface="Tahoma" panose="020B0604030504040204" pitchFamily="34" charset="0"/>
              <a:buNone/>
            </a:pPr>
            <a:endParaRPr lang="en-US" altLang="en-US">
              <a:latin typeface="Arial Unicode MS"/>
            </a:endParaRPr>
          </a:p>
          <a:p>
            <a:pPr lvl="1" eaLnBrk="1" hangingPunct="1">
              <a:buFont typeface="Tahoma" panose="020B0604030504040204" pitchFamily="34" charset="0"/>
              <a:buNone/>
            </a:pPr>
            <a:endParaRPr lang="en-US" altLang="en-US">
              <a:latin typeface="Arial Unicode MS"/>
            </a:endParaRPr>
          </a:p>
        </p:txBody>
      </p:sp>
      <p:sp>
        <p:nvSpPr>
          <p:cNvPr id="37892" name="Slide Number Placeholder 5">
            <a:extLst>
              <a:ext uri="{FF2B5EF4-FFF2-40B4-BE49-F238E27FC236}">
                <a16:creationId xmlns:a16="http://schemas.microsoft.com/office/drawing/2014/main" id="{73D6D473-FAD8-B7FE-4190-E7C9DF7C7EE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3BB0326-0212-4719-A3FF-FC9E6DF3F826}" type="slidenum">
              <a:rPr lang="en-US" altLang="en-US" smtClean="0">
                <a:solidFill>
                  <a:srgbClr val="898989"/>
                </a:solidFill>
              </a:rPr>
              <a:pPr/>
              <a:t>41</a:t>
            </a:fld>
            <a:endParaRPr lang="en-US" altLang="en-US">
              <a:solidFill>
                <a:srgbClr val="89898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7AEB2071-F0FE-DD2E-72A0-5610B6E25B57}"/>
              </a:ext>
            </a:extLst>
          </p:cNvPr>
          <p:cNvSpPr>
            <a:spLocks noGrp="1"/>
          </p:cNvSpPr>
          <p:nvPr>
            <p:ph type="title"/>
          </p:nvPr>
        </p:nvSpPr>
        <p:spPr/>
        <p:txBody>
          <a:bodyPr/>
          <a:lstStyle/>
          <a:p>
            <a:pPr eaLnBrk="1" hangingPunct="1"/>
            <a:r>
              <a:rPr lang="en-US" altLang="en-US"/>
              <a:t>SAS Informats</a:t>
            </a:r>
          </a:p>
        </p:txBody>
      </p:sp>
      <p:sp>
        <p:nvSpPr>
          <p:cNvPr id="38915" name="Rectangle 3">
            <a:extLst>
              <a:ext uri="{FF2B5EF4-FFF2-40B4-BE49-F238E27FC236}">
                <a16:creationId xmlns:a16="http://schemas.microsoft.com/office/drawing/2014/main" id="{021C131C-DD4B-E140-0B85-379123470418}"/>
              </a:ext>
            </a:extLst>
          </p:cNvPr>
          <p:cNvSpPr>
            <a:spLocks noGrp="1" noChangeArrowheads="1"/>
          </p:cNvSpPr>
          <p:nvPr>
            <p:ph idx="1"/>
          </p:nvPr>
        </p:nvSpPr>
        <p:spPr/>
        <p:txBody>
          <a:bodyPr/>
          <a:lstStyle/>
          <a:p>
            <a:pPr eaLnBrk="1" hangingPunct="1"/>
            <a:r>
              <a:rPr lang="en-US" altLang="en-US" dirty="0"/>
              <a:t>Example of using an </a:t>
            </a:r>
            <a:r>
              <a:rPr lang="en-US" altLang="en-US" dirty="0" err="1"/>
              <a:t>informat</a:t>
            </a:r>
            <a:r>
              <a:rPr lang="en-US" altLang="en-US" dirty="0"/>
              <a:t>:</a:t>
            </a:r>
          </a:p>
          <a:p>
            <a:pPr lvl="1" eaLnBrk="1" hangingPunct="1"/>
            <a:r>
              <a:rPr lang="en-US" altLang="en-US" dirty="0" err="1">
                <a:solidFill>
                  <a:srgbClr val="008000"/>
                </a:solidFill>
                <a:latin typeface="Arial Unicode MS"/>
              </a:rPr>
              <a:t>informat</a:t>
            </a:r>
            <a:r>
              <a:rPr lang="en-US" altLang="en-US" dirty="0">
                <a:solidFill>
                  <a:srgbClr val="008000"/>
                </a:solidFill>
                <a:latin typeface="Arial Unicode MS"/>
              </a:rPr>
              <a:t> Birthdate Interview date9.;</a:t>
            </a:r>
            <a:r>
              <a:rPr lang="en-US" altLang="en-US" dirty="0">
                <a:latin typeface="Arial Unicode MS"/>
              </a:rPr>
              <a:t> </a:t>
            </a:r>
          </a:p>
          <a:p>
            <a:pPr lvl="1" eaLnBrk="1" hangingPunct="1">
              <a:buFont typeface="Tahoma" panose="020B0604030504040204" pitchFamily="34" charset="0"/>
              <a:buNone/>
            </a:pPr>
            <a:r>
              <a:rPr lang="en-US" altLang="en-US" dirty="0">
                <a:latin typeface="Arial Unicode MS"/>
              </a:rPr>
              <a:t>	input @63 Birthdate Interview;</a:t>
            </a:r>
            <a:r>
              <a:rPr lang="en-US" altLang="en-US" dirty="0"/>
              <a:t> </a:t>
            </a:r>
          </a:p>
          <a:p>
            <a:pPr lvl="1" eaLnBrk="1" hangingPunct="1">
              <a:buFont typeface="Tahoma" panose="020B0604030504040204" pitchFamily="34" charset="0"/>
              <a:buNone/>
            </a:pPr>
            <a:endParaRPr lang="en-US" altLang="en-US" dirty="0"/>
          </a:p>
          <a:p>
            <a:pPr lvl="1" eaLnBrk="1" hangingPunct="1"/>
            <a:r>
              <a:rPr lang="en-US" altLang="en-US" dirty="0">
                <a:solidFill>
                  <a:srgbClr val="008000"/>
                </a:solidFill>
                <a:latin typeface="Arial Unicode MS"/>
              </a:rPr>
              <a:t>input @15 style $3. @21 price 5.2;</a:t>
            </a:r>
            <a:r>
              <a:rPr lang="en-US" altLang="en-US" dirty="0">
                <a:latin typeface="Arial Unicode MS"/>
              </a:rPr>
              <a:t> </a:t>
            </a:r>
          </a:p>
          <a:p>
            <a:pPr lvl="1" eaLnBrk="1" hangingPunct="1">
              <a:buFont typeface="Tahoma" panose="020B0604030504040204" pitchFamily="34" charset="0"/>
              <a:buNone/>
            </a:pPr>
            <a:r>
              <a:rPr lang="en-US" altLang="en-US" dirty="0">
                <a:latin typeface="Arial Unicode MS"/>
              </a:rPr>
              <a:t>	The $</a:t>
            </a:r>
            <a:r>
              <a:rPr lang="en-US" altLang="en-US" i="1" dirty="0">
                <a:latin typeface="Arial Unicode MS"/>
              </a:rPr>
              <a:t>w</a:t>
            </a:r>
            <a:r>
              <a:rPr lang="en-US" altLang="en-US" dirty="0">
                <a:latin typeface="Arial Unicode MS"/>
              </a:rPr>
              <a:t>. character </a:t>
            </a:r>
            <a:r>
              <a:rPr lang="en-US" altLang="en-US" dirty="0" err="1">
                <a:latin typeface="Arial Unicode MS"/>
              </a:rPr>
              <a:t>informat</a:t>
            </a:r>
            <a:r>
              <a:rPr lang="en-US" altLang="en-US" dirty="0">
                <a:latin typeface="Arial Unicode MS"/>
              </a:rPr>
              <a:t> reads values into the variable STYLE. The </a:t>
            </a:r>
            <a:r>
              <a:rPr lang="en-US" altLang="en-US" i="1" dirty="0" err="1">
                <a:latin typeface="Arial Unicode MS"/>
              </a:rPr>
              <a:t>w</a:t>
            </a:r>
            <a:r>
              <a:rPr lang="en-US" altLang="en-US" dirty="0" err="1">
                <a:latin typeface="Arial Unicode MS"/>
              </a:rPr>
              <a:t>.</a:t>
            </a:r>
            <a:r>
              <a:rPr lang="en-US" altLang="en-US" i="1" dirty="0" err="1">
                <a:latin typeface="Arial Unicode MS"/>
              </a:rPr>
              <a:t>d</a:t>
            </a:r>
            <a:r>
              <a:rPr lang="en-US" altLang="en-US" dirty="0">
                <a:latin typeface="Arial Unicode MS"/>
              </a:rPr>
              <a:t> numeric </a:t>
            </a:r>
            <a:r>
              <a:rPr lang="en-US" altLang="en-US" dirty="0" err="1">
                <a:latin typeface="Arial Unicode MS"/>
              </a:rPr>
              <a:t>informat</a:t>
            </a:r>
            <a:r>
              <a:rPr lang="en-US" altLang="en-US" dirty="0">
                <a:latin typeface="Arial Unicode MS"/>
              </a:rPr>
              <a:t> reads values into the variable PRICE. </a:t>
            </a:r>
          </a:p>
          <a:p>
            <a:pPr eaLnBrk="1" hangingPunct="1"/>
            <a:endParaRPr lang="en-US" altLang="en-US" dirty="0">
              <a:latin typeface="Arial Unicode MS"/>
            </a:endParaRPr>
          </a:p>
          <a:p>
            <a:pPr eaLnBrk="1" hangingPunct="1"/>
            <a:r>
              <a:rPr lang="en-US" altLang="en-US" dirty="0">
                <a:latin typeface="Arial Unicode MS"/>
              </a:rPr>
              <a:t>If you omit the </a:t>
            </a:r>
            <a:r>
              <a:rPr lang="en-US" altLang="en-US" i="1" dirty="0">
                <a:latin typeface="Arial Unicode MS"/>
              </a:rPr>
              <a:t>w</a:t>
            </a:r>
            <a:r>
              <a:rPr lang="en-US" altLang="en-US" dirty="0">
                <a:latin typeface="Arial Unicode MS"/>
              </a:rPr>
              <a:t> and the </a:t>
            </a:r>
            <a:r>
              <a:rPr lang="en-US" altLang="en-US" i="1" dirty="0">
                <a:latin typeface="Arial Unicode MS"/>
              </a:rPr>
              <a:t>d</a:t>
            </a:r>
            <a:r>
              <a:rPr lang="en-US" altLang="en-US" dirty="0">
                <a:latin typeface="Arial Unicode MS"/>
              </a:rPr>
              <a:t> values from the </a:t>
            </a:r>
            <a:r>
              <a:rPr lang="en-US" altLang="en-US" dirty="0" err="1">
                <a:latin typeface="Arial Unicode MS"/>
              </a:rPr>
              <a:t>informat</a:t>
            </a:r>
            <a:r>
              <a:rPr lang="en-US" altLang="en-US" dirty="0">
                <a:latin typeface="Arial Unicode MS"/>
              </a:rPr>
              <a:t>, SAS uses default values. </a:t>
            </a:r>
          </a:p>
          <a:p>
            <a:pPr eaLnBrk="1" hangingPunct="1"/>
            <a:r>
              <a:rPr lang="en-US" altLang="en-US" dirty="0">
                <a:latin typeface="Arial Unicode MS"/>
              </a:rPr>
              <a:t>If the data contain decimal points, SAS ignores the </a:t>
            </a:r>
            <a:r>
              <a:rPr lang="en-US" altLang="en-US" i="1" dirty="0">
                <a:latin typeface="Arial Unicode MS"/>
              </a:rPr>
              <a:t>d</a:t>
            </a:r>
            <a:r>
              <a:rPr lang="en-US" altLang="en-US" dirty="0">
                <a:latin typeface="Arial Unicode MS"/>
              </a:rPr>
              <a:t> value and reads the number of decimal places that are actually in the input data. </a:t>
            </a:r>
          </a:p>
          <a:p>
            <a:pPr lvl="1" eaLnBrk="1" hangingPunct="1">
              <a:buFont typeface="Tahoma" panose="020B0604030504040204" pitchFamily="34" charset="0"/>
              <a:buNone/>
            </a:pPr>
            <a:endParaRPr lang="en-US" altLang="en-US" dirty="0">
              <a:latin typeface="Arial Unicode MS"/>
            </a:endParaRPr>
          </a:p>
          <a:p>
            <a:pPr eaLnBrk="1" hangingPunct="1"/>
            <a:endParaRPr lang="en-US" altLang="en-US" dirty="0"/>
          </a:p>
        </p:txBody>
      </p:sp>
      <p:sp>
        <p:nvSpPr>
          <p:cNvPr id="38916" name="Slide Number Placeholder 5">
            <a:extLst>
              <a:ext uri="{FF2B5EF4-FFF2-40B4-BE49-F238E27FC236}">
                <a16:creationId xmlns:a16="http://schemas.microsoft.com/office/drawing/2014/main" id="{30AAA60C-4BF1-A7CD-D760-9FBBAE70054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32AE76B-C103-458C-B84C-5C9B8D715296}" type="slidenum">
              <a:rPr lang="en-US" altLang="en-US" smtClean="0">
                <a:solidFill>
                  <a:srgbClr val="898989"/>
                </a:solidFill>
              </a:rPr>
              <a:pPr/>
              <a:t>42</a:t>
            </a:fld>
            <a:endParaRPr lang="en-US" altLang="en-US">
              <a:solidFill>
                <a:srgbClr val="89898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A45FF92-D90B-59EB-70F3-79E4D3F780F7}"/>
              </a:ext>
            </a:extLst>
          </p:cNvPr>
          <p:cNvSpPr>
            <a:spLocks noGrp="1"/>
          </p:cNvSpPr>
          <p:nvPr>
            <p:ph type="title"/>
          </p:nvPr>
        </p:nvSpPr>
        <p:spPr/>
        <p:txBody>
          <a:bodyPr/>
          <a:lstStyle/>
          <a:p>
            <a:pPr eaLnBrk="1" hangingPunct="1"/>
            <a:r>
              <a:rPr lang="en-US" altLang="en-US"/>
              <a:t>SAS Informats</a:t>
            </a:r>
          </a:p>
        </p:txBody>
      </p:sp>
      <p:sp>
        <p:nvSpPr>
          <p:cNvPr id="39939" name="Rectangle 3">
            <a:extLst>
              <a:ext uri="{FF2B5EF4-FFF2-40B4-BE49-F238E27FC236}">
                <a16:creationId xmlns:a16="http://schemas.microsoft.com/office/drawing/2014/main" id="{96E5CB6F-23BB-C9ED-37B7-0D68C0230495}"/>
              </a:ext>
            </a:extLst>
          </p:cNvPr>
          <p:cNvSpPr>
            <a:spLocks noGrp="1" noChangeArrowheads="1"/>
          </p:cNvSpPr>
          <p:nvPr>
            <p:ph idx="1"/>
          </p:nvPr>
        </p:nvSpPr>
        <p:spPr/>
        <p:txBody>
          <a:bodyPr/>
          <a:lstStyle/>
          <a:p>
            <a:pPr eaLnBrk="1" hangingPunct="1"/>
            <a:r>
              <a:rPr lang="en-US" altLang="en-US"/>
              <a:t>If the informat width is too narrow to read all the columns in the input data, you may get unexpected results. The problem frequently occurs with the date and time informats. </a:t>
            </a:r>
          </a:p>
          <a:p>
            <a:pPr eaLnBrk="1" hangingPunct="1"/>
            <a:r>
              <a:rPr lang="en-US" altLang="en-US"/>
              <a:t>When a problem occurs with an informat, SAS writes a note to the SAS log and assigns a missing value to the variable. Problems occur if you use an incompatible informat, such as a numeric informat to read character data.</a:t>
            </a:r>
          </a:p>
          <a:p>
            <a:pPr eaLnBrk="1" hangingPunct="1"/>
            <a:r>
              <a:rPr lang="en-US" altLang="en-US"/>
              <a:t>When you specify an informat in an INPUT statement, SAS uses the informat to read input data values during that DATA step. SAS, however, does not permanently associate the informat with the variable. To permanently associate a format with a variable, use an INFORMAT statement or an ATTRIB statement. SAS permanently associates an informat with the variable by modifying the descriptor information in the SAS data set. </a:t>
            </a:r>
          </a:p>
          <a:p>
            <a:pPr eaLnBrk="1" hangingPunct="1"/>
            <a:endParaRPr lang="en-US" altLang="en-US"/>
          </a:p>
        </p:txBody>
      </p:sp>
      <p:sp>
        <p:nvSpPr>
          <p:cNvPr id="39940" name="Slide Number Placeholder 5">
            <a:extLst>
              <a:ext uri="{FF2B5EF4-FFF2-40B4-BE49-F238E27FC236}">
                <a16:creationId xmlns:a16="http://schemas.microsoft.com/office/drawing/2014/main" id="{1EA55901-004C-311D-1280-79677768220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056849E-1062-480D-8DD1-EAF494FF7D62}" type="slidenum">
              <a:rPr lang="en-US" altLang="en-US" smtClean="0">
                <a:solidFill>
                  <a:srgbClr val="898989"/>
                </a:solidFill>
              </a:rPr>
              <a:pPr/>
              <a:t>43</a:t>
            </a:fld>
            <a:endParaRPr lang="en-US" altLang="en-US">
              <a:solidFill>
                <a:srgbClr val="89898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368CB3CB-AFA5-0752-625D-B90D933147A3}"/>
              </a:ext>
            </a:extLst>
          </p:cNvPr>
          <p:cNvSpPr>
            <a:spLocks noGrp="1"/>
          </p:cNvSpPr>
          <p:nvPr>
            <p:ph type="title"/>
          </p:nvPr>
        </p:nvSpPr>
        <p:spPr/>
        <p:txBody>
          <a:bodyPr/>
          <a:lstStyle/>
          <a:p>
            <a:pPr eaLnBrk="1" hangingPunct="1"/>
            <a:r>
              <a:rPr lang="en-US" altLang="en-US"/>
              <a:t>SAS Informats</a:t>
            </a:r>
          </a:p>
        </p:txBody>
      </p:sp>
      <p:sp>
        <p:nvSpPr>
          <p:cNvPr id="40963" name="Rectangle 3">
            <a:extLst>
              <a:ext uri="{FF2B5EF4-FFF2-40B4-BE49-F238E27FC236}">
                <a16:creationId xmlns:a16="http://schemas.microsoft.com/office/drawing/2014/main" id="{173B69FA-3387-53E1-CE38-681616D1F92A}"/>
              </a:ext>
            </a:extLst>
          </p:cNvPr>
          <p:cNvSpPr>
            <a:spLocks noGrp="1" noChangeArrowheads="1"/>
          </p:cNvSpPr>
          <p:nvPr>
            <p:ph idx="1"/>
          </p:nvPr>
        </p:nvSpPr>
        <p:spPr/>
        <p:txBody>
          <a:bodyPr/>
          <a:lstStyle/>
          <a:p>
            <a:pPr eaLnBrk="1" hangingPunct="1"/>
            <a:r>
              <a:rPr lang="en-US" altLang="en-US"/>
              <a:t>Some important informats are as follows:</a:t>
            </a:r>
          </a:p>
          <a:p>
            <a:pPr lvl="1" eaLnBrk="1" hangingPunct="1"/>
            <a:r>
              <a:rPr lang="en-US" altLang="en-US">
                <a:solidFill>
                  <a:srgbClr val="008000"/>
                </a:solidFill>
              </a:rPr>
              <a:t>$</a:t>
            </a:r>
            <a:r>
              <a:rPr lang="en-US" altLang="en-US" i="1">
                <a:solidFill>
                  <a:srgbClr val="008000"/>
                </a:solidFill>
              </a:rPr>
              <a:t>w</a:t>
            </a:r>
            <a:r>
              <a:rPr lang="en-US" altLang="en-US">
                <a:solidFill>
                  <a:srgbClr val="008000"/>
                </a:solidFill>
              </a:rPr>
              <a:t>.</a:t>
            </a:r>
            <a:r>
              <a:rPr lang="en-US" altLang="en-US"/>
              <a:t> – reads standard character data.</a:t>
            </a:r>
          </a:p>
          <a:p>
            <a:pPr lvl="1" eaLnBrk="1" hangingPunct="1"/>
            <a:r>
              <a:rPr lang="en-US" altLang="en-US">
                <a:solidFill>
                  <a:srgbClr val="008000"/>
                </a:solidFill>
              </a:rPr>
              <a:t>w.d</a:t>
            </a:r>
            <a:r>
              <a:rPr lang="en-US" altLang="en-US" b="1" i="1"/>
              <a:t> - </a:t>
            </a:r>
            <a:r>
              <a:rPr lang="en-US" altLang="en-US"/>
              <a:t>Reads standard numeric data</a:t>
            </a:r>
          </a:p>
          <a:p>
            <a:pPr lvl="1" eaLnBrk="1" hangingPunct="1"/>
            <a:r>
              <a:rPr lang="en-US" altLang="en-US">
                <a:solidFill>
                  <a:srgbClr val="008000"/>
                </a:solidFill>
              </a:rPr>
              <a:t>COMMA</a:t>
            </a:r>
            <a:r>
              <a:rPr lang="en-US" altLang="en-US" i="1">
                <a:solidFill>
                  <a:srgbClr val="008000"/>
                </a:solidFill>
              </a:rPr>
              <a:t>w</a:t>
            </a:r>
            <a:r>
              <a:rPr lang="en-US" altLang="en-US">
                <a:solidFill>
                  <a:srgbClr val="008000"/>
                </a:solidFill>
              </a:rPr>
              <a:t>.</a:t>
            </a:r>
            <a:r>
              <a:rPr lang="en-US" altLang="en-US" i="1">
                <a:solidFill>
                  <a:srgbClr val="008000"/>
                </a:solidFill>
              </a:rPr>
              <a:t>d</a:t>
            </a:r>
            <a:r>
              <a:rPr lang="en-US" altLang="en-US" b="1"/>
              <a:t> - </a:t>
            </a:r>
            <a:r>
              <a:rPr lang="en-US" altLang="en-US"/>
              <a:t>Removes embedded characters</a:t>
            </a:r>
          </a:p>
          <a:p>
            <a:pPr lvl="1" eaLnBrk="1" hangingPunct="1"/>
            <a:r>
              <a:rPr lang="en-US" altLang="en-US">
                <a:solidFill>
                  <a:srgbClr val="008000"/>
                </a:solidFill>
              </a:rPr>
              <a:t>DATE</a:t>
            </a:r>
            <a:r>
              <a:rPr lang="en-US" altLang="en-US" i="1">
                <a:solidFill>
                  <a:srgbClr val="008000"/>
                </a:solidFill>
              </a:rPr>
              <a:t>w</a:t>
            </a:r>
            <a:r>
              <a:rPr lang="en-US" altLang="en-US"/>
              <a:t>. -</a:t>
            </a:r>
            <a:r>
              <a:rPr lang="en-US" altLang="en-US" b="1"/>
              <a:t> </a:t>
            </a:r>
            <a:r>
              <a:rPr lang="en-US" altLang="en-US"/>
              <a:t>Reads date values in the form </a:t>
            </a:r>
            <a:r>
              <a:rPr lang="en-US" altLang="en-US" i="1"/>
              <a:t>ddmmmyy</a:t>
            </a:r>
            <a:r>
              <a:rPr lang="en-US" altLang="en-US"/>
              <a:t> or </a:t>
            </a:r>
            <a:r>
              <a:rPr lang="en-US" altLang="en-US" i="1"/>
              <a:t>ddmmmyyyy</a:t>
            </a:r>
          </a:p>
          <a:p>
            <a:pPr lvl="1" eaLnBrk="1" hangingPunct="1"/>
            <a:r>
              <a:rPr lang="en-US" altLang="en-US">
                <a:solidFill>
                  <a:srgbClr val="008000"/>
                </a:solidFill>
              </a:rPr>
              <a:t>DATETIMEw.</a:t>
            </a:r>
            <a:r>
              <a:rPr lang="en-US" altLang="en-US"/>
              <a:t> -Reads datetime values in the form ddmmmyy hh:mm:ss.ss or ddmmmyyyy hh:mm:ss.ss  </a:t>
            </a:r>
          </a:p>
          <a:p>
            <a:pPr lvl="1" eaLnBrk="1" hangingPunct="1"/>
            <a:r>
              <a:rPr lang="en-US" altLang="en-US">
                <a:solidFill>
                  <a:srgbClr val="008000"/>
                </a:solidFill>
              </a:rPr>
              <a:t>DDMMYY</a:t>
            </a:r>
            <a:r>
              <a:rPr lang="en-US" altLang="en-US" i="1">
                <a:solidFill>
                  <a:srgbClr val="008000"/>
                </a:solidFill>
              </a:rPr>
              <a:t>w</a:t>
            </a:r>
            <a:r>
              <a:rPr lang="en-US" altLang="en-US">
                <a:solidFill>
                  <a:srgbClr val="008000"/>
                </a:solidFill>
              </a:rPr>
              <a:t>.</a:t>
            </a:r>
            <a:r>
              <a:rPr lang="en-US" altLang="en-US" b="1"/>
              <a:t> - </a:t>
            </a:r>
            <a:r>
              <a:rPr lang="en-US" altLang="en-US"/>
              <a:t>Reads date values in the form </a:t>
            </a:r>
            <a:r>
              <a:rPr lang="en-US" altLang="en-US" i="1"/>
              <a:t>ddmmyy</a:t>
            </a:r>
            <a:r>
              <a:rPr lang="en-US" altLang="en-US"/>
              <a:t> or </a:t>
            </a:r>
            <a:r>
              <a:rPr lang="en-US" altLang="en-US" i="1"/>
              <a:t>ddmmyyyy</a:t>
            </a:r>
            <a:r>
              <a:rPr lang="en-US" altLang="en-US"/>
              <a:t> </a:t>
            </a:r>
          </a:p>
          <a:p>
            <a:pPr lvl="1" eaLnBrk="1" hangingPunct="1"/>
            <a:r>
              <a:rPr lang="en-US" altLang="en-US">
                <a:solidFill>
                  <a:srgbClr val="008000"/>
                </a:solidFill>
              </a:rPr>
              <a:t>TIME</a:t>
            </a:r>
            <a:r>
              <a:rPr lang="en-US" altLang="en-US" i="1">
                <a:solidFill>
                  <a:srgbClr val="008000"/>
                </a:solidFill>
              </a:rPr>
              <a:t>w</a:t>
            </a:r>
            <a:r>
              <a:rPr lang="en-US" altLang="en-US">
                <a:solidFill>
                  <a:srgbClr val="008000"/>
                </a:solidFill>
              </a:rPr>
              <a:t>.</a:t>
            </a:r>
            <a:r>
              <a:rPr lang="en-US" altLang="en-US" b="1"/>
              <a:t> - </a:t>
            </a:r>
            <a:r>
              <a:rPr lang="en-US" altLang="en-US"/>
              <a:t>Reads hours, minutes, and seconds in the form </a:t>
            </a:r>
            <a:r>
              <a:rPr lang="en-US" altLang="en-US" i="1"/>
              <a:t>hh:mm:ss.ss</a:t>
            </a:r>
            <a:endParaRPr lang="en-US" altLang="en-US"/>
          </a:p>
          <a:p>
            <a:pPr lvl="1" eaLnBrk="1" hangingPunct="1"/>
            <a:endParaRPr lang="en-US" altLang="en-US"/>
          </a:p>
          <a:p>
            <a:pPr lvl="1" eaLnBrk="1" hangingPunct="1"/>
            <a:endParaRPr lang="en-US" altLang="en-US"/>
          </a:p>
          <a:p>
            <a:pPr lvl="1" eaLnBrk="1" hangingPunct="1"/>
            <a:endParaRPr lang="en-US" altLang="en-US"/>
          </a:p>
          <a:p>
            <a:pPr lvl="1" eaLnBrk="1" hangingPunct="1"/>
            <a:endParaRPr lang="en-US" altLang="en-US"/>
          </a:p>
          <a:p>
            <a:pPr lvl="1" eaLnBrk="1" hangingPunct="1"/>
            <a:endParaRPr lang="en-US" altLang="en-US"/>
          </a:p>
          <a:p>
            <a:pPr eaLnBrk="1" hangingPunct="1"/>
            <a:endParaRPr lang="en-US" altLang="en-US"/>
          </a:p>
        </p:txBody>
      </p:sp>
      <p:sp>
        <p:nvSpPr>
          <p:cNvPr id="40964" name="Slide Number Placeholder 5">
            <a:extLst>
              <a:ext uri="{FF2B5EF4-FFF2-40B4-BE49-F238E27FC236}">
                <a16:creationId xmlns:a16="http://schemas.microsoft.com/office/drawing/2014/main" id="{C27FF2EF-3BEA-8938-EB8D-425B2E9C982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EB1AC53-0F43-45F3-9292-2EA9A27BE381}" type="slidenum">
              <a:rPr lang="en-US" altLang="en-US" smtClean="0">
                <a:solidFill>
                  <a:srgbClr val="898989"/>
                </a:solidFill>
              </a:rPr>
              <a:pPr/>
              <a:t>44</a:t>
            </a:fld>
            <a:endParaRPr lang="en-US" altLang="en-US">
              <a:solidFill>
                <a:srgbClr val="89898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5D11978-8A82-DE5B-4E9E-2F4A48023CC3}"/>
              </a:ext>
            </a:extLst>
          </p:cNvPr>
          <p:cNvSpPr>
            <a:spLocks noGrp="1"/>
          </p:cNvSpPr>
          <p:nvPr>
            <p:ph type="title"/>
          </p:nvPr>
        </p:nvSpPr>
        <p:spPr/>
        <p:txBody>
          <a:bodyPr/>
          <a:lstStyle/>
          <a:p>
            <a:pPr eaLnBrk="1" hangingPunct="1"/>
            <a:r>
              <a:rPr lang="en-US" altLang="en-US"/>
              <a:t>SAS Formats</a:t>
            </a:r>
          </a:p>
        </p:txBody>
      </p:sp>
      <p:sp>
        <p:nvSpPr>
          <p:cNvPr id="228355" name="Rectangle 3">
            <a:extLst>
              <a:ext uri="{FF2B5EF4-FFF2-40B4-BE49-F238E27FC236}">
                <a16:creationId xmlns:a16="http://schemas.microsoft.com/office/drawing/2014/main" id="{B31195C3-B8C1-EF2F-6739-E5D82BA36EFB}"/>
              </a:ext>
            </a:extLst>
          </p:cNvPr>
          <p:cNvSpPr>
            <a:spLocks noGrp="1" noChangeArrowheads="1"/>
          </p:cNvSpPr>
          <p:nvPr>
            <p:ph idx="1"/>
          </p:nvPr>
        </p:nvSpPr>
        <p:spPr/>
        <p:txBody>
          <a:bodyPr rtlCol="0">
            <a:normAutofit fontScale="85000" lnSpcReduction="10000"/>
          </a:bodyPr>
          <a:lstStyle/>
          <a:p>
            <a:pPr eaLnBrk="1" fontAlgn="auto" hangingPunct="1">
              <a:spcAft>
                <a:spcPts val="0"/>
              </a:spcAft>
              <a:defRPr/>
            </a:pPr>
            <a:r>
              <a:rPr lang="en-US" altLang="en-US" sz="2800"/>
              <a:t>A </a:t>
            </a:r>
            <a:r>
              <a:rPr lang="en-US" altLang="en-US" sz="2800">
                <a:solidFill>
                  <a:srgbClr val="008000"/>
                </a:solidFill>
              </a:rPr>
              <a:t>Format</a:t>
            </a:r>
            <a:r>
              <a:rPr lang="en-US" altLang="en-US" sz="2800" b="1"/>
              <a:t> </a:t>
            </a:r>
            <a:r>
              <a:rPr lang="en-US" altLang="en-US" sz="2800"/>
              <a:t>is an instruction that SAS uses to write data values. Formats are used to control the written appearance of data values, or, in some cases, to group data values together for analysis. For example, the </a:t>
            </a:r>
            <a:r>
              <a:rPr lang="en-US" altLang="en-US" sz="2800">
                <a:solidFill>
                  <a:srgbClr val="008000"/>
                </a:solidFill>
              </a:rPr>
              <a:t>WORDS22.</a:t>
            </a:r>
            <a:r>
              <a:rPr lang="en-US" altLang="en-US" sz="2800"/>
              <a:t> format, which converts numeric values to their equivalent in words, writes the numeric value 692 as </a:t>
            </a:r>
            <a:r>
              <a:rPr lang="en-US" altLang="en-US" sz="2800">
                <a:latin typeface="Arial Unicode MS"/>
              </a:rPr>
              <a:t>six hundred ninety-two</a:t>
            </a:r>
            <a:r>
              <a:rPr lang="en-US" altLang="en-US" sz="2800"/>
              <a:t>.</a:t>
            </a:r>
          </a:p>
          <a:p>
            <a:pPr eaLnBrk="1" fontAlgn="auto" hangingPunct="1">
              <a:spcAft>
                <a:spcPts val="0"/>
              </a:spcAft>
              <a:defRPr/>
            </a:pPr>
            <a:r>
              <a:rPr lang="en-US" altLang="en-US" sz="2800"/>
              <a:t>SAS formats have the following form: </a:t>
            </a:r>
          </a:p>
          <a:p>
            <a:pPr lvl="1" eaLnBrk="1" fontAlgn="auto" hangingPunct="1">
              <a:spcAft>
                <a:spcPts val="0"/>
              </a:spcAft>
              <a:buFont typeface="Tahoma" panose="020B0604030504040204" pitchFamily="34" charset="0"/>
              <a:buNone/>
              <a:defRPr/>
            </a:pPr>
            <a:r>
              <a:rPr lang="en-US" altLang="en-US" sz="2400">
                <a:solidFill>
                  <a:srgbClr val="008000"/>
                </a:solidFill>
              </a:rPr>
              <a:t>&lt;$&gt;</a:t>
            </a:r>
            <a:r>
              <a:rPr lang="en-US" altLang="en-US" sz="2400" i="1">
                <a:solidFill>
                  <a:srgbClr val="008000"/>
                </a:solidFill>
              </a:rPr>
              <a:t>format</a:t>
            </a:r>
            <a:r>
              <a:rPr lang="en-US" altLang="en-US" sz="2400">
                <a:solidFill>
                  <a:srgbClr val="008000"/>
                </a:solidFill>
              </a:rPr>
              <a:t>&lt;</a:t>
            </a:r>
            <a:r>
              <a:rPr lang="en-US" altLang="en-US" sz="2400" i="1">
                <a:solidFill>
                  <a:srgbClr val="008000"/>
                </a:solidFill>
              </a:rPr>
              <a:t>w</a:t>
            </a:r>
            <a:r>
              <a:rPr lang="en-US" altLang="en-US" sz="2400">
                <a:solidFill>
                  <a:srgbClr val="008000"/>
                </a:solidFill>
              </a:rPr>
              <a:t>&gt;.&lt;</a:t>
            </a:r>
            <a:r>
              <a:rPr lang="en-US" altLang="en-US" sz="2400" i="1">
                <a:solidFill>
                  <a:srgbClr val="008000"/>
                </a:solidFill>
              </a:rPr>
              <a:t>d</a:t>
            </a:r>
            <a:r>
              <a:rPr lang="en-US" altLang="en-US" sz="2400">
                <a:solidFill>
                  <a:srgbClr val="008000"/>
                </a:solidFill>
              </a:rPr>
              <a:t>&gt;</a:t>
            </a:r>
            <a:r>
              <a:rPr lang="en-US" altLang="en-US" sz="2400"/>
              <a:t> </a:t>
            </a:r>
          </a:p>
          <a:p>
            <a:pPr lvl="1" eaLnBrk="1" fontAlgn="auto" hangingPunct="1">
              <a:spcAft>
                <a:spcPts val="0"/>
              </a:spcAft>
              <a:buFont typeface="Tahoma" panose="020B0604030504040204" pitchFamily="34" charset="0"/>
              <a:buNone/>
              <a:defRPr/>
            </a:pPr>
            <a:r>
              <a:rPr lang="en-US" altLang="en-US" sz="2400"/>
              <a:t>where </a:t>
            </a:r>
          </a:p>
          <a:p>
            <a:pPr lvl="1" eaLnBrk="1" fontAlgn="auto" hangingPunct="1">
              <a:spcAft>
                <a:spcPts val="0"/>
              </a:spcAft>
              <a:buFont typeface="Tahoma" panose="020B0604030504040204" pitchFamily="34" charset="0"/>
              <a:buNone/>
              <a:defRPr/>
            </a:pPr>
            <a:r>
              <a:rPr lang="en-US" altLang="en-US" sz="2400">
                <a:solidFill>
                  <a:srgbClr val="008000"/>
                </a:solidFill>
              </a:rPr>
              <a:t>$</a:t>
            </a:r>
            <a:r>
              <a:rPr lang="en-US" altLang="en-US" sz="2400"/>
              <a:t> -indicates a character format; its absence indicates a numeric format. </a:t>
            </a:r>
          </a:p>
          <a:p>
            <a:pPr lvl="1" eaLnBrk="1" fontAlgn="auto" hangingPunct="1">
              <a:spcAft>
                <a:spcPts val="0"/>
              </a:spcAft>
              <a:buFont typeface="Tahoma" panose="020B0604030504040204" pitchFamily="34" charset="0"/>
              <a:buNone/>
              <a:defRPr/>
            </a:pPr>
            <a:r>
              <a:rPr lang="en-US" altLang="en-US" sz="2400" b="1">
                <a:solidFill>
                  <a:srgbClr val="008000"/>
                </a:solidFill>
              </a:rPr>
              <a:t>Format</a:t>
            </a:r>
            <a:r>
              <a:rPr lang="en-US" altLang="en-US" sz="2400" b="1"/>
              <a:t>-</a:t>
            </a:r>
            <a:r>
              <a:rPr lang="en-US" altLang="en-US" sz="2400"/>
              <a:t>names the format. </a:t>
            </a:r>
          </a:p>
          <a:p>
            <a:pPr lvl="1" eaLnBrk="1" fontAlgn="auto" hangingPunct="1">
              <a:spcAft>
                <a:spcPts val="0"/>
              </a:spcAft>
              <a:buFont typeface="Tahoma" panose="020B0604030504040204" pitchFamily="34" charset="0"/>
              <a:buNone/>
              <a:defRPr/>
            </a:pPr>
            <a:r>
              <a:rPr lang="en-US" altLang="en-US" sz="2400" b="1">
                <a:solidFill>
                  <a:srgbClr val="008000"/>
                </a:solidFill>
              </a:rPr>
              <a:t>w</a:t>
            </a:r>
            <a:r>
              <a:rPr lang="en-US" altLang="en-US" sz="2400">
                <a:solidFill>
                  <a:srgbClr val="008000"/>
                </a:solidFill>
              </a:rPr>
              <a:t> </a:t>
            </a:r>
            <a:r>
              <a:rPr lang="en-US" altLang="en-US" sz="2400"/>
              <a:t>-specifies the format width, which for most formats is the number of columns in the output data. </a:t>
            </a:r>
          </a:p>
          <a:p>
            <a:pPr lvl="1" eaLnBrk="1" fontAlgn="auto" hangingPunct="1">
              <a:spcAft>
                <a:spcPts val="0"/>
              </a:spcAft>
              <a:buFont typeface="Tahoma" panose="020B0604030504040204" pitchFamily="34" charset="0"/>
              <a:buNone/>
              <a:defRPr/>
            </a:pPr>
            <a:r>
              <a:rPr lang="en-US" altLang="en-US" sz="2400" b="1">
                <a:solidFill>
                  <a:srgbClr val="008000"/>
                </a:solidFill>
              </a:rPr>
              <a:t>d</a:t>
            </a:r>
            <a:r>
              <a:rPr lang="en-US" altLang="en-US" sz="2400"/>
              <a:t> -specifies an optional decimal scaling factor in the numeric formats. </a:t>
            </a:r>
          </a:p>
          <a:p>
            <a:pPr eaLnBrk="1" fontAlgn="auto" hangingPunct="1">
              <a:spcAft>
                <a:spcPts val="0"/>
              </a:spcAft>
              <a:defRPr/>
            </a:pPr>
            <a:endParaRPr lang="en-US" altLang="en-US" sz="2800"/>
          </a:p>
          <a:p>
            <a:pPr eaLnBrk="1" fontAlgn="auto" hangingPunct="1">
              <a:spcAft>
                <a:spcPts val="0"/>
              </a:spcAft>
              <a:defRPr/>
            </a:pPr>
            <a:endParaRPr lang="en-US" altLang="en-US" sz="2800"/>
          </a:p>
        </p:txBody>
      </p:sp>
      <p:sp>
        <p:nvSpPr>
          <p:cNvPr id="41988" name="Slide Number Placeholder 5">
            <a:extLst>
              <a:ext uri="{FF2B5EF4-FFF2-40B4-BE49-F238E27FC236}">
                <a16:creationId xmlns:a16="http://schemas.microsoft.com/office/drawing/2014/main" id="{915C7B62-1BEE-3AC8-AA3F-1E8EFDCC5E6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CE2DBC6-0F9F-4583-92C4-6F0C1B4F7C9E}" type="slidenum">
              <a:rPr lang="en-US" altLang="en-US" smtClean="0">
                <a:solidFill>
                  <a:srgbClr val="898989"/>
                </a:solidFill>
              </a:rPr>
              <a:pPr/>
              <a:t>45</a:t>
            </a:fld>
            <a:endParaRPr lang="en-US" altLang="en-US">
              <a:solidFill>
                <a:srgbClr val="89898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C7D5DDD-1C1C-D73D-3384-6D80870CCA2D}"/>
              </a:ext>
            </a:extLst>
          </p:cNvPr>
          <p:cNvSpPr>
            <a:spLocks noGrp="1"/>
          </p:cNvSpPr>
          <p:nvPr>
            <p:ph type="title"/>
          </p:nvPr>
        </p:nvSpPr>
        <p:spPr/>
        <p:txBody>
          <a:bodyPr/>
          <a:lstStyle/>
          <a:p>
            <a:pPr eaLnBrk="1" hangingPunct="1"/>
            <a:r>
              <a:rPr lang="en-US" altLang="en-US"/>
              <a:t>SAS Formats</a:t>
            </a:r>
          </a:p>
        </p:txBody>
      </p:sp>
      <p:sp>
        <p:nvSpPr>
          <p:cNvPr id="230403" name="Rectangle 3">
            <a:extLst>
              <a:ext uri="{FF2B5EF4-FFF2-40B4-BE49-F238E27FC236}">
                <a16:creationId xmlns:a16="http://schemas.microsoft.com/office/drawing/2014/main" id="{1B8C0E0D-08A6-1239-5111-5D968E7F3024}"/>
              </a:ext>
            </a:extLst>
          </p:cNvPr>
          <p:cNvSpPr>
            <a:spLocks noGrp="1" noChangeArrowheads="1"/>
          </p:cNvSpPr>
          <p:nvPr>
            <p:ph idx="1"/>
          </p:nvPr>
        </p:nvSpPr>
        <p:spPr/>
        <p:txBody>
          <a:bodyPr rtlCol="0">
            <a:normAutofit fontScale="70000" lnSpcReduction="20000"/>
          </a:bodyPr>
          <a:lstStyle/>
          <a:p>
            <a:pPr marL="0" indent="0" eaLnBrk="1" fontAlgn="auto" hangingPunct="1">
              <a:spcAft>
                <a:spcPts val="0"/>
              </a:spcAft>
              <a:buNone/>
              <a:defRPr/>
            </a:pPr>
            <a:r>
              <a:rPr lang="en-US" altLang="en-US" sz="2800" b="1" dirty="0">
                <a:solidFill>
                  <a:schemeClr val="accent6"/>
                </a:solidFill>
              </a:rPr>
              <a:t>SAS Code – </a:t>
            </a:r>
            <a:r>
              <a:rPr lang="en-US" altLang="en-US" sz="2800" b="1" dirty="0" err="1">
                <a:solidFill>
                  <a:schemeClr val="accent6"/>
                </a:solidFill>
              </a:rPr>
              <a:t>general_codes.sas</a:t>
            </a:r>
            <a:endParaRPr lang="en-US" altLang="en-US" sz="2800" b="1" dirty="0">
              <a:solidFill>
                <a:schemeClr val="accent6"/>
              </a:solidFill>
            </a:endParaRPr>
          </a:p>
          <a:p>
            <a:pPr eaLnBrk="1" fontAlgn="auto" hangingPunct="1">
              <a:spcAft>
                <a:spcPts val="0"/>
              </a:spcAft>
              <a:defRPr/>
            </a:pPr>
            <a:endParaRPr lang="en-US" altLang="en-US" sz="2800" dirty="0">
              <a:solidFill>
                <a:srgbClr val="FF3300"/>
              </a:solidFill>
            </a:endParaRPr>
          </a:p>
          <a:p>
            <a:pPr eaLnBrk="1" fontAlgn="auto" hangingPunct="1">
              <a:spcAft>
                <a:spcPts val="0"/>
              </a:spcAft>
              <a:defRPr/>
            </a:pPr>
            <a:r>
              <a:rPr lang="en-US" altLang="en-US" sz="2800" dirty="0">
                <a:solidFill>
                  <a:srgbClr val="FF3300"/>
                </a:solidFill>
              </a:rPr>
              <a:t>Formats always contain a period (.) as a part of the name.</a:t>
            </a:r>
            <a:r>
              <a:rPr lang="en-US" altLang="en-US" sz="2800" dirty="0"/>
              <a:t> </a:t>
            </a:r>
          </a:p>
          <a:p>
            <a:pPr eaLnBrk="1" fontAlgn="auto" hangingPunct="1">
              <a:spcAft>
                <a:spcPts val="0"/>
              </a:spcAft>
              <a:defRPr/>
            </a:pPr>
            <a:endParaRPr lang="en-US" altLang="en-US" sz="2800" dirty="0"/>
          </a:p>
          <a:p>
            <a:pPr eaLnBrk="1" fontAlgn="auto" hangingPunct="1">
              <a:spcAft>
                <a:spcPts val="0"/>
              </a:spcAft>
              <a:defRPr/>
            </a:pPr>
            <a:r>
              <a:rPr lang="en-US" altLang="en-US" sz="2800" dirty="0"/>
              <a:t>If you omit the </a:t>
            </a:r>
            <a:r>
              <a:rPr lang="en-US" altLang="en-US" sz="2800" i="1" dirty="0"/>
              <a:t>w</a:t>
            </a:r>
            <a:r>
              <a:rPr lang="en-US" altLang="en-US" sz="2800" dirty="0"/>
              <a:t> and the </a:t>
            </a:r>
            <a:r>
              <a:rPr lang="en-US" altLang="en-US" sz="2800" i="1" dirty="0"/>
              <a:t>d</a:t>
            </a:r>
            <a:r>
              <a:rPr lang="en-US" altLang="en-US" sz="2800" dirty="0"/>
              <a:t> values from the format, SAS uses default values. The </a:t>
            </a:r>
            <a:r>
              <a:rPr lang="en-US" altLang="en-US" sz="2800" i="1" dirty="0"/>
              <a:t>d</a:t>
            </a:r>
            <a:r>
              <a:rPr lang="en-US" altLang="en-US" sz="2800" dirty="0"/>
              <a:t> value that you specify with a format tells SAS to display that many decimal places, regardless of how many decimal places are in the data. Formats never change or truncate the internally stored data values.</a:t>
            </a:r>
          </a:p>
          <a:p>
            <a:pPr eaLnBrk="1" fontAlgn="auto" hangingPunct="1">
              <a:spcAft>
                <a:spcPts val="0"/>
              </a:spcAft>
              <a:defRPr/>
            </a:pPr>
            <a:endParaRPr lang="en-US" altLang="en-US" sz="2800" dirty="0"/>
          </a:p>
          <a:p>
            <a:pPr eaLnBrk="1" fontAlgn="auto" hangingPunct="1">
              <a:spcAft>
                <a:spcPts val="0"/>
              </a:spcAft>
              <a:defRPr/>
            </a:pPr>
            <a:r>
              <a:rPr lang="en-US" altLang="en-US" sz="2800" dirty="0"/>
              <a:t>If the format width is too narrow to represent a value, SAS tries to squeeze the value into the space available. Character formats truncate values on the right. Numeric formats sometimes revert to the </a:t>
            </a:r>
            <a:r>
              <a:rPr lang="en-US" altLang="en-US" sz="2800" dirty="0" err="1"/>
              <a:t>BEST</a:t>
            </a:r>
            <a:r>
              <a:rPr lang="en-US" altLang="en-US" sz="2800" i="1" dirty="0" err="1"/>
              <a:t>w.d</a:t>
            </a:r>
            <a:r>
              <a:rPr lang="en-US" altLang="en-US" sz="2800" dirty="0"/>
              <a:t> format. </a:t>
            </a:r>
            <a:r>
              <a:rPr lang="en-US" altLang="en-US" sz="2800" dirty="0">
                <a:solidFill>
                  <a:srgbClr val="FF3300"/>
                </a:solidFill>
              </a:rPr>
              <a:t>SAS prints asterisks if you do not specify an adequate width. </a:t>
            </a:r>
          </a:p>
          <a:p>
            <a:pPr lvl="1" eaLnBrk="1" fontAlgn="auto" hangingPunct="1">
              <a:spcAft>
                <a:spcPts val="0"/>
              </a:spcAft>
              <a:defRPr/>
            </a:pPr>
            <a:r>
              <a:rPr lang="en-US" altLang="en-US" sz="2400" dirty="0">
                <a:solidFill>
                  <a:schemeClr val="accent2"/>
                </a:solidFill>
              </a:rPr>
              <a:t>In the following example, the result is x=**. </a:t>
            </a:r>
          </a:p>
          <a:p>
            <a:pPr lvl="1" eaLnBrk="1" fontAlgn="auto" hangingPunct="1">
              <a:spcAft>
                <a:spcPts val="0"/>
              </a:spcAft>
              <a:buFont typeface="Tahoma" panose="020B0604030504040204" pitchFamily="34" charset="0"/>
              <a:buNone/>
              <a:defRPr/>
            </a:pPr>
            <a:r>
              <a:rPr lang="en-US" altLang="en-US" sz="2400" dirty="0">
                <a:solidFill>
                  <a:schemeClr val="accent2"/>
                </a:solidFill>
                <a:latin typeface="Arial Unicode MS"/>
              </a:rPr>
              <a:t>	x=123; put x= 2.;</a:t>
            </a:r>
          </a:p>
        </p:txBody>
      </p:sp>
      <p:sp>
        <p:nvSpPr>
          <p:cNvPr id="43012" name="Slide Number Placeholder 5">
            <a:extLst>
              <a:ext uri="{FF2B5EF4-FFF2-40B4-BE49-F238E27FC236}">
                <a16:creationId xmlns:a16="http://schemas.microsoft.com/office/drawing/2014/main" id="{F54DD2F6-622E-199D-3EED-11CF3FE9D3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6D511DC-9908-4287-8436-D8013CA97658}" type="slidenum">
              <a:rPr lang="en-US" altLang="en-US" smtClean="0">
                <a:solidFill>
                  <a:srgbClr val="898989"/>
                </a:solidFill>
              </a:rPr>
              <a:pPr/>
              <a:t>46</a:t>
            </a:fld>
            <a:endParaRPr lang="en-US" altLang="en-US">
              <a:solidFill>
                <a:srgbClr val="898989"/>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4284F38-C3B6-DBF8-276F-5D88ADA1D20B}"/>
              </a:ext>
            </a:extLst>
          </p:cNvPr>
          <p:cNvSpPr>
            <a:spLocks noGrp="1"/>
          </p:cNvSpPr>
          <p:nvPr>
            <p:ph type="title"/>
          </p:nvPr>
        </p:nvSpPr>
        <p:spPr/>
        <p:txBody>
          <a:bodyPr/>
          <a:lstStyle/>
          <a:p>
            <a:pPr eaLnBrk="1" hangingPunct="1"/>
            <a:r>
              <a:rPr lang="en-US" altLang="en-US" b="1" dirty="0"/>
              <a:t>SAS Formats – Association and persistence</a:t>
            </a:r>
          </a:p>
        </p:txBody>
      </p:sp>
      <p:sp>
        <p:nvSpPr>
          <p:cNvPr id="231427" name="Rectangle 3">
            <a:extLst>
              <a:ext uri="{FF2B5EF4-FFF2-40B4-BE49-F238E27FC236}">
                <a16:creationId xmlns:a16="http://schemas.microsoft.com/office/drawing/2014/main" id="{134CBA54-CE36-783F-3032-6F981A93AFB6}"/>
              </a:ext>
            </a:extLst>
          </p:cNvPr>
          <p:cNvSpPr>
            <a:spLocks noGrp="1" noChangeArrowheads="1"/>
          </p:cNvSpPr>
          <p:nvPr>
            <p:ph idx="1"/>
          </p:nvPr>
        </p:nvSpPr>
        <p:spPr/>
        <p:txBody>
          <a:bodyPr rtlCol="0">
            <a:normAutofit fontScale="70000" lnSpcReduction="20000"/>
          </a:bodyPr>
          <a:lstStyle/>
          <a:p>
            <a:pPr eaLnBrk="1" fontAlgn="auto" hangingPunct="1">
              <a:spcAft>
                <a:spcPts val="0"/>
              </a:spcAft>
              <a:defRPr/>
            </a:pPr>
            <a:r>
              <a:rPr lang="en-US" altLang="en-US" sz="2800" dirty="0"/>
              <a:t>If you use an incompatible format, such as using a numeric format to write character values, SAS first attempts to use an analogous format of the other type. If this is not feasible, an error message that describes the problem appears in the SAS log. </a:t>
            </a:r>
          </a:p>
          <a:p>
            <a:pPr eaLnBrk="1" fontAlgn="auto" hangingPunct="1">
              <a:spcAft>
                <a:spcPts val="0"/>
              </a:spcAft>
              <a:defRPr/>
            </a:pPr>
            <a:endParaRPr lang="en-US" altLang="en-US" sz="2800" dirty="0"/>
          </a:p>
          <a:p>
            <a:pPr eaLnBrk="1" fontAlgn="auto" hangingPunct="1">
              <a:spcAft>
                <a:spcPts val="0"/>
              </a:spcAft>
              <a:defRPr/>
            </a:pPr>
            <a:r>
              <a:rPr lang="en-US" altLang="en-US" sz="2800" dirty="0"/>
              <a:t>When we specify a format in a PUT statement, SAS uses the format to write data values during the DATA step but does not permanently associate the format with a variable. To permanently associate a format with a variable, use a FORMAT statement or an ATTRIB statement in a DATA step. SAS permanently associates a format with the variable by modifying the descriptor information in the SAS data set. </a:t>
            </a:r>
          </a:p>
          <a:p>
            <a:pPr eaLnBrk="1" fontAlgn="auto" hangingPunct="1">
              <a:spcAft>
                <a:spcPts val="0"/>
              </a:spcAft>
              <a:defRPr/>
            </a:pPr>
            <a:endParaRPr lang="en-US" altLang="en-US" sz="2800" dirty="0"/>
          </a:p>
          <a:p>
            <a:pPr eaLnBrk="1" fontAlgn="auto" hangingPunct="1">
              <a:spcAft>
                <a:spcPts val="0"/>
              </a:spcAft>
              <a:defRPr/>
            </a:pPr>
            <a:r>
              <a:rPr lang="en-US" altLang="en-US" sz="2800" dirty="0"/>
              <a:t>When a FORMAT statement is used in a procedure step, the formats that are associated with the variables remain in effect only for that particular step. That is the format association is temporary and not permanent.</a:t>
            </a:r>
          </a:p>
          <a:p>
            <a:pPr eaLnBrk="1" fontAlgn="auto" hangingPunct="1">
              <a:spcAft>
                <a:spcPts val="0"/>
              </a:spcAft>
              <a:defRPr/>
            </a:pPr>
            <a:endParaRPr lang="en-US" altLang="en-US" sz="2800" dirty="0"/>
          </a:p>
          <a:p>
            <a:pPr eaLnBrk="1" fontAlgn="auto" hangingPunct="1">
              <a:spcAft>
                <a:spcPts val="0"/>
              </a:spcAft>
              <a:defRPr/>
            </a:pPr>
            <a:endParaRPr lang="en-US" altLang="en-US" sz="2800" dirty="0"/>
          </a:p>
        </p:txBody>
      </p:sp>
      <p:sp>
        <p:nvSpPr>
          <p:cNvPr id="44036" name="Slide Number Placeholder 5">
            <a:extLst>
              <a:ext uri="{FF2B5EF4-FFF2-40B4-BE49-F238E27FC236}">
                <a16:creationId xmlns:a16="http://schemas.microsoft.com/office/drawing/2014/main" id="{271DEFF0-C312-B40C-6118-77BE2D6417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547D050-D7A0-425E-8F4E-BA01E3B97759}" type="slidenum">
              <a:rPr lang="en-US" altLang="en-US" smtClean="0">
                <a:solidFill>
                  <a:srgbClr val="898989"/>
                </a:solidFill>
              </a:rPr>
              <a:pPr/>
              <a:t>47</a:t>
            </a:fld>
            <a:endParaRPr lang="en-US" altLang="en-US">
              <a:solidFill>
                <a:srgbClr val="89898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B9B1AA6-2D92-DCF2-67C7-B888416E093E}"/>
              </a:ext>
            </a:extLst>
          </p:cNvPr>
          <p:cNvSpPr>
            <a:spLocks noGrp="1"/>
          </p:cNvSpPr>
          <p:nvPr>
            <p:ph type="title"/>
          </p:nvPr>
        </p:nvSpPr>
        <p:spPr/>
        <p:txBody>
          <a:bodyPr/>
          <a:lstStyle/>
          <a:p>
            <a:pPr eaLnBrk="1" hangingPunct="1"/>
            <a:r>
              <a:rPr lang="en-US" altLang="en-US" b="1" dirty="0"/>
              <a:t>SAS Formats – Dates stored and shown</a:t>
            </a:r>
          </a:p>
        </p:txBody>
      </p:sp>
      <p:sp>
        <p:nvSpPr>
          <p:cNvPr id="232451" name="Rectangle 3">
            <a:extLst>
              <a:ext uri="{FF2B5EF4-FFF2-40B4-BE49-F238E27FC236}">
                <a16:creationId xmlns:a16="http://schemas.microsoft.com/office/drawing/2014/main" id="{DBA39CF9-3B03-D392-E0C1-9774031C6E7B}"/>
              </a:ext>
            </a:extLst>
          </p:cNvPr>
          <p:cNvSpPr>
            <a:spLocks noGrp="1" noChangeArrowheads="1"/>
          </p:cNvSpPr>
          <p:nvPr>
            <p:ph idx="1"/>
          </p:nvPr>
        </p:nvSpPr>
        <p:spPr>
          <a:xfrm>
            <a:off x="685800" y="1930400"/>
            <a:ext cx="7772400" cy="4508500"/>
          </a:xfrm>
        </p:spPr>
        <p:txBody>
          <a:bodyPr rtlCol="0">
            <a:normAutofit fontScale="85000" lnSpcReduction="20000"/>
          </a:bodyPr>
          <a:lstStyle/>
          <a:p>
            <a:pPr eaLnBrk="1" fontAlgn="auto" hangingPunct="1">
              <a:spcAft>
                <a:spcPts val="0"/>
              </a:spcAft>
              <a:defRPr/>
            </a:pPr>
            <a:r>
              <a:rPr lang="en-US" altLang="en-US" sz="2800"/>
              <a:t>Some important formats are as follows:</a:t>
            </a:r>
          </a:p>
          <a:p>
            <a:pPr lvl="1" eaLnBrk="1" fontAlgn="auto" hangingPunct="1">
              <a:spcAft>
                <a:spcPts val="0"/>
              </a:spcAft>
              <a:defRPr/>
            </a:pPr>
            <a:r>
              <a:rPr lang="en-US" altLang="en-US" sz="2400">
                <a:solidFill>
                  <a:srgbClr val="008000"/>
                </a:solidFill>
              </a:rPr>
              <a:t>$</a:t>
            </a:r>
            <a:r>
              <a:rPr lang="en-US" altLang="en-US" sz="2400" i="1">
                <a:solidFill>
                  <a:srgbClr val="008000"/>
                </a:solidFill>
              </a:rPr>
              <a:t>w</a:t>
            </a:r>
            <a:r>
              <a:rPr lang="en-US" altLang="en-US" sz="2400">
                <a:solidFill>
                  <a:srgbClr val="008000"/>
                </a:solidFill>
              </a:rPr>
              <a:t>.</a:t>
            </a:r>
            <a:r>
              <a:rPr lang="en-US" altLang="en-US" sz="2400"/>
              <a:t> – write standard character data.</a:t>
            </a:r>
          </a:p>
          <a:p>
            <a:pPr lvl="1" eaLnBrk="1" fontAlgn="auto" hangingPunct="1">
              <a:spcAft>
                <a:spcPts val="0"/>
              </a:spcAft>
              <a:defRPr/>
            </a:pPr>
            <a:r>
              <a:rPr lang="en-US" altLang="en-US" sz="2400">
                <a:solidFill>
                  <a:srgbClr val="008000"/>
                </a:solidFill>
              </a:rPr>
              <a:t>w.d</a:t>
            </a:r>
            <a:r>
              <a:rPr lang="en-US" altLang="en-US" sz="2400" b="1" i="1"/>
              <a:t> - </a:t>
            </a:r>
            <a:r>
              <a:rPr lang="en-US" altLang="en-US" sz="2400"/>
              <a:t>writes standard numeric data one digit per byte </a:t>
            </a:r>
          </a:p>
          <a:p>
            <a:pPr lvl="1" eaLnBrk="1" fontAlgn="auto" hangingPunct="1">
              <a:spcAft>
                <a:spcPts val="0"/>
              </a:spcAft>
              <a:defRPr/>
            </a:pPr>
            <a:r>
              <a:rPr lang="en-US" altLang="en-US" sz="2400">
                <a:solidFill>
                  <a:srgbClr val="008000"/>
                </a:solidFill>
              </a:rPr>
              <a:t>COMMA</a:t>
            </a:r>
            <a:r>
              <a:rPr lang="en-US" altLang="en-US" sz="2400" i="1">
                <a:solidFill>
                  <a:srgbClr val="008000"/>
                </a:solidFill>
              </a:rPr>
              <a:t>w</a:t>
            </a:r>
            <a:r>
              <a:rPr lang="en-US" altLang="en-US" sz="2400">
                <a:solidFill>
                  <a:srgbClr val="008000"/>
                </a:solidFill>
              </a:rPr>
              <a:t>.</a:t>
            </a:r>
            <a:r>
              <a:rPr lang="en-US" altLang="en-US" sz="2400" i="1">
                <a:solidFill>
                  <a:srgbClr val="008000"/>
                </a:solidFill>
              </a:rPr>
              <a:t>d</a:t>
            </a:r>
            <a:r>
              <a:rPr lang="en-US" altLang="en-US" sz="2400" b="1"/>
              <a:t> - </a:t>
            </a:r>
            <a:r>
              <a:rPr lang="en-US" altLang="en-US" sz="2400"/>
              <a:t>Writes numeric values with commas and decimal points </a:t>
            </a:r>
          </a:p>
          <a:p>
            <a:pPr lvl="1" eaLnBrk="1" fontAlgn="auto" hangingPunct="1">
              <a:spcAft>
                <a:spcPts val="0"/>
              </a:spcAft>
              <a:defRPr/>
            </a:pPr>
            <a:r>
              <a:rPr lang="en-US" altLang="en-US" sz="2400">
                <a:solidFill>
                  <a:srgbClr val="008000"/>
                </a:solidFill>
              </a:rPr>
              <a:t>DATE</a:t>
            </a:r>
            <a:r>
              <a:rPr lang="en-US" altLang="en-US" sz="2400" i="1">
                <a:solidFill>
                  <a:srgbClr val="008000"/>
                </a:solidFill>
              </a:rPr>
              <a:t>w</a:t>
            </a:r>
            <a:r>
              <a:rPr lang="en-US" altLang="en-US" sz="2400"/>
              <a:t>. -</a:t>
            </a:r>
            <a:r>
              <a:rPr lang="en-US" altLang="en-US" sz="2400" b="1"/>
              <a:t> </a:t>
            </a:r>
            <a:r>
              <a:rPr lang="en-US" altLang="en-US" sz="2400"/>
              <a:t>Writes date values in the form </a:t>
            </a:r>
            <a:r>
              <a:rPr lang="en-US" altLang="en-US" sz="2400" i="1"/>
              <a:t>ddmmmyy</a:t>
            </a:r>
            <a:r>
              <a:rPr lang="en-US" altLang="en-US" sz="2400"/>
              <a:t> or </a:t>
            </a:r>
            <a:r>
              <a:rPr lang="en-US" altLang="en-US" sz="2400" i="1"/>
              <a:t>ddmmmyyyy</a:t>
            </a:r>
          </a:p>
          <a:p>
            <a:pPr lvl="1" eaLnBrk="1" fontAlgn="auto" hangingPunct="1">
              <a:spcAft>
                <a:spcPts val="0"/>
              </a:spcAft>
              <a:defRPr/>
            </a:pPr>
            <a:r>
              <a:rPr lang="en-US" altLang="en-US" sz="2400">
                <a:solidFill>
                  <a:srgbClr val="008000"/>
                </a:solidFill>
              </a:rPr>
              <a:t>DATETIMEw.d</a:t>
            </a:r>
            <a:r>
              <a:rPr lang="en-US" altLang="en-US" sz="2400"/>
              <a:t> -Writes datetime values in the form </a:t>
            </a:r>
            <a:r>
              <a:rPr lang="en-US" altLang="en-US" sz="2400" i="1"/>
              <a:t>ddmmmyy:hh:mm:ss.ss</a:t>
            </a:r>
            <a:endParaRPr lang="en-US" altLang="en-US" sz="2400"/>
          </a:p>
          <a:p>
            <a:pPr lvl="1" eaLnBrk="1" fontAlgn="auto" hangingPunct="1">
              <a:spcAft>
                <a:spcPts val="0"/>
              </a:spcAft>
              <a:defRPr/>
            </a:pPr>
            <a:r>
              <a:rPr lang="en-US" altLang="en-US" sz="2400">
                <a:solidFill>
                  <a:srgbClr val="008000"/>
                </a:solidFill>
              </a:rPr>
              <a:t>DDMMYY</a:t>
            </a:r>
            <a:r>
              <a:rPr lang="en-US" altLang="en-US" sz="2400" i="1">
                <a:solidFill>
                  <a:srgbClr val="008000"/>
                </a:solidFill>
              </a:rPr>
              <a:t>w</a:t>
            </a:r>
            <a:r>
              <a:rPr lang="en-US" altLang="en-US" sz="2400">
                <a:solidFill>
                  <a:srgbClr val="008000"/>
                </a:solidFill>
              </a:rPr>
              <a:t>.</a:t>
            </a:r>
            <a:r>
              <a:rPr lang="en-US" altLang="en-US" sz="2400" b="1"/>
              <a:t> - </a:t>
            </a:r>
            <a:r>
              <a:rPr lang="en-US" altLang="en-US" sz="2400"/>
              <a:t>Writes date values in the form </a:t>
            </a:r>
            <a:r>
              <a:rPr lang="en-US" altLang="en-US" sz="2400" i="1"/>
              <a:t>ddmmyy</a:t>
            </a:r>
            <a:r>
              <a:rPr lang="en-US" altLang="en-US" sz="2400"/>
              <a:t> or </a:t>
            </a:r>
            <a:r>
              <a:rPr lang="en-US" altLang="en-US" sz="2400" i="1"/>
              <a:t>ddmmyyyy</a:t>
            </a:r>
            <a:r>
              <a:rPr lang="en-US" altLang="en-US" sz="2400"/>
              <a:t> </a:t>
            </a:r>
          </a:p>
          <a:p>
            <a:pPr lvl="1" eaLnBrk="1" fontAlgn="auto" hangingPunct="1">
              <a:spcAft>
                <a:spcPts val="0"/>
              </a:spcAft>
              <a:defRPr/>
            </a:pPr>
            <a:r>
              <a:rPr lang="en-US" altLang="en-US" sz="2400">
                <a:solidFill>
                  <a:srgbClr val="008000"/>
                </a:solidFill>
              </a:rPr>
              <a:t>TIME</a:t>
            </a:r>
            <a:r>
              <a:rPr lang="en-US" altLang="en-US" sz="2400" i="1">
                <a:solidFill>
                  <a:srgbClr val="008000"/>
                </a:solidFill>
              </a:rPr>
              <a:t>w</a:t>
            </a:r>
            <a:r>
              <a:rPr lang="en-US" altLang="en-US" sz="2400">
                <a:solidFill>
                  <a:srgbClr val="008000"/>
                </a:solidFill>
              </a:rPr>
              <a:t>.d</a:t>
            </a:r>
            <a:r>
              <a:rPr lang="en-US" altLang="en-US" sz="2400" b="1"/>
              <a:t> - </a:t>
            </a:r>
            <a:r>
              <a:rPr lang="en-US" altLang="en-US" sz="2400"/>
              <a:t>Writes time values as hours, minutes, and seconds in the form hh:mm:ss.ss</a:t>
            </a:r>
          </a:p>
          <a:p>
            <a:pPr lvl="1" eaLnBrk="1" fontAlgn="auto" hangingPunct="1">
              <a:spcAft>
                <a:spcPts val="0"/>
              </a:spcAft>
              <a:defRPr/>
            </a:pPr>
            <a:r>
              <a:rPr lang="en-US" altLang="en-US" sz="2400">
                <a:solidFill>
                  <a:srgbClr val="008000"/>
                </a:solidFill>
              </a:rPr>
              <a:t>DOLLARw.d</a:t>
            </a:r>
            <a:r>
              <a:rPr lang="en-US" altLang="en-US" sz="2400"/>
              <a:t> - Writes numeric values with dollar signs, commas, and decimal points</a:t>
            </a:r>
          </a:p>
          <a:p>
            <a:pPr lvl="1" eaLnBrk="1" fontAlgn="auto" hangingPunct="1">
              <a:spcAft>
                <a:spcPts val="0"/>
              </a:spcAft>
              <a:defRPr/>
            </a:pPr>
            <a:r>
              <a:rPr lang="en-US" altLang="en-US" sz="2400">
                <a:solidFill>
                  <a:srgbClr val="008000"/>
                </a:solidFill>
              </a:rPr>
              <a:t>WEEKDATE</a:t>
            </a:r>
            <a:r>
              <a:rPr lang="en-US" altLang="en-US" sz="2400" i="1">
                <a:solidFill>
                  <a:srgbClr val="008000"/>
                </a:solidFill>
              </a:rPr>
              <a:t>w</a:t>
            </a:r>
            <a:r>
              <a:rPr lang="en-US" altLang="en-US" sz="2400">
                <a:solidFill>
                  <a:srgbClr val="008000"/>
                </a:solidFill>
              </a:rPr>
              <a:t>.</a:t>
            </a:r>
            <a:r>
              <a:rPr lang="en-US" altLang="en-US" sz="2400" b="1"/>
              <a:t> - </a:t>
            </a:r>
            <a:r>
              <a:rPr lang="en-US" altLang="en-US" sz="2400"/>
              <a:t>Writes date values as the day of the week and the date in the form day-of-week, month-name dd, yy (or yyyy)</a:t>
            </a:r>
          </a:p>
          <a:p>
            <a:pPr lvl="1" eaLnBrk="1" fontAlgn="auto" hangingPunct="1">
              <a:spcAft>
                <a:spcPts val="0"/>
              </a:spcAft>
              <a:defRPr/>
            </a:pPr>
            <a:r>
              <a:rPr lang="en-US" altLang="en-US" sz="2400">
                <a:solidFill>
                  <a:srgbClr val="008000"/>
                </a:solidFill>
              </a:rPr>
              <a:t>WORDDATE</a:t>
            </a:r>
            <a:r>
              <a:rPr lang="en-US" altLang="en-US" sz="2400" i="1">
                <a:solidFill>
                  <a:srgbClr val="008000"/>
                </a:solidFill>
              </a:rPr>
              <a:t>w</a:t>
            </a:r>
            <a:r>
              <a:rPr lang="en-US" altLang="en-US" sz="2400">
                <a:solidFill>
                  <a:srgbClr val="008000"/>
                </a:solidFill>
              </a:rPr>
              <a:t>.</a:t>
            </a:r>
            <a:r>
              <a:rPr lang="en-US" altLang="en-US" sz="2400" b="1"/>
              <a:t> - </a:t>
            </a:r>
            <a:r>
              <a:rPr lang="en-US" altLang="en-US" sz="2400"/>
              <a:t>Writes date values as the name of the month, the day, and the year in the form month-name dd, yyyy</a:t>
            </a:r>
            <a:r>
              <a:rPr lang="en-US" altLang="en-US" sz="2400" b="1"/>
              <a:t> </a:t>
            </a:r>
            <a:r>
              <a:rPr lang="en-US" altLang="en-US" sz="2400"/>
              <a:t> </a:t>
            </a:r>
          </a:p>
          <a:p>
            <a:pPr lvl="1" eaLnBrk="1" fontAlgn="auto" hangingPunct="1">
              <a:spcAft>
                <a:spcPts val="0"/>
              </a:spcAft>
              <a:defRPr/>
            </a:pPr>
            <a:endParaRPr lang="en-US" altLang="en-US" sz="2400"/>
          </a:p>
          <a:p>
            <a:pPr eaLnBrk="1" fontAlgn="auto" hangingPunct="1">
              <a:spcAft>
                <a:spcPts val="0"/>
              </a:spcAft>
              <a:defRPr/>
            </a:pPr>
            <a:endParaRPr lang="en-US" altLang="en-US" sz="2800"/>
          </a:p>
        </p:txBody>
      </p:sp>
      <p:sp>
        <p:nvSpPr>
          <p:cNvPr id="45060" name="Slide Number Placeholder 5">
            <a:extLst>
              <a:ext uri="{FF2B5EF4-FFF2-40B4-BE49-F238E27FC236}">
                <a16:creationId xmlns:a16="http://schemas.microsoft.com/office/drawing/2014/main" id="{50319A31-9737-7560-4C57-68AC6DE9C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385B073-64F7-42D3-BFBE-12B531EBA8A3}" type="slidenum">
              <a:rPr lang="en-US" altLang="en-US" smtClean="0">
                <a:solidFill>
                  <a:srgbClr val="898989"/>
                </a:solidFill>
              </a:rPr>
              <a:pPr/>
              <a:t>48</a:t>
            </a:fld>
            <a:endParaRPr lang="en-US" altLang="en-US">
              <a:solidFill>
                <a:srgbClr val="89898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4EA10F3-0760-658F-5944-A33F268A07DD}"/>
              </a:ext>
            </a:extLst>
          </p:cNvPr>
          <p:cNvSpPr>
            <a:spLocks noGrp="1"/>
          </p:cNvSpPr>
          <p:nvPr>
            <p:ph type="title"/>
          </p:nvPr>
        </p:nvSpPr>
        <p:spPr/>
        <p:txBody>
          <a:bodyPr/>
          <a:lstStyle/>
          <a:p>
            <a:pPr eaLnBrk="1" hangingPunct="1"/>
            <a:r>
              <a:rPr lang="en-US" altLang="en-US" b="1" dirty="0"/>
              <a:t>Let’s import some data to play around with </a:t>
            </a:r>
          </a:p>
        </p:txBody>
      </p:sp>
      <p:sp>
        <p:nvSpPr>
          <p:cNvPr id="233475" name="Rectangle 3">
            <a:extLst>
              <a:ext uri="{FF2B5EF4-FFF2-40B4-BE49-F238E27FC236}">
                <a16:creationId xmlns:a16="http://schemas.microsoft.com/office/drawing/2014/main" id="{E7E865F6-5824-7195-BB8B-6484F7DC8894}"/>
              </a:ext>
            </a:extLst>
          </p:cNvPr>
          <p:cNvSpPr>
            <a:spLocks noGrp="1" noChangeArrowheads="1"/>
          </p:cNvSpPr>
          <p:nvPr>
            <p:ph idx="1"/>
          </p:nvPr>
        </p:nvSpPr>
        <p:spPr/>
        <p:txBody>
          <a:bodyPr rtlCol="0">
            <a:normAutofit/>
          </a:bodyPr>
          <a:lstStyle/>
          <a:p>
            <a:pPr eaLnBrk="1" fontAlgn="auto" hangingPunct="1">
              <a:spcAft>
                <a:spcPts val="0"/>
              </a:spcAft>
              <a:defRPr/>
            </a:pPr>
            <a:r>
              <a:rPr lang="en-US" altLang="en-US" sz="2800" b="1" dirty="0"/>
              <a:t>Run the code </a:t>
            </a:r>
            <a:r>
              <a:rPr lang="en-US" altLang="en-US" sz="2800" b="1" dirty="0" err="1"/>
              <a:t>import_address_csv.sas</a:t>
            </a:r>
            <a:r>
              <a:rPr lang="en-US" altLang="en-US" sz="2800" b="1" dirty="0"/>
              <a:t> to import the csv file into our SAS system</a:t>
            </a:r>
          </a:p>
          <a:p>
            <a:pPr eaLnBrk="1" fontAlgn="auto" hangingPunct="1">
              <a:spcAft>
                <a:spcPts val="0"/>
              </a:spcAft>
              <a:defRPr/>
            </a:pPr>
            <a:endParaRPr lang="en-US" altLang="en-US" sz="2800" b="1" dirty="0"/>
          </a:p>
          <a:p>
            <a:pPr eaLnBrk="1" fontAlgn="auto" hangingPunct="1">
              <a:spcAft>
                <a:spcPts val="0"/>
              </a:spcAft>
              <a:defRPr/>
            </a:pPr>
            <a:r>
              <a:rPr lang="en-US" altLang="en-US" sz="2800" b="1" dirty="0"/>
              <a:t>Do a proc print and proc contents first to find out details of the data imported </a:t>
            </a:r>
          </a:p>
          <a:p>
            <a:pPr eaLnBrk="1" fontAlgn="auto" hangingPunct="1">
              <a:spcAft>
                <a:spcPts val="0"/>
              </a:spcAft>
              <a:defRPr/>
            </a:pPr>
            <a:endParaRPr lang="en-US" altLang="en-US" sz="2800" b="1" dirty="0"/>
          </a:p>
          <a:p>
            <a:pPr eaLnBrk="1" fontAlgn="auto" hangingPunct="1">
              <a:spcAft>
                <a:spcPts val="0"/>
              </a:spcAft>
              <a:defRPr/>
            </a:pPr>
            <a:r>
              <a:rPr lang="en-US" altLang="en-US" sz="2800" b="1" dirty="0"/>
              <a:t>It should look similar to this </a:t>
            </a:r>
            <a:endParaRPr lang="en-US" altLang="en-US" sz="2800" dirty="0"/>
          </a:p>
        </p:txBody>
      </p:sp>
      <p:sp>
        <p:nvSpPr>
          <p:cNvPr id="46084" name="Slide Number Placeholder 5">
            <a:extLst>
              <a:ext uri="{FF2B5EF4-FFF2-40B4-BE49-F238E27FC236}">
                <a16:creationId xmlns:a16="http://schemas.microsoft.com/office/drawing/2014/main" id="{F9A8A8FE-558B-B51E-A2FA-64E6BB13D0C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B064968-FE13-46CC-9FDA-5C3DE9B10DEB}" type="slidenum">
              <a:rPr lang="en-US" altLang="en-US" smtClean="0">
                <a:solidFill>
                  <a:srgbClr val="898989"/>
                </a:solidFill>
              </a:rPr>
              <a:pPr/>
              <a:t>49</a:t>
            </a:fld>
            <a:endParaRPr lang="en-US" altLang="en-US">
              <a:solidFill>
                <a:srgbClr val="89898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A41AFBD-83AD-768A-5834-F63E4E661744}"/>
              </a:ext>
            </a:extLst>
          </p:cNvPr>
          <p:cNvSpPr>
            <a:spLocks noGrp="1"/>
          </p:cNvSpPr>
          <p:nvPr>
            <p:ph type="title"/>
          </p:nvPr>
        </p:nvSpPr>
        <p:spPr/>
        <p:txBody>
          <a:bodyPr/>
          <a:lstStyle/>
          <a:p>
            <a:pPr eaLnBrk="1" hangingPunct="1"/>
            <a:r>
              <a:rPr lang="en-US" altLang="en-US"/>
              <a:t>What is SAS ?</a:t>
            </a:r>
          </a:p>
        </p:txBody>
      </p:sp>
      <p:sp>
        <p:nvSpPr>
          <p:cNvPr id="7171" name="Rectangle 3">
            <a:extLst>
              <a:ext uri="{FF2B5EF4-FFF2-40B4-BE49-F238E27FC236}">
                <a16:creationId xmlns:a16="http://schemas.microsoft.com/office/drawing/2014/main" id="{40021B9B-479C-0652-E92A-0F96FBBB33B1}"/>
              </a:ext>
            </a:extLst>
          </p:cNvPr>
          <p:cNvSpPr>
            <a:spLocks noGrp="1" noChangeArrowheads="1"/>
          </p:cNvSpPr>
          <p:nvPr>
            <p:ph idx="1"/>
          </p:nvPr>
        </p:nvSpPr>
        <p:spPr/>
        <p:txBody>
          <a:bodyPr/>
          <a:lstStyle/>
          <a:p>
            <a:pPr eaLnBrk="1" hangingPunct="1">
              <a:buFontTx/>
              <a:buNone/>
            </a:pPr>
            <a:r>
              <a:rPr lang="en-US" altLang="en-US" dirty="0"/>
              <a:t>SAS is a set of solutions for enterprise- wide business</a:t>
            </a:r>
          </a:p>
          <a:p>
            <a:pPr eaLnBrk="1" hangingPunct="1">
              <a:buFontTx/>
              <a:buNone/>
            </a:pPr>
            <a:r>
              <a:rPr lang="en-US" altLang="en-US" dirty="0"/>
              <a:t>users for performing:</a:t>
            </a:r>
          </a:p>
          <a:p>
            <a:pPr eaLnBrk="1" hangingPunct="1">
              <a:spcBef>
                <a:spcPts val="500"/>
              </a:spcBef>
              <a:spcAft>
                <a:spcPts val="500"/>
              </a:spcAft>
              <a:buClr>
                <a:schemeClr val="tx1"/>
              </a:buClr>
              <a:buFont typeface="Wingdings" panose="05000000000000000000" pitchFamily="2" charset="2"/>
              <a:buChar char="Ø"/>
            </a:pPr>
            <a:r>
              <a:rPr lang="en-US" altLang="en-US" dirty="0"/>
              <a:t>Data entry, Retrieval, and Management </a:t>
            </a:r>
          </a:p>
          <a:p>
            <a:pPr eaLnBrk="1" hangingPunct="1">
              <a:spcBef>
                <a:spcPts val="500"/>
              </a:spcBef>
              <a:spcAft>
                <a:spcPts val="500"/>
              </a:spcAft>
              <a:buClr>
                <a:schemeClr val="tx1"/>
              </a:buClr>
              <a:buFont typeface="Wingdings" panose="05000000000000000000" pitchFamily="2" charset="2"/>
              <a:buChar char="Ø"/>
            </a:pPr>
            <a:r>
              <a:rPr lang="en-US" altLang="en-US" dirty="0"/>
              <a:t>Report writing and Graphics </a:t>
            </a:r>
          </a:p>
          <a:p>
            <a:pPr eaLnBrk="1" hangingPunct="1">
              <a:spcBef>
                <a:spcPts val="500"/>
              </a:spcBef>
              <a:spcAft>
                <a:spcPts val="500"/>
              </a:spcAft>
              <a:buClr>
                <a:schemeClr val="tx1"/>
              </a:buClr>
              <a:buFont typeface="Wingdings" panose="05000000000000000000" pitchFamily="2" charset="2"/>
              <a:buChar char="Ø"/>
            </a:pPr>
            <a:r>
              <a:rPr lang="en-US" altLang="en-US" dirty="0"/>
              <a:t>Statistical and Mathematical Analysis </a:t>
            </a:r>
          </a:p>
          <a:p>
            <a:pPr eaLnBrk="1" hangingPunct="1">
              <a:spcBef>
                <a:spcPts val="500"/>
              </a:spcBef>
              <a:spcAft>
                <a:spcPts val="500"/>
              </a:spcAft>
              <a:buClr>
                <a:schemeClr val="tx1"/>
              </a:buClr>
              <a:buFont typeface="Wingdings" panose="05000000000000000000" pitchFamily="2" charset="2"/>
              <a:buChar char="Ø"/>
            </a:pPr>
            <a:r>
              <a:rPr lang="en-US" altLang="en-US" dirty="0"/>
              <a:t>Business planning, Forecasting, and Decision support </a:t>
            </a:r>
          </a:p>
          <a:p>
            <a:pPr eaLnBrk="1" hangingPunct="1">
              <a:spcBef>
                <a:spcPts val="500"/>
              </a:spcBef>
              <a:spcAft>
                <a:spcPts val="500"/>
              </a:spcAft>
              <a:buClr>
                <a:schemeClr val="tx1"/>
              </a:buClr>
              <a:buFont typeface="Wingdings" panose="05000000000000000000" pitchFamily="2" charset="2"/>
              <a:buChar char="Ø"/>
            </a:pPr>
            <a:r>
              <a:rPr lang="en-US" altLang="en-US" dirty="0"/>
              <a:t>Operations research and Project Management </a:t>
            </a:r>
          </a:p>
          <a:p>
            <a:pPr eaLnBrk="1" hangingPunct="1">
              <a:spcBef>
                <a:spcPts val="500"/>
              </a:spcBef>
              <a:spcAft>
                <a:spcPts val="500"/>
              </a:spcAft>
              <a:buClr>
                <a:schemeClr val="tx1"/>
              </a:buClr>
              <a:buFont typeface="Wingdings" panose="05000000000000000000" pitchFamily="2" charset="2"/>
              <a:buChar char="Ø"/>
            </a:pPr>
            <a:r>
              <a:rPr lang="en-US" altLang="en-US" dirty="0"/>
              <a:t>Quality Improvement </a:t>
            </a:r>
          </a:p>
          <a:p>
            <a:pPr eaLnBrk="1" hangingPunct="1">
              <a:spcBef>
                <a:spcPts val="500"/>
              </a:spcBef>
              <a:spcAft>
                <a:spcPts val="500"/>
              </a:spcAft>
              <a:buClr>
                <a:schemeClr val="tx1"/>
              </a:buClr>
              <a:buFont typeface="Wingdings" panose="05000000000000000000" pitchFamily="2" charset="2"/>
              <a:buChar char="Ø"/>
            </a:pPr>
            <a:r>
              <a:rPr lang="en-US" altLang="en-US" dirty="0"/>
              <a:t>Applications Development</a:t>
            </a:r>
            <a:endParaRPr lang="en-US" altLang="en-US" sz="2400" i="1" dirty="0"/>
          </a:p>
        </p:txBody>
      </p:sp>
      <p:sp>
        <p:nvSpPr>
          <p:cNvPr id="7172" name="Slide Number Placeholder 5">
            <a:extLst>
              <a:ext uri="{FF2B5EF4-FFF2-40B4-BE49-F238E27FC236}">
                <a16:creationId xmlns:a16="http://schemas.microsoft.com/office/drawing/2014/main" id="{5A6B040B-AA03-6C80-BE03-4930B85A9AC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4349F76-0652-44FD-81BF-9F0A04FE6BF8}" type="slidenum">
              <a:rPr lang="en-US" altLang="en-US" smtClean="0">
                <a:solidFill>
                  <a:srgbClr val="898989"/>
                </a:solidFill>
              </a:rPr>
              <a:pPr/>
              <a:t>5</a:t>
            </a:fld>
            <a:endParaRPr lang="en-US" altLang="en-US">
              <a:solidFill>
                <a:srgbClr val="89898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F6B8F-0C28-B752-61EC-97A1F2919FE8}"/>
            </a:ext>
          </a:extLst>
        </p:cNvPr>
        <p:cNvGrpSpPr/>
        <p:nvPr/>
      </p:nvGrpSpPr>
      <p:grpSpPr>
        <a:xfrm>
          <a:off x="0" y="0"/>
          <a:ext cx="0" cy="0"/>
          <a:chOff x="0" y="0"/>
          <a:chExt cx="0" cy="0"/>
        </a:xfrm>
      </p:grpSpPr>
      <p:sp>
        <p:nvSpPr>
          <p:cNvPr id="46082" name="Rectangle 2">
            <a:extLst>
              <a:ext uri="{FF2B5EF4-FFF2-40B4-BE49-F238E27FC236}">
                <a16:creationId xmlns:a16="http://schemas.microsoft.com/office/drawing/2014/main" id="{9413F557-0DEF-D5A8-5237-E590E9CC5C52}"/>
              </a:ext>
            </a:extLst>
          </p:cNvPr>
          <p:cNvSpPr>
            <a:spLocks noGrp="1"/>
          </p:cNvSpPr>
          <p:nvPr>
            <p:ph type="title"/>
          </p:nvPr>
        </p:nvSpPr>
        <p:spPr/>
        <p:txBody>
          <a:bodyPr/>
          <a:lstStyle/>
          <a:p>
            <a:pPr eaLnBrk="1" hangingPunct="1"/>
            <a:r>
              <a:rPr lang="en-US" altLang="en-US" b="1" dirty="0"/>
              <a:t>Let’s import some data to play around with </a:t>
            </a:r>
          </a:p>
        </p:txBody>
      </p:sp>
      <p:sp>
        <p:nvSpPr>
          <p:cNvPr id="46084" name="Slide Number Placeholder 5">
            <a:extLst>
              <a:ext uri="{FF2B5EF4-FFF2-40B4-BE49-F238E27FC236}">
                <a16:creationId xmlns:a16="http://schemas.microsoft.com/office/drawing/2014/main" id="{E3B758C1-9CC5-1A72-64ED-AA6E69983DD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B064968-FE13-46CC-9FDA-5C3DE9B10DEB}" type="slidenum">
              <a:rPr lang="en-US" altLang="en-US" smtClean="0">
                <a:solidFill>
                  <a:srgbClr val="898989"/>
                </a:solidFill>
              </a:rPr>
              <a:pPr/>
              <a:t>50</a:t>
            </a:fld>
            <a:endParaRPr lang="en-US" altLang="en-US">
              <a:solidFill>
                <a:srgbClr val="898989"/>
              </a:solidFill>
            </a:endParaRPr>
          </a:p>
        </p:txBody>
      </p:sp>
      <p:pic>
        <p:nvPicPr>
          <p:cNvPr id="4" name="Picture 3">
            <a:extLst>
              <a:ext uri="{FF2B5EF4-FFF2-40B4-BE49-F238E27FC236}">
                <a16:creationId xmlns:a16="http://schemas.microsoft.com/office/drawing/2014/main" id="{107301A0-502D-82EC-CCEB-ABCEA6CAC302}"/>
              </a:ext>
            </a:extLst>
          </p:cNvPr>
          <p:cNvPicPr>
            <a:picLocks noChangeAspect="1"/>
          </p:cNvPicPr>
          <p:nvPr/>
        </p:nvPicPr>
        <p:blipFill>
          <a:blip r:embed="rId2"/>
          <a:stretch>
            <a:fillRect/>
          </a:stretch>
        </p:blipFill>
        <p:spPr>
          <a:xfrm>
            <a:off x="914400" y="1600200"/>
            <a:ext cx="7200000" cy="4544424"/>
          </a:xfrm>
          <a:prstGeom prst="rect">
            <a:avLst/>
          </a:prstGeom>
        </p:spPr>
      </p:pic>
    </p:spTree>
    <p:extLst>
      <p:ext uri="{BB962C8B-B14F-4D97-AF65-F5344CB8AC3E}">
        <p14:creationId xmlns:p14="http://schemas.microsoft.com/office/powerpoint/2010/main" val="2657456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3C627-AEC0-33A2-2A85-98D9555BFBC0}"/>
            </a:ext>
          </a:extLst>
        </p:cNvPr>
        <p:cNvGrpSpPr/>
        <p:nvPr/>
      </p:nvGrpSpPr>
      <p:grpSpPr>
        <a:xfrm>
          <a:off x="0" y="0"/>
          <a:ext cx="0" cy="0"/>
          <a:chOff x="0" y="0"/>
          <a:chExt cx="0" cy="0"/>
        </a:xfrm>
      </p:grpSpPr>
      <p:sp>
        <p:nvSpPr>
          <p:cNvPr id="46082" name="Rectangle 2">
            <a:extLst>
              <a:ext uri="{FF2B5EF4-FFF2-40B4-BE49-F238E27FC236}">
                <a16:creationId xmlns:a16="http://schemas.microsoft.com/office/drawing/2014/main" id="{6B5A9C65-A466-4B84-BB60-7A054BA8ECDD}"/>
              </a:ext>
            </a:extLst>
          </p:cNvPr>
          <p:cNvSpPr>
            <a:spLocks noGrp="1"/>
          </p:cNvSpPr>
          <p:nvPr>
            <p:ph type="title"/>
          </p:nvPr>
        </p:nvSpPr>
        <p:spPr/>
        <p:txBody>
          <a:bodyPr/>
          <a:lstStyle/>
          <a:p>
            <a:pPr eaLnBrk="1" hangingPunct="1"/>
            <a:r>
              <a:rPr lang="en-US" altLang="en-US"/>
              <a:t>Data set Options</a:t>
            </a:r>
          </a:p>
        </p:txBody>
      </p:sp>
      <p:sp>
        <p:nvSpPr>
          <p:cNvPr id="233475" name="Rectangle 3">
            <a:extLst>
              <a:ext uri="{FF2B5EF4-FFF2-40B4-BE49-F238E27FC236}">
                <a16:creationId xmlns:a16="http://schemas.microsoft.com/office/drawing/2014/main" id="{6510E081-4291-FFC0-6075-01C0B080271E}"/>
              </a:ext>
            </a:extLst>
          </p:cNvPr>
          <p:cNvSpPr>
            <a:spLocks noGrp="1" noChangeArrowheads="1"/>
          </p:cNvSpPr>
          <p:nvPr>
            <p:ph idx="1"/>
          </p:nvPr>
        </p:nvSpPr>
        <p:spPr/>
        <p:txBody>
          <a:bodyPr rtlCol="0">
            <a:normAutofit fontScale="77500" lnSpcReduction="20000"/>
          </a:bodyPr>
          <a:lstStyle/>
          <a:p>
            <a:pPr eaLnBrk="1" fontAlgn="auto" hangingPunct="1">
              <a:spcAft>
                <a:spcPts val="0"/>
              </a:spcAft>
              <a:defRPr/>
            </a:pPr>
            <a:r>
              <a:rPr lang="en-US" altLang="en-US" sz="2800" b="1">
                <a:solidFill>
                  <a:srgbClr val="008000"/>
                </a:solidFill>
              </a:rPr>
              <a:t>Data set options</a:t>
            </a:r>
            <a:r>
              <a:rPr lang="en-US" altLang="en-US" sz="2800"/>
              <a:t> specify actions that apply only to the SAS data set with which they appear. They let you perform such operations as </a:t>
            </a:r>
          </a:p>
          <a:p>
            <a:pPr lvl="1" eaLnBrk="1" fontAlgn="auto" hangingPunct="1">
              <a:spcAft>
                <a:spcPts val="0"/>
              </a:spcAft>
              <a:defRPr/>
            </a:pPr>
            <a:r>
              <a:rPr lang="en-US" altLang="en-US" sz="2400"/>
              <a:t>renaming variables </a:t>
            </a:r>
          </a:p>
          <a:p>
            <a:pPr lvl="1" eaLnBrk="1" fontAlgn="auto" hangingPunct="1">
              <a:spcAft>
                <a:spcPts val="0"/>
              </a:spcAft>
              <a:defRPr/>
            </a:pPr>
            <a:r>
              <a:rPr lang="en-US" altLang="en-US" sz="2400"/>
              <a:t>selecting only the first or last </a:t>
            </a:r>
            <a:r>
              <a:rPr lang="en-US" altLang="en-US" sz="2400" b="1"/>
              <a:t>n</a:t>
            </a:r>
            <a:r>
              <a:rPr lang="en-US" altLang="en-US" sz="2400"/>
              <a:t> observations for processing </a:t>
            </a:r>
          </a:p>
          <a:p>
            <a:pPr lvl="1" eaLnBrk="1" fontAlgn="auto" hangingPunct="1">
              <a:spcAft>
                <a:spcPts val="0"/>
              </a:spcAft>
              <a:defRPr/>
            </a:pPr>
            <a:r>
              <a:rPr lang="en-US" altLang="en-US" sz="2400"/>
              <a:t>dropping variables from processing or from the output data set </a:t>
            </a:r>
          </a:p>
          <a:p>
            <a:pPr lvl="1" eaLnBrk="1" fontAlgn="auto" hangingPunct="1">
              <a:spcAft>
                <a:spcPts val="0"/>
              </a:spcAft>
              <a:defRPr/>
            </a:pPr>
            <a:r>
              <a:rPr lang="en-US" altLang="en-US" sz="2400"/>
              <a:t>specifying a password for a SAS data set.</a:t>
            </a:r>
          </a:p>
          <a:p>
            <a:pPr eaLnBrk="1" fontAlgn="auto" hangingPunct="1">
              <a:spcAft>
                <a:spcPts val="0"/>
              </a:spcAft>
              <a:defRPr/>
            </a:pPr>
            <a:endParaRPr lang="en-US" altLang="en-US" sz="2800"/>
          </a:p>
          <a:p>
            <a:pPr eaLnBrk="1" fontAlgn="auto" hangingPunct="1">
              <a:spcAft>
                <a:spcPts val="0"/>
              </a:spcAft>
              <a:defRPr/>
            </a:pPr>
            <a:r>
              <a:rPr lang="en-US" altLang="en-US" sz="2800"/>
              <a:t>Data set option is specified in parentheses after a SAS data set name. To specify several data set options, separate them with spaces. </a:t>
            </a:r>
          </a:p>
          <a:p>
            <a:pPr eaLnBrk="1" fontAlgn="auto" hangingPunct="1">
              <a:spcAft>
                <a:spcPts val="0"/>
              </a:spcAft>
              <a:buFontTx/>
              <a:buNone/>
              <a:defRPr/>
            </a:pPr>
            <a:r>
              <a:rPr lang="en-US" altLang="en-US" sz="2800"/>
              <a:t>		</a:t>
            </a:r>
            <a:r>
              <a:rPr lang="en-US" altLang="en-US" sz="2800">
                <a:solidFill>
                  <a:srgbClr val="008000"/>
                </a:solidFill>
              </a:rPr>
              <a:t>(</a:t>
            </a:r>
            <a:r>
              <a:rPr lang="en-US" altLang="en-US" sz="2800" i="1">
                <a:solidFill>
                  <a:srgbClr val="008000"/>
                </a:solidFill>
              </a:rPr>
              <a:t>option-1</a:t>
            </a:r>
            <a:r>
              <a:rPr lang="en-US" altLang="en-US" sz="2800">
                <a:solidFill>
                  <a:srgbClr val="008000"/>
                </a:solidFill>
              </a:rPr>
              <a:t>=</a:t>
            </a:r>
            <a:r>
              <a:rPr lang="en-US" altLang="en-US" sz="2800" i="1">
                <a:solidFill>
                  <a:srgbClr val="008000"/>
                </a:solidFill>
              </a:rPr>
              <a:t>value-1</a:t>
            </a:r>
            <a:r>
              <a:rPr lang="en-US" altLang="en-US" sz="2800">
                <a:solidFill>
                  <a:srgbClr val="008000"/>
                </a:solidFill>
              </a:rPr>
              <a:t>&lt;. . . </a:t>
            </a:r>
            <a:r>
              <a:rPr lang="en-US" altLang="en-US" sz="2800" i="1">
                <a:solidFill>
                  <a:srgbClr val="008000"/>
                </a:solidFill>
              </a:rPr>
              <a:t>option-n</a:t>
            </a:r>
            <a:r>
              <a:rPr lang="en-US" altLang="en-US" sz="2800">
                <a:solidFill>
                  <a:srgbClr val="008000"/>
                </a:solidFill>
              </a:rPr>
              <a:t>=</a:t>
            </a:r>
            <a:r>
              <a:rPr lang="en-US" altLang="en-US" sz="2800" i="1">
                <a:solidFill>
                  <a:srgbClr val="008000"/>
                </a:solidFill>
              </a:rPr>
              <a:t>value-n</a:t>
            </a:r>
            <a:r>
              <a:rPr lang="en-US" altLang="en-US" sz="2800">
                <a:solidFill>
                  <a:srgbClr val="008000"/>
                </a:solidFill>
              </a:rPr>
              <a:t>&gt;) </a:t>
            </a:r>
          </a:p>
          <a:p>
            <a:pPr lvl="1" eaLnBrk="1" fontAlgn="auto" hangingPunct="1">
              <a:spcAft>
                <a:spcPts val="0"/>
              </a:spcAft>
              <a:buFont typeface="Tahoma" panose="020B0604030504040204" pitchFamily="34" charset="0"/>
              <a:buNone/>
              <a:defRPr/>
            </a:pPr>
            <a:r>
              <a:rPr lang="en-US" altLang="en-US" sz="2400"/>
              <a:t>These examples show data set options in SAS statements: </a:t>
            </a:r>
          </a:p>
          <a:p>
            <a:pPr lvl="1" eaLnBrk="1" fontAlgn="auto" hangingPunct="1">
              <a:spcAft>
                <a:spcPts val="0"/>
              </a:spcAft>
              <a:defRPr/>
            </a:pPr>
            <a:r>
              <a:rPr lang="en-US" altLang="en-US" sz="2400">
                <a:latin typeface="Arial Unicode MS"/>
              </a:rPr>
              <a:t>data scores</a:t>
            </a:r>
            <a:r>
              <a:rPr lang="en-US" altLang="en-US" sz="2400">
                <a:solidFill>
                  <a:srgbClr val="008000"/>
                </a:solidFill>
                <a:latin typeface="Arial Unicode MS"/>
              </a:rPr>
              <a:t>(keep=team game1 game2 game3)</a:t>
            </a:r>
            <a:r>
              <a:rPr lang="en-US" altLang="en-US" sz="2400">
                <a:latin typeface="Arial Unicode MS"/>
              </a:rPr>
              <a:t>;</a:t>
            </a:r>
            <a:r>
              <a:rPr lang="en-US" altLang="en-US" sz="2400"/>
              <a:t> </a:t>
            </a:r>
          </a:p>
          <a:p>
            <a:pPr lvl="1" eaLnBrk="1" fontAlgn="auto" hangingPunct="1">
              <a:spcAft>
                <a:spcPts val="0"/>
              </a:spcAft>
              <a:defRPr/>
            </a:pPr>
            <a:r>
              <a:rPr lang="en-US" altLang="en-US" sz="2400">
                <a:latin typeface="Arial Unicode MS"/>
              </a:rPr>
              <a:t>proc print data=new</a:t>
            </a:r>
            <a:r>
              <a:rPr lang="en-US" altLang="en-US" sz="2400">
                <a:solidFill>
                  <a:srgbClr val="008000"/>
                </a:solidFill>
                <a:latin typeface="Arial Unicode MS"/>
              </a:rPr>
              <a:t>(drop=year)</a:t>
            </a:r>
            <a:r>
              <a:rPr lang="en-US" altLang="en-US" sz="2400">
                <a:latin typeface="Arial Unicode MS"/>
              </a:rPr>
              <a:t>;</a:t>
            </a:r>
            <a:r>
              <a:rPr lang="en-US" altLang="en-US" sz="2400"/>
              <a:t> </a:t>
            </a:r>
          </a:p>
          <a:p>
            <a:pPr lvl="1" eaLnBrk="1" fontAlgn="auto" hangingPunct="1">
              <a:spcAft>
                <a:spcPts val="0"/>
              </a:spcAft>
              <a:defRPr/>
            </a:pPr>
            <a:r>
              <a:rPr lang="en-US" altLang="en-US" sz="2400">
                <a:latin typeface="Arial Unicode MS"/>
              </a:rPr>
              <a:t>set old</a:t>
            </a:r>
            <a:r>
              <a:rPr lang="en-US" altLang="en-US" sz="2400">
                <a:solidFill>
                  <a:srgbClr val="008000"/>
                </a:solidFill>
                <a:latin typeface="Arial Unicode MS"/>
              </a:rPr>
              <a:t>(rename=(date=Start_Date))</a:t>
            </a:r>
            <a:r>
              <a:rPr lang="en-US" altLang="en-US" sz="2400">
                <a:latin typeface="Arial Unicode MS"/>
              </a:rPr>
              <a:t>;</a:t>
            </a:r>
            <a:r>
              <a:rPr lang="en-US" altLang="en-US" sz="2400"/>
              <a:t> </a:t>
            </a:r>
          </a:p>
          <a:p>
            <a:pPr eaLnBrk="1" fontAlgn="auto" hangingPunct="1">
              <a:spcAft>
                <a:spcPts val="0"/>
              </a:spcAft>
              <a:buFontTx/>
              <a:buNone/>
              <a:defRPr/>
            </a:pPr>
            <a:endParaRPr lang="en-US" altLang="en-US" sz="2800"/>
          </a:p>
          <a:p>
            <a:pPr eaLnBrk="1" fontAlgn="auto" hangingPunct="1">
              <a:spcAft>
                <a:spcPts val="0"/>
              </a:spcAft>
              <a:defRPr/>
            </a:pPr>
            <a:endParaRPr lang="en-US" altLang="en-US" sz="2800"/>
          </a:p>
        </p:txBody>
      </p:sp>
      <p:sp>
        <p:nvSpPr>
          <p:cNvPr id="46084" name="Slide Number Placeholder 5">
            <a:extLst>
              <a:ext uri="{FF2B5EF4-FFF2-40B4-BE49-F238E27FC236}">
                <a16:creationId xmlns:a16="http://schemas.microsoft.com/office/drawing/2014/main" id="{1A93B131-4B81-F226-E4EE-711EFEFCB49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B064968-FE13-46CC-9FDA-5C3DE9B10DEB}" type="slidenum">
              <a:rPr lang="en-US" altLang="en-US" smtClean="0">
                <a:solidFill>
                  <a:srgbClr val="898989"/>
                </a:solidFill>
              </a:rPr>
              <a:pPr/>
              <a:t>51</a:t>
            </a:fld>
            <a:endParaRPr lang="en-US" altLang="en-US">
              <a:solidFill>
                <a:srgbClr val="898989"/>
              </a:solidFill>
            </a:endParaRPr>
          </a:p>
        </p:txBody>
      </p:sp>
    </p:spTree>
    <p:extLst>
      <p:ext uri="{BB962C8B-B14F-4D97-AF65-F5344CB8AC3E}">
        <p14:creationId xmlns:p14="http://schemas.microsoft.com/office/powerpoint/2010/main" val="2434016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0109E46-F3D5-EAB3-F46F-32953DE751BF}"/>
              </a:ext>
            </a:extLst>
          </p:cNvPr>
          <p:cNvSpPr>
            <a:spLocks noGrp="1"/>
          </p:cNvSpPr>
          <p:nvPr>
            <p:ph type="title"/>
          </p:nvPr>
        </p:nvSpPr>
        <p:spPr/>
        <p:txBody>
          <a:bodyPr/>
          <a:lstStyle/>
          <a:p>
            <a:pPr eaLnBrk="1" hangingPunct="1"/>
            <a:r>
              <a:rPr lang="en-US" altLang="en-US"/>
              <a:t>Data set Options</a:t>
            </a:r>
          </a:p>
        </p:txBody>
      </p:sp>
      <p:sp>
        <p:nvSpPr>
          <p:cNvPr id="234499" name="Rectangle 3">
            <a:extLst>
              <a:ext uri="{FF2B5EF4-FFF2-40B4-BE49-F238E27FC236}">
                <a16:creationId xmlns:a16="http://schemas.microsoft.com/office/drawing/2014/main" id="{EBF836DB-6C31-72F6-7A13-BC4598DAD6C2}"/>
              </a:ext>
            </a:extLst>
          </p:cNvPr>
          <p:cNvSpPr>
            <a:spLocks noGrp="1" noChangeArrowheads="1"/>
          </p:cNvSpPr>
          <p:nvPr>
            <p:ph idx="1"/>
          </p:nvPr>
        </p:nvSpPr>
        <p:spPr/>
        <p:txBody>
          <a:bodyPr rtlCol="0">
            <a:normAutofit fontScale="92500"/>
          </a:bodyPr>
          <a:lstStyle/>
          <a:p>
            <a:pPr eaLnBrk="1" fontAlgn="auto" hangingPunct="1">
              <a:spcAft>
                <a:spcPts val="0"/>
              </a:spcAft>
              <a:buFontTx/>
              <a:buNone/>
              <a:defRPr/>
            </a:pPr>
            <a:r>
              <a:rPr lang="en-US" altLang="en-US" u="sng" dirty="0">
                <a:solidFill>
                  <a:srgbClr val="0000FF"/>
                </a:solidFill>
              </a:rPr>
              <a:t>Frequently used dataset options are as follows:</a:t>
            </a:r>
          </a:p>
          <a:p>
            <a:pPr eaLnBrk="1" fontAlgn="auto" hangingPunct="1">
              <a:spcAft>
                <a:spcPts val="0"/>
              </a:spcAft>
              <a:defRPr/>
            </a:pPr>
            <a:r>
              <a:rPr lang="en-US" altLang="en-US" dirty="0"/>
              <a:t>DROP= , Excludes variables from processing or from output SAS data sets</a:t>
            </a:r>
          </a:p>
          <a:p>
            <a:pPr eaLnBrk="1" fontAlgn="auto" hangingPunct="1">
              <a:spcAft>
                <a:spcPts val="0"/>
              </a:spcAft>
              <a:buFontTx/>
              <a:buNone/>
              <a:defRPr/>
            </a:pPr>
            <a:r>
              <a:rPr lang="en-US" altLang="en-US" dirty="0">
                <a:solidFill>
                  <a:schemeClr val="accent6"/>
                </a:solidFill>
                <a:latin typeface="Arial Unicode MS"/>
              </a:rPr>
              <a:t>data plan1 plan2(drop=street </a:t>
            </a:r>
            <a:r>
              <a:rPr lang="en-US" altLang="en-US" dirty="0" err="1">
                <a:solidFill>
                  <a:schemeClr val="accent6"/>
                </a:solidFill>
                <a:latin typeface="Arial Unicode MS"/>
              </a:rPr>
              <a:t>zipcode</a:t>
            </a:r>
            <a:r>
              <a:rPr lang="en-US" altLang="en-US" dirty="0">
                <a:solidFill>
                  <a:schemeClr val="accent6"/>
                </a:solidFill>
                <a:latin typeface="Arial Unicode MS"/>
              </a:rPr>
              <a:t>); </a:t>
            </a:r>
          </a:p>
          <a:p>
            <a:pPr eaLnBrk="1" fontAlgn="auto" hangingPunct="1">
              <a:spcAft>
                <a:spcPts val="0"/>
              </a:spcAft>
              <a:buFontTx/>
              <a:buNone/>
              <a:defRPr/>
            </a:pPr>
            <a:r>
              <a:rPr lang="en-US" altLang="en-US" dirty="0">
                <a:solidFill>
                  <a:schemeClr val="accent6"/>
                </a:solidFill>
                <a:latin typeface="Arial Unicode MS"/>
              </a:rPr>
              <a:t>	set lib.address_v2;</a:t>
            </a:r>
          </a:p>
          <a:p>
            <a:pPr eaLnBrk="1" fontAlgn="auto" hangingPunct="1">
              <a:spcAft>
                <a:spcPts val="0"/>
              </a:spcAft>
              <a:buFontTx/>
              <a:buNone/>
              <a:defRPr/>
            </a:pPr>
            <a:r>
              <a:rPr lang="en-US" altLang="en-US" dirty="0">
                <a:solidFill>
                  <a:schemeClr val="accent6"/>
                </a:solidFill>
                <a:latin typeface="Arial Unicode MS"/>
              </a:rPr>
              <a:t>	run;</a:t>
            </a:r>
          </a:p>
          <a:p>
            <a:pPr eaLnBrk="1" fontAlgn="auto" hangingPunct="1">
              <a:spcAft>
                <a:spcPts val="0"/>
              </a:spcAft>
              <a:buFontTx/>
              <a:buNone/>
              <a:defRPr/>
            </a:pPr>
            <a:endParaRPr lang="en-US" altLang="en-US" dirty="0">
              <a:latin typeface="Arial Unicode MS"/>
            </a:endParaRPr>
          </a:p>
          <a:p>
            <a:pPr eaLnBrk="1" fontAlgn="auto" hangingPunct="1">
              <a:spcAft>
                <a:spcPts val="0"/>
              </a:spcAft>
              <a:defRPr/>
            </a:pPr>
            <a:r>
              <a:rPr lang="en-US" altLang="en-US" dirty="0">
                <a:latin typeface="Arial Unicode MS"/>
              </a:rPr>
              <a:t>KEEP=,</a:t>
            </a:r>
            <a:r>
              <a:rPr lang="en-US" altLang="en-US" b="1" dirty="0">
                <a:latin typeface="Arial Unicode MS"/>
              </a:rPr>
              <a:t> </a:t>
            </a:r>
            <a:r>
              <a:rPr lang="en-US" altLang="en-US" dirty="0">
                <a:latin typeface="Arial Unicode MS"/>
              </a:rPr>
              <a:t>Specifies variables for processing or for writing to output SAS data sets</a:t>
            </a:r>
          </a:p>
          <a:p>
            <a:pPr eaLnBrk="1" fontAlgn="auto" hangingPunct="1">
              <a:spcAft>
                <a:spcPts val="0"/>
              </a:spcAft>
              <a:buFontTx/>
              <a:buNone/>
              <a:defRPr/>
            </a:pPr>
            <a:r>
              <a:rPr lang="en-US" altLang="en-US" dirty="0">
                <a:solidFill>
                  <a:srgbClr val="008000"/>
                </a:solidFill>
                <a:latin typeface="Arial Unicode MS"/>
              </a:rPr>
              <a:t>data plan3 (keep=state </a:t>
            </a:r>
            <a:r>
              <a:rPr lang="en-US" altLang="en-US" dirty="0" err="1">
                <a:solidFill>
                  <a:srgbClr val="008000"/>
                </a:solidFill>
                <a:latin typeface="Arial Unicode MS"/>
              </a:rPr>
              <a:t>zipcode</a:t>
            </a:r>
            <a:r>
              <a:rPr lang="en-US" altLang="en-US" dirty="0">
                <a:solidFill>
                  <a:srgbClr val="008000"/>
                </a:solidFill>
                <a:latin typeface="Arial Unicode MS"/>
              </a:rPr>
              <a:t>); </a:t>
            </a:r>
          </a:p>
          <a:p>
            <a:pPr eaLnBrk="1" fontAlgn="auto" hangingPunct="1">
              <a:spcAft>
                <a:spcPts val="0"/>
              </a:spcAft>
              <a:buFontTx/>
              <a:buNone/>
              <a:defRPr/>
            </a:pPr>
            <a:r>
              <a:rPr lang="en-US" altLang="en-US" dirty="0">
                <a:solidFill>
                  <a:srgbClr val="008000"/>
                </a:solidFill>
                <a:latin typeface="Arial Unicode MS"/>
              </a:rPr>
              <a:t>	set lib.address_v2;</a:t>
            </a:r>
          </a:p>
          <a:p>
            <a:pPr eaLnBrk="1" fontAlgn="auto" hangingPunct="1">
              <a:spcAft>
                <a:spcPts val="0"/>
              </a:spcAft>
              <a:buFontTx/>
              <a:buNone/>
              <a:defRPr/>
            </a:pPr>
            <a:r>
              <a:rPr lang="en-US" altLang="en-US" dirty="0">
                <a:solidFill>
                  <a:srgbClr val="008000"/>
                </a:solidFill>
                <a:latin typeface="Arial Unicode MS"/>
              </a:rPr>
              <a:t>	</a:t>
            </a:r>
            <a:r>
              <a:rPr lang="en-US" altLang="en-US" dirty="0" err="1">
                <a:solidFill>
                  <a:srgbClr val="008000"/>
                </a:solidFill>
                <a:latin typeface="Arial Unicode MS"/>
              </a:rPr>
              <a:t>MedianIncome_THOUSAND</a:t>
            </a:r>
            <a:r>
              <a:rPr lang="en-US" altLang="en-US" dirty="0">
                <a:solidFill>
                  <a:srgbClr val="008000"/>
                </a:solidFill>
                <a:latin typeface="Arial Unicode MS"/>
              </a:rPr>
              <a:t>=(</a:t>
            </a:r>
            <a:r>
              <a:rPr lang="en-US" altLang="en-US" dirty="0" err="1">
                <a:solidFill>
                  <a:srgbClr val="008000"/>
                </a:solidFill>
                <a:latin typeface="Arial Unicode MS"/>
              </a:rPr>
              <a:t>MedianIncome</a:t>
            </a:r>
            <a:r>
              <a:rPr lang="en-US" altLang="en-US" dirty="0">
                <a:solidFill>
                  <a:srgbClr val="008000"/>
                </a:solidFill>
                <a:latin typeface="Arial Unicode MS"/>
              </a:rPr>
              <a:t>)/1000;</a:t>
            </a:r>
          </a:p>
          <a:p>
            <a:pPr eaLnBrk="1" fontAlgn="auto" hangingPunct="1">
              <a:spcAft>
                <a:spcPts val="0"/>
              </a:spcAft>
              <a:buFontTx/>
              <a:buNone/>
              <a:defRPr/>
            </a:pPr>
            <a:r>
              <a:rPr lang="en-US" altLang="en-US" dirty="0">
                <a:solidFill>
                  <a:srgbClr val="008000"/>
                </a:solidFill>
                <a:latin typeface="Arial Unicode MS"/>
              </a:rPr>
              <a:t>	run;</a:t>
            </a:r>
          </a:p>
        </p:txBody>
      </p:sp>
      <p:sp>
        <p:nvSpPr>
          <p:cNvPr id="47108" name="Slide Number Placeholder 5">
            <a:extLst>
              <a:ext uri="{FF2B5EF4-FFF2-40B4-BE49-F238E27FC236}">
                <a16:creationId xmlns:a16="http://schemas.microsoft.com/office/drawing/2014/main" id="{37095FC9-E3E0-29D1-406D-6EF162D89F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C2103A2-43E5-472A-95FF-121FE42A0953}" type="slidenum">
              <a:rPr lang="en-US" altLang="en-US" smtClean="0">
                <a:solidFill>
                  <a:srgbClr val="898989"/>
                </a:solidFill>
              </a:rPr>
              <a:pPr/>
              <a:t>52</a:t>
            </a:fld>
            <a:endParaRPr lang="en-US" altLang="en-US">
              <a:solidFill>
                <a:srgbClr val="89898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7B825DC-0A81-6392-066C-38891E84DDD3}"/>
              </a:ext>
            </a:extLst>
          </p:cNvPr>
          <p:cNvSpPr>
            <a:spLocks noGrp="1"/>
          </p:cNvSpPr>
          <p:nvPr>
            <p:ph type="title"/>
          </p:nvPr>
        </p:nvSpPr>
        <p:spPr/>
        <p:txBody>
          <a:bodyPr/>
          <a:lstStyle/>
          <a:p>
            <a:pPr eaLnBrk="1" hangingPunct="1"/>
            <a:r>
              <a:rPr lang="en-US" altLang="en-US"/>
              <a:t>Data set Options</a:t>
            </a:r>
          </a:p>
        </p:txBody>
      </p:sp>
      <p:sp>
        <p:nvSpPr>
          <p:cNvPr id="235523" name="Rectangle 3">
            <a:extLst>
              <a:ext uri="{FF2B5EF4-FFF2-40B4-BE49-F238E27FC236}">
                <a16:creationId xmlns:a16="http://schemas.microsoft.com/office/drawing/2014/main" id="{720DC132-B2AD-3E1E-5328-1C85A7CDA580}"/>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endParaRPr lang="en-US" altLang="en-US" sz="2800" dirty="0"/>
          </a:p>
          <a:p>
            <a:pPr eaLnBrk="1" fontAlgn="auto" hangingPunct="1">
              <a:spcAft>
                <a:spcPts val="0"/>
              </a:spcAft>
              <a:defRPr/>
            </a:pPr>
            <a:r>
              <a:rPr lang="en-US" altLang="en-US" dirty="0"/>
              <a:t>FIRSTOBS=,</a:t>
            </a:r>
            <a:r>
              <a:rPr lang="en-US" altLang="en-US" b="1" dirty="0"/>
              <a:t> </a:t>
            </a:r>
            <a:r>
              <a:rPr lang="en-US" altLang="en-US" dirty="0"/>
              <a:t>Causes processing to begin at a specified observation</a:t>
            </a:r>
          </a:p>
          <a:p>
            <a:pPr lvl="1" eaLnBrk="1" fontAlgn="auto" hangingPunct="1">
              <a:spcAft>
                <a:spcPts val="0"/>
              </a:spcAft>
              <a:buFont typeface="Tahoma" panose="020B0604030504040204" pitchFamily="34" charset="0"/>
              <a:buNone/>
              <a:defRPr/>
            </a:pPr>
            <a:endParaRPr lang="en-US" altLang="en-US" dirty="0">
              <a:solidFill>
                <a:srgbClr val="008000"/>
              </a:solidFill>
              <a:latin typeface="Arial Unicode MS"/>
            </a:endParaRPr>
          </a:p>
          <a:p>
            <a:pPr lvl="1" eaLnBrk="1" fontAlgn="auto" hangingPunct="1">
              <a:spcAft>
                <a:spcPts val="0"/>
              </a:spcAft>
              <a:buFont typeface="Tahoma" panose="020B0604030504040204" pitchFamily="34" charset="0"/>
              <a:buNone/>
              <a:defRPr/>
            </a:pPr>
            <a:r>
              <a:rPr lang="en-US" altLang="en-US" dirty="0">
                <a:solidFill>
                  <a:srgbClr val="008000"/>
                </a:solidFill>
                <a:latin typeface="Arial Unicode MS"/>
              </a:rPr>
              <a:t>data subset_5_20;</a:t>
            </a:r>
          </a:p>
          <a:p>
            <a:pPr lvl="1" eaLnBrk="1" fontAlgn="auto" hangingPunct="1">
              <a:spcAft>
                <a:spcPts val="0"/>
              </a:spcAft>
              <a:buFont typeface="Tahoma" panose="020B0604030504040204" pitchFamily="34" charset="0"/>
              <a:buNone/>
              <a:defRPr/>
            </a:pPr>
            <a:r>
              <a:rPr lang="en-US" altLang="en-US" dirty="0">
                <a:solidFill>
                  <a:srgbClr val="008000"/>
                </a:solidFill>
                <a:latin typeface="Arial Unicode MS"/>
              </a:rPr>
              <a:t>	set lib.address_v2 (</a:t>
            </a:r>
            <a:r>
              <a:rPr lang="en-US" altLang="en-US" dirty="0" err="1">
                <a:solidFill>
                  <a:srgbClr val="008000"/>
                </a:solidFill>
                <a:latin typeface="Arial Unicode MS"/>
              </a:rPr>
              <a:t>firstobs</a:t>
            </a:r>
            <a:r>
              <a:rPr lang="en-US" altLang="en-US" dirty="0">
                <a:solidFill>
                  <a:srgbClr val="008000"/>
                </a:solidFill>
                <a:latin typeface="Arial Unicode MS"/>
              </a:rPr>
              <a:t>=5 </a:t>
            </a:r>
            <a:r>
              <a:rPr lang="en-US" altLang="en-US" dirty="0" err="1">
                <a:solidFill>
                  <a:srgbClr val="008000"/>
                </a:solidFill>
                <a:latin typeface="Arial Unicode MS"/>
              </a:rPr>
              <a:t>obs</a:t>
            </a:r>
            <a:r>
              <a:rPr lang="en-US" altLang="en-US" dirty="0">
                <a:solidFill>
                  <a:srgbClr val="008000"/>
                </a:solidFill>
                <a:latin typeface="Arial Unicode MS"/>
              </a:rPr>
              <a:t>=20);</a:t>
            </a:r>
          </a:p>
          <a:p>
            <a:pPr lvl="1" eaLnBrk="1" fontAlgn="auto" hangingPunct="1">
              <a:spcAft>
                <a:spcPts val="0"/>
              </a:spcAft>
              <a:buFont typeface="Tahoma" panose="020B0604030504040204" pitchFamily="34" charset="0"/>
              <a:buNone/>
              <a:defRPr/>
            </a:pPr>
            <a:r>
              <a:rPr lang="en-US" altLang="en-US" dirty="0">
                <a:solidFill>
                  <a:srgbClr val="008000"/>
                </a:solidFill>
                <a:latin typeface="Arial Unicode MS"/>
              </a:rPr>
              <a:t>run;</a:t>
            </a:r>
          </a:p>
          <a:p>
            <a:pPr eaLnBrk="1" fontAlgn="auto" hangingPunct="1">
              <a:spcAft>
                <a:spcPts val="0"/>
              </a:spcAft>
              <a:defRPr/>
            </a:pPr>
            <a:endParaRPr lang="en-US" altLang="en-US" dirty="0">
              <a:latin typeface="Arial Unicode MS"/>
            </a:endParaRPr>
          </a:p>
          <a:p>
            <a:pPr eaLnBrk="1" fontAlgn="auto" hangingPunct="1">
              <a:spcAft>
                <a:spcPts val="0"/>
              </a:spcAft>
              <a:defRPr/>
            </a:pPr>
            <a:r>
              <a:rPr lang="en-US" altLang="en-US" dirty="0">
                <a:latin typeface="Arial Unicode MS"/>
              </a:rPr>
              <a:t>Few other important dataset options are OBS=, IN=, LABEL=, POINTOBS= , RENAME=, WHERE=</a:t>
            </a:r>
          </a:p>
          <a:p>
            <a:pPr lvl="1" eaLnBrk="1" fontAlgn="auto" hangingPunct="1">
              <a:spcAft>
                <a:spcPts val="0"/>
              </a:spcAft>
              <a:buFont typeface="Tahoma" panose="020B0604030504040204" pitchFamily="34" charset="0"/>
              <a:buNone/>
              <a:defRPr/>
            </a:pPr>
            <a:endParaRPr lang="en-US" altLang="en-US" b="1" dirty="0">
              <a:solidFill>
                <a:srgbClr val="008000"/>
              </a:solidFill>
              <a:latin typeface="Arial Unicode MS"/>
            </a:endParaRPr>
          </a:p>
          <a:p>
            <a:pPr lvl="1" eaLnBrk="1" fontAlgn="auto" hangingPunct="1">
              <a:spcAft>
                <a:spcPts val="0"/>
              </a:spcAft>
              <a:buFont typeface="Tahoma" panose="020B0604030504040204" pitchFamily="34" charset="0"/>
              <a:buNone/>
              <a:defRPr/>
            </a:pPr>
            <a:r>
              <a:rPr lang="en-US" altLang="en-US" sz="2400" b="1" dirty="0">
                <a:solidFill>
                  <a:srgbClr val="008000"/>
                </a:solidFill>
                <a:latin typeface="Arial Unicode MS"/>
                <a:hlinkClick r:id="rId2"/>
              </a:rPr>
              <a:t>https://documentation.sas.com/doc/en/vdmmlcdc/8.1/ledsoptsref/p076qilh9hn5lzn17vr7x5xvxe7d.htm</a:t>
            </a:r>
            <a:r>
              <a:rPr lang="en-US" altLang="en-US" sz="2400" b="1" dirty="0">
                <a:solidFill>
                  <a:srgbClr val="008000"/>
                </a:solidFill>
                <a:latin typeface="Arial Unicode MS"/>
              </a:rPr>
              <a:t> </a:t>
            </a:r>
          </a:p>
          <a:p>
            <a:pPr lvl="1" eaLnBrk="1" fontAlgn="auto" hangingPunct="1">
              <a:spcAft>
                <a:spcPts val="0"/>
              </a:spcAft>
              <a:buFont typeface="Tahoma" panose="020B0604030504040204" pitchFamily="34" charset="0"/>
              <a:buNone/>
              <a:defRPr/>
            </a:pPr>
            <a:r>
              <a:rPr lang="en-US" altLang="en-US" sz="2400" b="1" dirty="0">
                <a:solidFill>
                  <a:srgbClr val="008000"/>
                </a:solidFill>
                <a:latin typeface="Arial Unicode MS"/>
              </a:rPr>
              <a:t>  </a:t>
            </a:r>
          </a:p>
          <a:p>
            <a:pPr lvl="1" eaLnBrk="1" fontAlgn="auto" hangingPunct="1">
              <a:spcAft>
                <a:spcPts val="0"/>
              </a:spcAft>
              <a:buFont typeface="Tahoma" panose="020B0604030504040204" pitchFamily="34" charset="0"/>
              <a:buNone/>
              <a:defRPr/>
            </a:pPr>
            <a:r>
              <a:rPr lang="en-US" altLang="en-US" sz="2400" dirty="0">
                <a:solidFill>
                  <a:srgbClr val="008000"/>
                </a:solidFill>
                <a:latin typeface="Arial Unicode MS"/>
              </a:rPr>
              <a:t> </a:t>
            </a:r>
          </a:p>
        </p:txBody>
      </p:sp>
      <p:sp>
        <p:nvSpPr>
          <p:cNvPr id="48132" name="Slide Number Placeholder 5">
            <a:extLst>
              <a:ext uri="{FF2B5EF4-FFF2-40B4-BE49-F238E27FC236}">
                <a16:creationId xmlns:a16="http://schemas.microsoft.com/office/drawing/2014/main" id="{50E5293B-E3F2-7F21-3460-CC86A17F872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90C0781-6D5E-42CB-B75C-E6AB8B2DB502}" type="slidenum">
              <a:rPr lang="en-US" altLang="en-US" smtClean="0">
                <a:solidFill>
                  <a:srgbClr val="898989"/>
                </a:solidFill>
              </a:rPr>
              <a:pPr/>
              <a:t>53</a:t>
            </a:fld>
            <a:endParaRPr lang="en-US" altLang="en-US">
              <a:solidFill>
                <a:srgbClr val="89898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C5BC6DE7-F17C-69C2-EEB0-D6EC6D2CB953}"/>
              </a:ext>
            </a:extLst>
          </p:cNvPr>
          <p:cNvSpPr>
            <a:spLocks noGrp="1"/>
          </p:cNvSpPr>
          <p:nvPr>
            <p:ph type="title"/>
          </p:nvPr>
        </p:nvSpPr>
        <p:spPr/>
        <p:txBody>
          <a:bodyPr/>
          <a:lstStyle/>
          <a:p>
            <a:pPr eaLnBrk="1" hangingPunct="1"/>
            <a:r>
              <a:rPr lang="en-US" altLang="en-US"/>
              <a:t>SAS System Options</a:t>
            </a:r>
          </a:p>
        </p:txBody>
      </p:sp>
      <p:sp>
        <p:nvSpPr>
          <p:cNvPr id="236547" name="Rectangle 3">
            <a:extLst>
              <a:ext uri="{FF2B5EF4-FFF2-40B4-BE49-F238E27FC236}">
                <a16:creationId xmlns:a16="http://schemas.microsoft.com/office/drawing/2014/main" id="{050E8079-5750-B7C1-D6D1-1F9301F46561}"/>
              </a:ext>
            </a:extLst>
          </p:cNvPr>
          <p:cNvSpPr>
            <a:spLocks noGrp="1" noChangeArrowheads="1"/>
          </p:cNvSpPr>
          <p:nvPr>
            <p:ph idx="1"/>
          </p:nvPr>
        </p:nvSpPr>
        <p:spPr/>
        <p:txBody>
          <a:bodyPr rtlCol="0">
            <a:normAutofit fontScale="85000" lnSpcReduction="10000"/>
          </a:bodyPr>
          <a:lstStyle/>
          <a:p>
            <a:pPr eaLnBrk="1" fontAlgn="auto" hangingPunct="1">
              <a:spcAft>
                <a:spcPts val="0"/>
              </a:spcAft>
              <a:defRPr/>
            </a:pPr>
            <a:r>
              <a:rPr lang="en-US" altLang="en-US" sz="2800" b="1"/>
              <a:t>System options</a:t>
            </a:r>
            <a:r>
              <a:rPr lang="en-US" altLang="en-US" sz="2800"/>
              <a:t> are instructions that affect your SAS session. They control the way that SAS performs operations such as SAS System initialization, hardware and software interfacing, and the input, processing, and output of jobs and SAS files. </a:t>
            </a:r>
          </a:p>
          <a:p>
            <a:pPr eaLnBrk="1" fontAlgn="auto" hangingPunct="1">
              <a:spcAft>
                <a:spcPts val="0"/>
              </a:spcAft>
              <a:defRPr/>
            </a:pPr>
            <a:endParaRPr lang="en-US" altLang="en-US" sz="2800"/>
          </a:p>
          <a:p>
            <a:pPr eaLnBrk="1" fontAlgn="auto" hangingPunct="1">
              <a:spcAft>
                <a:spcPts val="0"/>
              </a:spcAft>
              <a:defRPr/>
            </a:pPr>
            <a:r>
              <a:rPr lang="en-US" altLang="en-US" sz="2800"/>
              <a:t>The syntax for specifying system options in an OPTIONS statement is </a:t>
            </a:r>
          </a:p>
          <a:p>
            <a:pPr lvl="1" eaLnBrk="1" fontAlgn="auto" hangingPunct="1">
              <a:spcAft>
                <a:spcPts val="0"/>
              </a:spcAft>
              <a:buFont typeface="Tahoma" panose="020B0604030504040204" pitchFamily="34" charset="0"/>
              <a:buNone/>
              <a:defRPr/>
            </a:pPr>
            <a:r>
              <a:rPr lang="en-US" altLang="en-US" sz="2400">
                <a:solidFill>
                  <a:srgbClr val="008000"/>
                </a:solidFill>
              </a:rPr>
              <a:t>OPTIONS </a:t>
            </a:r>
            <a:r>
              <a:rPr lang="en-US" altLang="en-US" sz="2400" i="1">
                <a:solidFill>
                  <a:srgbClr val="008000"/>
                </a:solidFill>
              </a:rPr>
              <a:t>option(s)</a:t>
            </a:r>
            <a:r>
              <a:rPr lang="en-US" altLang="en-US" sz="2400">
                <a:solidFill>
                  <a:srgbClr val="008000"/>
                </a:solidFill>
              </a:rPr>
              <a:t>;</a:t>
            </a:r>
            <a:r>
              <a:rPr lang="en-US" altLang="en-US" sz="2400"/>
              <a:t> </a:t>
            </a:r>
          </a:p>
          <a:p>
            <a:pPr lvl="1" eaLnBrk="1" fontAlgn="auto" hangingPunct="1">
              <a:spcAft>
                <a:spcPts val="0"/>
              </a:spcAft>
              <a:buFont typeface="Tahoma" panose="020B0604030504040204" pitchFamily="34" charset="0"/>
              <a:buNone/>
              <a:defRPr/>
            </a:pPr>
            <a:r>
              <a:rPr lang="en-US" altLang="en-US" sz="2400"/>
              <a:t>where </a:t>
            </a:r>
          </a:p>
          <a:p>
            <a:pPr lvl="1" eaLnBrk="1" fontAlgn="auto" hangingPunct="1">
              <a:spcBef>
                <a:spcPct val="0"/>
              </a:spcBef>
              <a:spcAft>
                <a:spcPts val="0"/>
              </a:spcAft>
              <a:buFont typeface="Tahoma" panose="020B0604030504040204" pitchFamily="34" charset="0"/>
              <a:buNone/>
              <a:defRPr/>
            </a:pPr>
            <a:r>
              <a:rPr lang="en-US" altLang="en-US" sz="2400" b="1"/>
              <a:t>option -</a:t>
            </a:r>
            <a:r>
              <a:rPr lang="en-US" altLang="en-US" sz="2400"/>
              <a:t>specifies one or more SAS system options you want to change. </a:t>
            </a:r>
          </a:p>
          <a:p>
            <a:pPr lvl="1" eaLnBrk="1" fontAlgn="auto" hangingPunct="1">
              <a:spcBef>
                <a:spcPct val="0"/>
              </a:spcBef>
              <a:spcAft>
                <a:spcPts val="0"/>
              </a:spcAft>
              <a:buFont typeface="Tahoma" panose="020B0604030504040204" pitchFamily="34" charset="0"/>
              <a:buNone/>
              <a:defRPr/>
            </a:pPr>
            <a:endParaRPr lang="en-US" altLang="en-US" sz="2400"/>
          </a:p>
          <a:p>
            <a:pPr eaLnBrk="1" fontAlgn="auto" hangingPunct="1">
              <a:spcBef>
                <a:spcPct val="0"/>
              </a:spcBef>
              <a:spcAft>
                <a:spcPts val="0"/>
              </a:spcAft>
              <a:buFontTx/>
              <a:buNone/>
              <a:defRPr/>
            </a:pPr>
            <a:r>
              <a:rPr lang="en-US" altLang="en-US" sz="2800"/>
              <a:t>	The following example shows how to use the system options NODATE and LINESIZE= in an OPTIONS statement: </a:t>
            </a:r>
          </a:p>
          <a:p>
            <a:pPr eaLnBrk="1" fontAlgn="auto" hangingPunct="1">
              <a:spcBef>
                <a:spcPct val="0"/>
              </a:spcBef>
              <a:spcAft>
                <a:spcPts val="0"/>
              </a:spcAft>
              <a:buFontTx/>
              <a:buNone/>
              <a:defRPr/>
            </a:pPr>
            <a:r>
              <a:rPr lang="en-US" altLang="en-US" sz="2800">
                <a:latin typeface="Arial Unicode MS"/>
              </a:rPr>
              <a:t>		</a:t>
            </a:r>
            <a:r>
              <a:rPr lang="en-US" altLang="en-US" sz="2800">
                <a:solidFill>
                  <a:srgbClr val="008000"/>
                </a:solidFill>
                <a:latin typeface="Arial Unicode MS"/>
              </a:rPr>
              <a:t>options nodate linesize=72;</a:t>
            </a:r>
          </a:p>
        </p:txBody>
      </p:sp>
      <p:sp>
        <p:nvSpPr>
          <p:cNvPr id="49156" name="Slide Number Placeholder 5">
            <a:extLst>
              <a:ext uri="{FF2B5EF4-FFF2-40B4-BE49-F238E27FC236}">
                <a16:creationId xmlns:a16="http://schemas.microsoft.com/office/drawing/2014/main" id="{F8AB5F81-55C0-620D-0988-16529FFF8FD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0ACB2A7-1409-493A-8C23-B4FE22DFEBDA}" type="slidenum">
              <a:rPr lang="en-US" altLang="en-US" smtClean="0">
                <a:solidFill>
                  <a:srgbClr val="898989"/>
                </a:solidFill>
              </a:rPr>
              <a:pPr/>
              <a:t>54</a:t>
            </a:fld>
            <a:endParaRPr lang="en-US" altLang="en-US">
              <a:solidFill>
                <a:srgbClr val="89898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278CD02-42F6-F377-B702-432216A671D4}"/>
              </a:ext>
            </a:extLst>
          </p:cNvPr>
          <p:cNvSpPr>
            <a:spLocks noGrp="1"/>
          </p:cNvSpPr>
          <p:nvPr>
            <p:ph type="title"/>
          </p:nvPr>
        </p:nvSpPr>
        <p:spPr/>
        <p:txBody>
          <a:bodyPr/>
          <a:lstStyle/>
          <a:p>
            <a:pPr eaLnBrk="1" hangingPunct="1"/>
            <a:r>
              <a:rPr lang="en-US" altLang="en-US"/>
              <a:t>SAS System Options</a:t>
            </a:r>
          </a:p>
        </p:txBody>
      </p:sp>
      <p:sp>
        <p:nvSpPr>
          <p:cNvPr id="50179" name="Rectangle 3">
            <a:extLst>
              <a:ext uri="{FF2B5EF4-FFF2-40B4-BE49-F238E27FC236}">
                <a16:creationId xmlns:a16="http://schemas.microsoft.com/office/drawing/2014/main" id="{358590FC-5091-D3A0-DD5D-0645F2B433A1}"/>
              </a:ext>
            </a:extLst>
          </p:cNvPr>
          <p:cNvSpPr>
            <a:spLocks noGrp="1" noChangeArrowheads="1"/>
          </p:cNvSpPr>
          <p:nvPr>
            <p:ph idx="1"/>
          </p:nvPr>
        </p:nvSpPr>
        <p:spPr/>
        <p:txBody>
          <a:bodyPr/>
          <a:lstStyle/>
          <a:p>
            <a:pPr eaLnBrk="1" hangingPunct="1"/>
            <a:r>
              <a:rPr lang="en-US" altLang="en-US" dirty="0"/>
              <a:t>Differences between system options, data set options, and statement options. </a:t>
            </a:r>
          </a:p>
          <a:p>
            <a:pPr lvl="1" eaLnBrk="1" hangingPunct="1">
              <a:buClr>
                <a:srgbClr val="000000"/>
              </a:buClr>
            </a:pPr>
            <a:r>
              <a:rPr lang="en-US" altLang="en-US" dirty="0">
                <a:solidFill>
                  <a:srgbClr val="993300"/>
                </a:solidFill>
              </a:rPr>
              <a:t>System options</a:t>
            </a:r>
            <a:r>
              <a:rPr lang="en-US" altLang="en-US" dirty="0">
                <a:solidFill>
                  <a:srgbClr val="0000FF"/>
                </a:solidFill>
              </a:rPr>
              <a:t> </a:t>
            </a:r>
            <a:r>
              <a:rPr lang="en-US" altLang="en-US" dirty="0"/>
              <a:t>remain in effect for all DATA and PROC steps in a SAS job or current process unless they are respecified.</a:t>
            </a:r>
            <a:r>
              <a:rPr lang="en-US" altLang="en-US" dirty="0">
                <a:solidFill>
                  <a:srgbClr val="0000FF"/>
                </a:solidFill>
              </a:rPr>
              <a:t> </a:t>
            </a:r>
          </a:p>
          <a:p>
            <a:pPr lvl="1" eaLnBrk="1" hangingPunct="1">
              <a:buClr>
                <a:srgbClr val="000000"/>
              </a:buClr>
            </a:pPr>
            <a:endParaRPr lang="en-US" altLang="en-US" dirty="0">
              <a:solidFill>
                <a:srgbClr val="993300"/>
              </a:solidFill>
            </a:endParaRPr>
          </a:p>
          <a:p>
            <a:pPr lvl="1" eaLnBrk="1" hangingPunct="1">
              <a:buClr>
                <a:srgbClr val="000000"/>
              </a:buClr>
            </a:pPr>
            <a:r>
              <a:rPr lang="en-US" altLang="en-US" dirty="0">
                <a:solidFill>
                  <a:srgbClr val="993300"/>
                </a:solidFill>
              </a:rPr>
              <a:t>Data set options</a:t>
            </a:r>
            <a:r>
              <a:rPr lang="en-US" altLang="en-US" dirty="0">
                <a:solidFill>
                  <a:srgbClr val="0000FF"/>
                </a:solidFill>
              </a:rPr>
              <a:t> </a:t>
            </a:r>
            <a:r>
              <a:rPr lang="en-US" altLang="en-US" dirty="0"/>
              <a:t>apply to the processing of the SAS data set with which they appear. Some data set options have corresponding system options or LIBNAME statement options. For an individual data set, you can use the data set option to override the setting of these other options. </a:t>
            </a:r>
          </a:p>
          <a:p>
            <a:pPr lvl="1" eaLnBrk="1" hangingPunct="1">
              <a:buClr>
                <a:srgbClr val="000000"/>
              </a:buClr>
            </a:pPr>
            <a:endParaRPr lang="en-US" altLang="en-US" dirty="0">
              <a:solidFill>
                <a:srgbClr val="993300"/>
              </a:solidFill>
            </a:endParaRPr>
          </a:p>
          <a:p>
            <a:pPr lvl="1" eaLnBrk="1" hangingPunct="1">
              <a:buClr>
                <a:srgbClr val="000000"/>
              </a:buClr>
            </a:pPr>
            <a:r>
              <a:rPr lang="en-US" altLang="en-US" dirty="0">
                <a:solidFill>
                  <a:srgbClr val="993300"/>
                </a:solidFill>
              </a:rPr>
              <a:t>Statement options</a:t>
            </a:r>
            <a:r>
              <a:rPr lang="en-US" altLang="en-US" dirty="0">
                <a:solidFill>
                  <a:srgbClr val="0000FF"/>
                </a:solidFill>
              </a:rPr>
              <a:t> </a:t>
            </a:r>
            <a:r>
              <a:rPr lang="en-US" altLang="en-US" dirty="0"/>
              <a:t>control the action of the statement in which they appear. Options in global statements, such as in the LIBNAME statement, can have a broader impact.</a:t>
            </a:r>
          </a:p>
          <a:p>
            <a:pPr eaLnBrk="1" hangingPunct="1"/>
            <a:endParaRPr lang="en-US" altLang="en-US" dirty="0"/>
          </a:p>
          <a:p>
            <a:pPr eaLnBrk="1" hangingPunct="1"/>
            <a:endParaRPr lang="en-US" altLang="en-US" dirty="0">
              <a:solidFill>
                <a:srgbClr val="0000FF"/>
              </a:solidFill>
            </a:endParaRPr>
          </a:p>
        </p:txBody>
      </p:sp>
      <p:sp>
        <p:nvSpPr>
          <p:cNvPr id="50180" name="Slide Number Placeholder 5">
            <a:extLst>
              <a:ext uri="{FF2B5EF4-FFF2-40B4-BE49-F238E27FC236}">
                <a16:creationId xmlns:a16="http://schemas.microsoft.com/office/drawing/2014/main" id="{C002B56F-B179-6E2F-6D6D-89995E8C4D2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1D34A67-41BE-4CCE-969B-6095C09BA9F6}" type="slidenum">
              <a:rPr lang="en-US" altLang="en-US" smtClean="0">
                <a:solidFill>
                  <a:srgbClr val="898989"/>
                </a:solidFill>
              </a:rPr>
              <a:pPr/>
              <a:t>55</a:t>
            </a:fld>
            <a:endParaRPr lang="en-US" altLang="en-US">
              <a:solidFill>
                <a:srgbClr val="89898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7529E03-8984-4C25-342A-F161B207479A}"/>
              </a:ext>
            </a:extLst>
          </p:cNvPr>
          <p:cNvSpPr>
            <a:spLocks noGrp="1"/>
          </p:cNvSpPr>
          <p:nvPr>
            <p:ph type="title"/>
          </p:nvPr>
        </p:nvSpPr>
        <p:spPr/>
        <p:txBody>
          <a:bodyPr/>
          <a:lstStyle/>
          <a:p>
            <a:pPr eaLnBrk="1" hangingPunct="1"/>
            <a:r>
              <a:rPr lang="en-US" altLang="en-US"/>
              <a:t>SAS System Options</a:t>
            </a:r>
          </a:p>
        </p:txBody>
      </p:sp>
      <p:sp>
        <p:nvSpPr>
          <p:cNvPr id="51203" name="Rectangle 3">
            <a:extLst>
              <a:ext uri="{FF2B5EF4-FFF2-40B4-BE49-F238E27FC236}">
                <a16:creationId xmlns:a16="http://schemas.microsoft.com/office/drawing/2014/main" id="{E94FBAE9-4E4D-B5BE-D718-F62F4770B4DE}"/>
              </a:ext>
            </a:extLst>
          </p:cNvPr>
          <p:cNvSpPr>
            <a:spLocks noGrp="1" noChangeArrowheads="1"/>
          </p:cNvSpPr>
          <p:nvPr>
            <p:ph idx="1"/>
          </p:nvPr>
        </p:nvSpPr>
        <p:spPr/>
        <p:txBody>
          <a:bodyPr/>
          <a:lstStyle/>
          <a:p>
            <a:pPr eaLnBrk="1" hangingPunct="1"/>
            <a:r>
              <a:rPr lang="en-US" altLang="en-US"/>
              <a:t>Many system options and data set options share the same name and have the same function. System options remain in effect for all DATA and PROC steps in a SAS job or session unless they are respecified. The data set option, however, overrides the system option only for the step in which it appears. </a:t>
            </a:r>
          </a:p>
          <a:p>
            <a:pPr lvl="1" eaLnBrk="1" hangingPunct="1">
              <a:buFont typeface="Tahoma" panose="020B0604030504040204" pitchFamily="34" charset="0"/>
              <a:buNone/>
            </a:pPr>
            <a:r>
              <a:rPr lang="en-US" altLang="en-US">
                <a:solidFill>
                  <a:srgbClr val="008000"/>
                </a:solidFill>
                <a:latin typeface="Arial Unicode MS"/>
              </a:rPr>
              <a:t>options obs=100; </a:t>
            </a:r>
          </a:p>
          <a:p>
            <a:pPr lvl="1" eaLnBrk="1" hangingPunct="1">
              <a:buFont typeface="Tahoma" panose="020B0604030504040204" pitchFamily="34" charset="0"/>
              <a:buNone/>
            </a:pPr>
            <a:r>
              <a:rPr lang="en-US" altLang="en-US">
                <a:solidFill>
                  <a:srgbClr val="008000"/>
                </a:solidFill>
                <a:latin typeface="Arial Unicode MS"/>
              </a:rPr>
              <a:t>data one;</a:t>
            </a:r>
          </a:p>
          <a:p>
            <a:pPr lvl="1" eaLnBrk="1" hangingPunct="1">
              <a:buFont typeface="Tahoma" panose="020B0604030504040204" pitchFamily="34" charset="0"/>
              <a:buNone/>
            </a:pPr>
            <a:r>
              <a:rPr lang="en-US" altLang="en-US">
                <a:solidFill>
                  <a:srgbClr val="008000"/>
                </a:solidFill>
                <a:latin typeface="Arial Unicode MS"/>
              </a:rPr>
              <a:t>set two(obs=5); </a:t>
            </a:r>
          </a:p>
          <a:p>
            <a:pPr lvl="1" eaLnBrk="1" hangingPunct="1">
              <a:buFont typeface="Tahoma" panose="020B0604030504040204" pitchFamily="34" charset="0"/>
              <a:buNone/>
            </a:pPr>
            <a:r>
              <a:rPr lang="en-US" altLang="en-US">
                <a:solidFill>
                  <a:srgbClr val="008000"/>
                </a:solidFill>
                <a:latin typeface="Arial Unicode MS"/>
              </a:rPr>
              <a:t>run; </a:t>
            </a:r>
          </a:p>
          <a:p>
            <a:pPr lvl="1" eaLnBrk="1" hangingPunct="1">
              <a:buFont typeface="Tahoma" panose="020B0604030504040204" pitchFamily="34" charset="0"/>
              <a:buNone/>
            </a:pPr>
            <a:r>
              <a:rPr lang="en-US" altLang="en-US">
                <a:solidFill>
                  <a:srgbClr val="008000"/>
                </a:solidFill>
                <a:latin typeface="Arial Unicode MS"/>
              </a:rPr>
              <a:t>proc print data=three; </a:t>
            </a:r>
          </a:p>
          <a:p>
            <a:pPr lvl="1" eaLnBrk="1" hangingPunct="1">
              <a:buFont typeface="Tahoma" panose="020B0604030504040204" pitchFamily="34" charset="0"/>
              <a:buNone/>
            </a:pPr>
            <a:r>
              <a:rPr lang="en-US" altLang="en-US">
                <a:solidFill>
                  <a:srgbClr val="008000"/>
                </a:solidFill>
                <a:latin typeface="Arial Unicode MS"/>
              </a:rPr>
              <a:t>run;</a:t>
            </a:r>
          </a:p>
        </p:txBody>
      </p:sp>
      <p:sp>
        <p:nvSpPr>
          <p:cNvPr id="51204" name="Slide Number Placeholder 5">
            <a:extLst>
              <a:ext uri="{FF2B5EF4-FFF2-40B4-BE49-F238E27FC236}">
                <a16:creationId xmlns:a16="http://schemas.microsoft.com/office/drawing/2014/main" id="{E1150E5B-438C-6C54-6C7B-F9704661E1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4A32116-A26D-4B23-837F-DA6D74F6B50F}" type="slidenum">
              <a:rPr lang="en-US" altLang="en-US" smtClean="0">
                <a:solidFill>
                  <a:srgbClr val="898989"/>
                </a:solidFill>
              </a:rPr>
              <a:pPr/>
              <a:t>56</a:t>
            </a:fld>
            <a:endParaRPr lang="en-US" altLang="en-US">
              <a:solidFill>
                <a:srgbClr val="89898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03D47AD-2B3E-6AD4-E347-75B1521C945A}"/>
              </a:ext>
            </a:extLst>
          </p:cNvPr>
          <p:cNvSpPr>
            <a:spLocks noGrp="1"/>
          </p:cNvSpPr>
          <p:nvPr>
            <p:ph type="title"/>
          </p:nvPr>
        </p:nvSpPr>
        <p:spPr/>
        <p:txBody>
          <a:bodyPr/>
          <a:lstStyle/>
          <a:p>
            <a:pPr eaLnBrk="1" hangingPunct="1"/>
            <a:r>
              <a:rPr lang="en-US" altLang="en-US"/>
              <a:t>SAS Variables</a:t>
            </a:r>
          </a:p>
        </p:txBody>
      </p:sp>
      <p:sp>
        <p:nvSpPr>
          <p:cNvPr id="52227" name="Rectangle 3">
            <a:extLst>
              <a:ext uri="{FF2B5EF4-FFF2-40B4-BE49-F238E27FC236}">
                <a16:creationId xmlns:a16="http://schemas.microsoft.com/office/drawing/2014/main" id="{15684D23-65ED-10A9-BB8B-0D9E2D844E3A}"/>
              </a:ext>
            </a:extLst>
          </p:cNvPr>
          <p:cNvSpPr>
            <a:spLocks noGrp="1" noChangeArrowheads="1"/>
          </p:cNvSpPr>
          <p:nvPr>
            <p:ph idx="1"/>
          </p:nvPr>
        </p:nvSpPr>
        <p:spPr/>
        <p:txBody>
          <a:bodyPr/>
          <a:lstStyle/>
          <a:p>
            <a:pPr eaLnBrk="1" hangingPunct="1">
              <a:spcBef>
                <a:spcPct val="50000"/>
              </a:spcBef>
              <a:buFontTx/>
              <a:buNone/>
            </a:pPr>
            <a:r>
              <a:rPr lang="en-US" altLang="en-US" b="1" u="sng" dirty="0">
                <a:solidFill>
                  <a:schemeClr val="accent2"/>
                </a:solidFill>
              </a:rPr>
              <a:t>Creating Variables:</a:t>
            </a:r>
          </a:p>
          <a:p>
            <a:pPr eaLnBrk="1" hangingPunct="1">
              <a:spcBef>
                <a:spcPct val="50000"/>
              </a:spcBef>
              <a:buFontTx/>
              <a:buNone/>
            </a:pPr>
            <a:r>
              <a:rPr lang="en-US" altLang="en-US" dirty="0"/>
              <a:t>You can create variables in a DATA step in the following ways:</a:t>
            </a:r>
            <a:r>
              <a:rPr lang="en-US" altLang="en-US" sz="3600" dirty="0"/>
              <a:t> </a:t>
            </a:r>
          </a:p>
          <a:p>
            <a:pPr eaLnBrk="1" hangingPunct="1">
              <a:spcBef>
                <a:spcPct val="50000"/>
              </a:spcBef>
            </a:pPr>
            <a:r>
              <a:rPr lang="en-US" altLang="en-US" dirty="0"/>
              <a:t>By using an assignment statement ( </a:t>
            </a:r>
            <a:r>
              <a:rPr lang="en-US" altLang="en-US" i="1" dirty="0">
                <a:solidFill>
                  <a:srgbClr val="FF3300"/>
                </a:solidFill>
              </a:rPr>
              <a:t>X(New) =Y(old) or X=‘ABC’</a:t>
            </a:r>
            <a:r>
              <a:rPr lang="en-US" altLang="en-US" dirty="0"/>
              <a:t>)</a:t>
            </a:r>
          </a:p>
          <a:p>
            <a:pPr eaLnBrk="1" hangingPunct="1">
              <a:spcBef>
                <a:spcPct val="50000"/>
              </a:spcBef>
            </a:pPr>
            <a:r>
              <a:rPr lang="en-US" altLang="en-US" dirty="0"/>
              <a:t>By reading data with the INPUT statement in a DATA step (</a:t>
            </a:r>
            <a:r>
              <a:rPr lang="en-US" altLang="en-US" i="1" dirty="0">
                <a:solidFill>
                  <a:srgbClr val="FF3300"/>
                </a:solidFill>
                <a:latin typeface="Arial Unicode MS"/>
              </a:rPr>
              <a:t>input Name $ Color $ Carats Owner $;</a:t>
            </a:r>
            <a:r>
              <a:rPr lang="en-US" altLang="en-US" dirty="0">
                <a:latin typeface="Arial Unicode MS"/>
              </a:rPr>
              <a:t> )</a:t>
            </a:r>
            <a:endParaRPr lang="en-US" altLang="en-US" dirty="0"/>
          </a:p>
          <a:p>
            <a:pPr eaLnBrk="1" hangingPunct="1">
              <a:spcBef>
                <a:spcPct val="50000"/>
              </a:spcBef>
            </a:pPr>
            <a:r>
              <a:rPr lang="en-US" altLang="en-US" dirty="0"/>
              <a:t>By specifying a new variable in a FORMAT or INFORMAT statement </a:t>
            </a:r>
          </a:p>
          <a:p>
            <a:pPr eaLnBrk="1" hangingPunct="1">
              <a:spcBef>
                <a:spcPct val="50000"/>
              </a:spcBef>
            </a:pPr>
            <a:r>
              <a:rPr lang="en-US" altLang="en-US" dirty="0"/>
              <a:t>By specifying a new variable in a LENGTH statement(</a:t>
            </a:r>
            <a:r>
              <a:rPr lang="en-US" altLang="en-US" i="1" dirty="0">
                <a:solidFill>
                  <a:srgbClr val="FF3300"/>
                </a:solidFill>
                <a:latin typeface="Arial Unicode MS"/>
              </a:rPr>
              <a:t>length Salesperson $20;</a:t>
            </a:r>
            <a:r>
              <a:rPr lang="en-US" altLang="en-US" dirty="0">
                <a:latin typeface="Arial Unicode MS"/>
              </a:rPr>
              <a:t> )</a:t>
            </a:r>
            <a:r>
              <a:rPr lang="en-US" altLang="en-US" dirty="0"/>
              <a:t> </a:t>
            </a:r>
          </a:p>
          <a:p>
            <a:pPr eaLnBrk="1" hangingPunct="1">
              <a:spcBef>
                <a:spcPct val="50000"/>
              </a:spcBef>
            </a:pPr>
            <a:r>
              <a:rPr lang="en-US" altLang="en-US" dirty="0"/>
              <a:t>By specifying a new variable in an ATTRIB statement.(</a:t>
            </a:r>
            <a:r>
              <a:rPr lang="en-US" altLang="en-US" i="1" dirty="0">
                <a:solidFill>
                  <a:srgbClr val="FF3300"/>
                </a:solidFill>
                <a:latin typeface="Arial Unicode MS"/>
              </a:rPr>
              <a:t>Flavor="Cherry"; </a:t>
            </a:r>
            <a:r>
              <a:rPr lang="en-US" altLang="en-US" i="1" dirty="0" err="1">
                <a:solidFill>
                  <a:srgbClr val="FF3300"/>
                </a:solidFill>
                <a:latin typeface="Arial Unicode MS"/>
              </a:rPr>
              <a:t>attrib</a:t>
            </a:r>
            <a:r>
              <a:rPr lang="en-US" altLang="en-US" i="1" dirty="0">
                <a:solidFill>
                  <a:srgbClr val="FF3300"/>
                </a:solidFill>
                <a:latin typeface="Arial Unicode MS"/>
              </a:rPr>
              <a:t> Flavor format=$10</a:t>
            </a:r>
            <a:r>
              <a:rPr lang="en-US" altLang="en-US" dirty="0">
                <a:latin typeface="Arial Unicode MS"/>
              </a:rPr>
              <a:t>.); </a:t>
            </a:r>
            <a:endParaRPr lang="en-US" altLang="en-US" dirty="0"/>
          </a:p>
          <a:p>
            <a:pPr eaLnBrk="1" hangingPunct="1"/>
            <a:endParaRPr lang="en-US" altLang="en-US" dirty="0"/>
          </a:p>
        </p:txBody>
      </p:sp>
      <p:sp>
        <p:nvSpPr>
          <p:cNvPr id="52228" name="Slide Number Placeholder 5">
            <a:extLst>
              <a:ext uri="{FF2B5EF4-FFF2-40B4-BE49-F238E27FC236}">
                <a16:creationId xmlns:a16="http://schemas.microsoft.com/office/drawing/2014/main" id="{CF6D1598-A4D5-4C77-B459-28292971388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B79C61B-B249-453E-BF9A-6341066AFD38}" type="slidenum">
              <a:rPr lang="en-US" altLang="en-US" smtClean="0">
                <a:solidFill>
                  <a:srgbClr val="898989"/>
                </a:solidFill>
              </a:rPr>
              <a:pPr/>
              <a:t>57</a:t>
            </a:fld>
            <a:endParaRPr lang="en-US" altLang="en-US">
              <a:solidFill>
                <a:srgbClr val="89898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F46FAC2-A862-AD79-8AD3-00BE43D2287A}"/>
              </a:ext>
            </a:extLst>
          </p:cNvPr>
          <p:cNvSpPr>
            <a:spLocks noGrp="1"/>
          </p:cNvSpPr>
          <p:nvPr>
            <p:ph type="title"/>
          </p:nvPr>
        </p:nvSpPr>
        <p:spPr/>
        <p:txBody>
          <a:bodyPr/>
          <a:lstStyle/>
          <a:p>
            <a:pPr eaLnBrk="1" hangingPunct="1"/>
            <a:r>
              <a:rPr lang="en-US" altLang="en-US"/>
              <a:t>SAS Statements</a:t>
            </a:r>
          </a:p>
        </p:txBody>
      </p:sp>
      <p:sp>
        <p:nvSpPr>
          <p:cNvPr id="240643" name="Rectangle 3">
            <a:extLst>
              <a:ext uri="{FF2B5EF4-FFF2-40B4-BE49-F238E27FC236}">
                <a16:creationId xmlns:a16="http://schemas.microsoft.com/office/drawing/2014/main" id="{73C3F593-898B-28F8-7D11-1EF08271FD3D}"/>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r>
              <a:rPr lang="en-US" altLang="en-US"/>
              <a:t>A </a:t>
            </a:r>
            <a:r>
              <a:rPr lang="en-US" altLang="en-US" b="1"/>
              <a:t>SAS statement</a:t>
            </a:r>
            <a:r>
              <a:rPr lang="en-US" altLang="en-US"/>
              <a:t> is a series of items that may include keywords, SAS names, special characters, and operators. All SAS statements end with a semicolon. A SAS statement either requests SAS to perform an operation or gives information to the system. </a:t>
            </a:r>
          </a:p>
          <a:p>
            <a:pPr eaLnBrk="1" fontAlgn="auto" hangingPunct="1">
              <a:spcAft>
                <a:spcPts val="0"/>
              </a:spcAft>
              <a:defRPr/>
            </a:pPr>
            <a:endParaRPr lang="en-US" altLang="en-US"/>
          </a:p>
          <a:p>
            <a:pPr eaLnBrk="1" fontAlgn="auto" hangingPunct="1">
              <a:spcAft>
                <a:spcPts val="0"/>
              </a:spcAft>
              <a:defRPr/>
            </a:pPr>
            <a:r>
              <a:rPr lang="en-US" altLang="en-US"/>
              <a:t>Following is the list of frequently used SAS statements.</a:t>
            </a:r>
          </a:p>
          <a:p>
            <a:pPr lvl="1" eaLnBrk="1" fontAlgn="auto" hangingPunct="1">
              <a:spcAft>
                <a:spcPts val="0"/>
              </a:spcAft>
              <a:buFont typeface="Tahoma" panose="020B0604030504040204" pitchFamily="34" charset="0"/>
              <a:buNone/>
              <a:defRPr/>
            </a:pPr>
            <a:r>
              <a:rPr lang="en-US" altLang="en-US" sz="2000">
                <a:solidFill>
                  <a:srgbClr val="008000"/>
                </a:solidFill>
              </a:rPr>
              <a:t>ARRAY		DO until 	 	 IF-subsetting 	LENGTH	</a:t>
            </a:r>
          </a:p>
          <a:p>
            <a:pPr lvl="1" eaLnBrk="1" fontAlgn="auto" hangingPunct="1">
              <a:spcAft>
                <a:spcPts val="0"/>
              </a:spcAft>
              <a:buFont typeface="Tahoma" panose="020B0604030504040204" pitchFamily="34" charset="0"/>
              <a:buNone/>
              <a:defRPr/>
            </a:pPr>
            <a:r>
              <a:rPr lang="en-US" altLang="en-US" sz="2000">
                <a:solidFill>
                  <a:srgbClr val="008000"/>
                </a:solidFill>
              </a:rPr>
              <a:t>ATTRIB		DO while 		 IF-THEN/ELSE	MERGE 	</a:t>
            </a:r>
          </a:p>
          <a:p>
            <a:pPr lvl="1" eaLnBrk="1" fontAlgn="auto" hangingPunct="1">
              <a:spcAft>
                <a:spcPts val="0"/>
              </a:spcAft>
              <a:buFont typeface="Tahoma" panose="020B0604030504040204" pitchFamily="34" charset="0"/>
              <a:buNone/>
              <a:defRPr/>
            </a:pPr>
            <a:r>
              <a:rPr lang="en-US" altLang="en-US" sz="2000">
                <a:solidFill>
                  <a:srgbClr val="008000"/>
                </a:solidFill>
              </a:rPr>
              <a:t>BY				DROP 		 %INCLUDE 	RETAIN 	</a:t>
            </a:r>
          </a:p>
          <a:p>
            <a:pPr lvl="1" eaLnBrk="1" fontAlgn="auto" hangingPunct="1">
              <a:spcAft>
                <a:spcPts val="0"/>
              </a:spcAft>
              <a:buFont typeface="Tahoma" panose="020B0604030504040204" pitchFamily="34" charset="0"/>
              <a:buNone/>
              <a:defRPr/>
            </a:pPr>
            <a:r>
              <a:rPr lang="en-US" altLang="en-US" sz="2000">
                <a:solidFill>
                  <a:srgbClr val="008000"/>
                </a:solidFill>
              </a:rPr>
              <a:t>CARDS		FILE 		 INFORMAT 	SET</a:t>
            </a:r>
          </a:p>
          <a:p>
            <a:pPr lvl="1" eaLnBrk="1" fontAlgn="auto" hangingPunct="1">
              <a:spcAft>
                <a:spcPts val="0"/>
              </a:spcAft>
              <a:buFont typeface="Tahoma" panose="020B0604030504040204" pitchFamily="34" charset="0"/>
              <a:buNone/>
              <a:defRPr/>
            </a:pPr>
            <a:r>
              <a:rPr lang="en-US" altLang="en-US" sz="2000">
                <a:solidFill>
                  <a:srgbClr val="008000"/>
                </a:solidFill>
              </a:rPr>
              <a:t>DATALINES		INFILE 		 INPUT 		SELECT</a:t>
            </a:r>
          </a:p>
          <a:p>
            <a:pPr lvl="1" eaLnBrk="1" fontAlgn="auto" hangingPunct="1">
              <a:spcAft>
                <a:spcPts val="0"/>
              </a:spcAft>
              <a:buFont typeface="Tahoma" panose="020B0604030504040204" pitchFamily="34" charset="0"/>
              <a:buNone/>
              <a:defRPr/>
            </a:pPr>
            <a:r>
              <a:rPr lang="en-US" altLang="en-US" sz="2000">
                <a:solidFill>
                  <a:srgbClr val="008000"/>
                </a:solidFill>
              </a:rPr>
              <a:t>DELETE		FILENAME 	 KEEP 		SUM 	</a:t>
            </a:r>
          </a:p>
          <a:p>
            <a:pPr lvl="1" eaLnBrk="1" fontAlgn="auto" hangingPunct="1">
              <a:spcAft>
                <a:spcPts val="0"/>
              </a:spcAft>
              <a:buFont typeface="Tahoma" panose="020B0604030504040204" pitchFamily="34" charset="0"/>
              <a:buNone/>
              <a:defRPr/>
            </a:pPr>
            <a:r>
              <a:rPr lang="en-US" altLang="en-US" sz="2000">
                <a:solidFill>
                  <a:srgbClr val="008000"/>
                </a:solidFill>
              </a:rPr>
              <a:t>DO			FOOTNOTE	 LABEL 		WHERE</a:t>
            </a:r>
          </a:p>
          <a:p>
            <a:pPr lvl="1" eaLnBrk="1" fontAlgn="auto" hangingPunct="1">
              <a:spcAft>
                <a:spcPts val="0"/>
              </a:spcAft>
              <a:buFont typeface="Tahoma" panose="020B0604030504040204" pitchFamily="34" charset="0"/>
              <a:buNone/>
              <a:defRPr/>
            </a:pPr>
            <a:r>
              <a:rPr lang="en-US" altLang="en-US" sz="2000">
                <a:solidFill>
                  <a:srgbClr val="008000"/>
                </a:solidFill>
              </a:rPr>
              <a:t>DO-iterative		FORMAT 		 LIBNAME 	TITLE</a:t>
            </a:r>
          </a:p>
          <a:p>
            <a:pPr lvl="1" eaLnBrk="1" fontAlgn="auto" hangingPunct="1">
              <a:spcAft>
                <a:spcPts val="0"/>
              </a:spcAft>
              <a:buFont typeface="Tahoma" panose="020B0604030504040204" pitchFamily="34" charset="0"/>
              <a:buNone/>
              <a:defRPr/>
            </a:pPr>
            <a:r>
              <a:rPr lang="en-US" altLang="en-US" sz="2000">
                <a:solidFill>
                  <a:srgbClr val="008000"/>
                </a:solidFill>
              </a:rPr>
              <a:t>DATA 		OUTPUT		 RENAME		STOP</a:t>
            </a:r>
          </a:p>
        </p:txBody>
      </p:sp>
      <p:sp>
        <p:nvSpPr>
          <p:cNvPr id="53252" name="Slide Number Placeholder 5">
            <a:extLst>
              <a:ext uri="{FF2B5EF4-FFF2-40B4-BE49-F238E27FC236}">
                <a16:creationId xmlns:a16="http://schemas.microsoft.com/office/drawing/2014/main" id="{117AC450-85C8-4150-CF1E-50EF0410EE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C22647A-494B-46D6-9657-36D56635B31A}" type="slidenum">
              <a:rPr lang="en-US" altLang="en-US" smtClean="0">
                <a:solidFill>
                  <a:srgbClr val="898989"/>
                </a:solidFill>
              </a:rPr>
              <a:pPr/>
              <a:t>58</a:t>
            </a:fld>
            <a:endParaRPr lang="en-US" altLang="en-US">
              <a:solidFill>
                <a:srgbClr val="89898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E0D43AE-88E3-D96E-4942-9AABA5529A80}"/>
              </a:ext>
            </a:extLst>
          </p:cNvPr>
          <p:cNvSpPr>
            <a:spLocks noGrp="1"/>
          </p:cNvSpPr>
          <p:nvPr>
            <p:ph type="title"/>
          </p:nvPr>
        </p:nvSpPr>
        <p:spPr/>
        <p:txBody>
          <a:bodyPr/>
          <a:lstStyle/>
          <a:p>
            <a:pPr eaLnBrk="1" hangingPunct="1"/>
            <a:r>
              <a:rPr lang="en-US" altLang="en-US"/>
              <a:t>SAS Statements</a:t>
            </a:r>
          </a:p>
        </p:txBody>
      </p:sp>
      <p:sp>
        <p:nvSpPr>
          <p:cNvPr id="241667" name="Rectangle 3">
            <a:extLst>
              <a:ext uri="{FF2B5EF4-FFF2-40B4-BE49-F238E27FC236}">
                <a16:creationId xmlns:a16="http://schemas.microsoft.com/office/drawing/2014/main" id="{A180D179-BA81-F7DF-6A3C-CB523583C85D}"/>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a:solidFill>
                  <a:schemeClr val="accent2"/>
                </a:solidFill>
              </a:rPr>
              <a:t>ATTRIB statement</a:t>
            </a:r>
          </a:p>
          <a:p>
            <a:pPr lvl="1" eaLnBrk="1" fontAlgn="auto" hangingPunct="1">
              <a:spcAft>
                <a:spcPts val="0"/>
              </a:spcAft>
              <a:defRPr/>
            </a:pPr>
            <a:r>
              <a:rPr lang="en-US" altLang="en-US" sz="2400"/>
              <a:t>Associates a format, informat, label, and/or length with one or more variables</a:t>
            </a:r>
          </a:p>
          <a:p>
            <a:pPr lvl="1" eaLnBrk="1" fontAlgn="auto" hangingPunct="1">
              <a:spcAft>
                <a:spcPts val="0"/>
              </a:spcAft>
              <a:buFont typeface="Tahoma" panose="020B0604030504040204" pitchFamily="34" charset="0"/>
              <a:buNone/>
              <a:defRPr/>
            </a:pPr>
            <a:r>
              <a:rPr lang="en-US" altLang="en-US" sz="2400" b="1">
                <a:solidFill>
                  <a:srgbClr val="008000"/>
                </a:solidFill>
              </a:rPr>
              <a:t>	ATTRIB </a:t>
            </a:r>
            <a:r>
              <a:rPr lang="en-US" altLang="en-US" sz="2400" i="1">
                <a:solidFill>
                  <a:srgbClr val="008000"/>
                </a:solidFill>
              </a:rPr>
              <a:t>variable-list(s) attribute-list(s)</a:t>
            </a:r>
            <a:r>
              <a:rPr lang="en-US" altLang="en-US" sz="2400">
                <a:solidFill>
                  <a:srgbClr val="008000"/>
                </a:solidFill>
              </a:rPr>
              <a:t> ;</a:t>
            </a:r>
            <a:r>
              <a:rPr lang="en-US" altLang="en-US" sz="2400"/>
              <a:t> </a:t>
            </a:r>
          </a:p>
          <a:p>
            <a:pPr lvl="1" eaLnBrk="1" fontAlgn="auto" hangingPunct="1">
              <a:spcAft>
                <a:spcPts val="0"/>
              </a:spcAft>
              <a:buFont typeface="Tahoma" panose="020B0604030504040204" pitchFamily="34" charset="0"/>
              <a:buNone/>
              <a:defRPr/>
            </a:pPr>
            <a:r>
              <a:rPr lang="en-US" altLang="en-US" sz="2400"/>
              <a:t>	Where, </a:t>
            </a:r>
          </a:p>
          <a:p>
            <a:pPr lvl="1" eaLnBrk="1" fontAlgn="auto" hangingPunct="1">
              <a:spcAft>
                <a:spcPts val="0"/>
              </a:spcAft>
              <a:buFont typeface="Tahoma" panose="020B0604030504040204" pitchFamily="34" charset="0"/>
              <a:buNone/>
              <a:defRPr/>
            </a:pPr>
            <a:r>
              <a:rPr lang="en-US" altLang="en-US" sz="2400" i="1">
                <a:solidFill>
                  <a:srgbClr val="008000"/>
                </a:solidFill>
              </a:rPr>
              <a:t>	variable-list</a:t>
            </a:r>
            <a:r>
              <a:rPr lang="en-US" altLang="en-US" sz="2400"/>
              <a:t> names the variables that you want to associate with the attributes. </a:t>
            </a:r>
          </a:p>
          <a:p>
            <a:pPr lvl="1" eaLnBrk="1" fontAlgn="auto" hangingPunct="1">
              <a:spcAft>
                <a:spcPts val="0"/>
              </a:spcAft>
              <a:buFont typeface="Tahoma" panose="020B0604030504040204" pitchFamily="34" charset="0"/>
              <a:buNone/>
              <a:defRPr/>
            </a:pPr>
            <a:r>
              <a:rPr lang="en-US" altLang="en-US" sz="2400" i="1">
                <a:solidFill>
                  <a:srgbClr val="008000"/>
                </a:solidFill>
              </a:rPr>
              <a:t>	Attribute-list</a:t>
            </a:r>
            <a:r>
              <a:rPr lang="en-US" altLang="en-US" sz="2400"/>
              <a:t> specifies one or more attributes to assign to </a:t>
            </a:r>
            <a:r>
              <a:rPr lang="en-US" altLang="en-US" sz="2400" i="1">
                <a:solidFill>
                  <a:srgbClr val="008000"/>
                </a:solidFill>
              </a:rPr>
              <a:t>variable-list</a:t>
            </a:r>
            <a:r>
              <a:rPr lang="en-US" altLang="en-US" sz="2400">
                <a:solidFill>
                  <a:srgbClr val="008000"/>
                </a:solidFill>
              </a:rPr>
              <a:t>.</a:t>
            </a:r>
          </a:p>
          <a:p>
            <a:pPr lvl="1" eaLnBrk="1" fontAlgn="auto" hangingPunct="1">
              <a:spcAft>
                <a:spcPts val="0"/>
              </a:spcAft>
              <a:defRPr/>
            </a:pPr>
            <a:endParaRPr lang="en-US" altLang="en-US" sz="2400"/>
          </a:p>
          <a:p>
            <a:pPr lvl="1" eaLnBrk="1" fontAlgn="auto" hangingPunct="1">
              <a:spcAft>
                <a:spcPts val="0"/>
              </a:spcAft>
              <a:defRPr/>
            </a:pPr>
            <a:r>
              <a:rPr lang="en-US" altLang="en-US" sz="2400"/>
              <a:t>Specify one or more of these attributes in the ATTRIB statement: </a:t>
            </a:r>
          </a:p>
          <a:p>
            <a:pPr lvl="2" eaLnBrk="1" fontAlgn="auto" hangingPunct="1">
              <a:spcAft>
                <a:spcPts val="0"/>
              </a:spcAft>
              <a:buClr>
                <a:schemeClr val="tx1"/>
              </a:buClr>
              <a:buFont typeface="Wingdings" panose="05000000000000000000" pitchFamily="2" charset="2"/>
              <a:buNone/>
              <a:defRPr/>
            </a:pPr>
            <a:r>
              <a:rPr lang="en-US" altLang="en-US" sz="2000">
                <a:solidFill>
                  <a:srgbClr val="008000"/>
                </a:solidFill>
              </a:rPr>
              <a:t>	FORMAT=</a:t>
            </a:r>
            <a:r>
              <a:rPr lang="en-US" altLang="en-US" sz="2000" i="1">
                <a:solidFill>
                  <a:srgbClr val="008000"/>
                </a:solidFill>
              </a:rPr>
              <a:t>format</a:t>
            </a:r>
            <a:r>
              <a:rPr lang="en-US" altLang="en-US" sz="2000">
                <a:solidFill>
                  <a:srgbClr val="008000"/>
                </a:solidFill>
              </a:rPr>
              <a:t> </a:t>
            </a:r>
          </a:p>
          <a:p>
            <a:pPr lvl="2" eaLnBrk="1" fontAlgn="auto" hangingPunct="1">
              <a:spcAft>
                <a:spcPts val="0"/>
              </a:spcAft>
              <a:buClr>
                <a:schemeClr val="tx1"/>
              </a:buClr>
              <a:buFont typeface="Wingdings" panose="05000000000000000000" pitchFamily="2" charset="2"/>
              <a:buNone/>
              <a:defRPr/>
            </a:pPr>
            <a:r>
              <a:rPr lang="en-US" altLang="en-US" sz="2000">
                <a:solidFill>
                  <a:srgbClr val="008000"/>
                </a:solidFill>
              </a:rPr>
              <a:t>	INFORMAT=</a:t>
            </a:r>
            <a:r>
              <a:rPr lang="en-US" altLang="en-US" sz="2000" i="1">
                <a:solidFill>
                  <a:srgbClr val="008000"/>
                </a:solidFill>
              </a:rPr>
              <a:t>informat</a:t>
            </a:r>
            <a:r>
              <a:rPr lang="en-US" altLang="en-US" sz="2000">
                <a:solidFill>
                  <a:srgbClr val="008000"/>
                </a:solidFill>
              </a:rPr>
              <a:t> </a:t>
            </a:r>
          </a:p>
          <a:p>
            <a:pPr lvl="2" eaLnBrk="1" fontAlgn="auto" hangingPunct="1">
              <a:spcAft>
                <a:spcPts val="0"/>
              </a:spcAft>
              <a:buClr>
                <a:schemeClr val="tx1"/>
              </a:buClr>
              <a:buFont typeface="Wingdings" panose="05000000000000000000" pitchFamily="2" charset="2"/>
              <a:buNone/>
              <a:defRPr/>
            </a:pPr>
            <a:r>
              <a:rPr lang="en-US" altLang="en-US" sz="2000">
                <a:solidFill>
                  <a:srgbClr val="008000"/>
                </a:solidFill>
              </a:rPr>
              <a:t>	LABEL='</a:t>
            </a:r>
            <a:r>
              <a:rPr lang="en-US" altLang="en-US" sz="2000" i="1">
                <a:solidFill>
                  <a:srgbClr val="008000"/>
                </a:solidFill>
              </a:rPr>
              <a:t>label</a:t>
            </a:r>
            <a:r>
              <a:rPr lang="en-US" altLang="en-US" sz="2000">
                <a:solidFill>
                  <a:srgbClr val="008000"/>
                </a:solidFill>
              </a:rPr>
              <a:t>' </a:t>
            </a:r>
          </a:p>
          <a:p>
            <a:pPr lvl="2" eaLnBrk="1" fontAlgn="auto" hangingPunct="1">
              <a:spcAft>
                <a:spcPts val="0"/>
              </a:spcAft>
              <a:buClr>
                <a:schemeClr val="tx1"/>
              </a:buClr>
              <a:buFont typeface="Wingdings" panose="05000000000000000000" pitchFamily="2" charset="2"/>
              <a:buNone/>
              <a:defRPr/>
            </a:pPr>
            <a:r>
              <a:rPr lang="en-US" altLang="en-US" sz="2000">
                <a:solidFill>
                  <a:srgbClr val="008000"/>
                </a:solidFill>
              </a:rPr>
              <a:t>	LENGTH=&lt;$&gt;</a:t>
            </a:r>
            <a:r>
              <a:rPr lang="en-US" altLang="en-US" sz="2000" i="1">
                <a:solidFill>
                  <a:srgbClr val="008000"/>
                </a:solidFill>
              </a:rPr>
              <a:t>length</a:t>
            </a:r>
            <a:r>
              <a:rPr lang="en-US" altLang="en-US" sz="2000"/>
              <a:t> </a:t>
            </a:r>
          </a:p>
          <a:p>
            <a:pPr lvl="1" eaLnBrk="1" fontAlgn="auto" hangingPunct="1">
              <a:spcAft>
                <a:spcPts val="0"/>
              </a:spcAft>
              <a:buFont typeface="Tahoma" panose="020B0604030504040204" pitchFamily="34" charset="0"/>
              <a:buNone/>
              <a:defRPr/>
            </a:pPr>
            <a:endParaRPr lang="en-US" altLang="en-US" sz="2400"/>
          </a:p>
          <a:p>
            <a:pPr lvl="1" eaLnBrk="1" fontAlgn="auto" hangingPunct="1">
              <a:spcAft>
                <a:spcPts val="0"/>
              </a:spcAft>
              <a:buFont typeface="Tahoma" panose="020B0604030504040204" pitchFamily="34" charset="0"/>
              <a:buNone/>
              <a:defRPr/>
            </a:pPr>
            <a:endParaRPr lang="en-US" altLang="en-US" sz="2400"/>
          </a:p>
          <a:p>
            <a:pPr lvl="1" eaLnBrk="1" fontAlgn="auto" hangingPunct="1">
              <a:spcAft>
                <a:spcPts val="0"/>
              </a:spcAft>
              <a:buFont typeface="Tahoma" panose="020B0604030504040204" pitchFamily="34" charset="0"/>
              <a:buNone/>
              <a:defRPr/>
            </a:pPr>
            <a:endParaRPr lang="en-US" altLang="en-US" sz="2400"/>
          </a:p>
        </p:txBody>
      </p:sp>
      <p:sp>
        <p:nvSpPr>
          <p:cNvPr id="54276" name="Slide Number Placeholder 5">
            <a:extLst>
              <a:ext uri="{FF2B5EF4-FFF2-40B4-BE49-F238E27FC236}">
                <a16:creationId xmlns:a16="http://schemas.microsoft.com/office/drawing/2014/main" id="{E895E0F4-7BAD-0FAA-BD79-FDA723DA06F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624F91-2F0F-4552-9C60-FC818BE24524}" type="slidenum">
              <a:rPr lang="en-US" altLang="en-US" smtClean="0">
                <a:solidFill>
                  <a:srgbClr val="898989"/>
                </a:solidFill>
              </a:rPr>
              <a:pPr/>
              <a:t>59</a:t>
            </a:fld>
            <a:endParaRPr lang="en-US" altLang="en-US">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a16="http://schemas.microsoft.com/office/drawing/2014/main" id="{1291B95C-ACC3-B981-9092-214E5E3587BD}"/>
              </a:ext>
            </a:extLst>
          </p:cNvPr>
          <p:cNvSpPr>
            <a:spLocks noGrp="1" noChangeArrowheads="1"/>
          </p:cNvSpPr>
          <p:nvPr>
            <p:ph idx="1"/>
          </p:nvPr>
        </p:nvSpPr>
        <p:spPr>
          <a:xfrm>
            <a:off x="533400" y="1143000"/>
            <a:ext cx="7772400" cy="4114800"/>
          </a:xfrm>
        </p:spPr>
        <p:txBody>
          <a:bodyPr/>
          <a:lstStyle/>
          <a:p>
            <a:pPr eaLnBrk="1" hangingPunct="1">
              <a:buFontTx/>
              <a:buNone/>
            </a:pPr>
            <a:r>
              <a:rPr lang="en-US" altLang="en-US" sz="2800" b="1"/>
              <a:t>The core of the SAS System is base SAS software, which consists of</a:t>
            </a:r>
            <a:br>
              <a:rPr lang="en-US" altLang="en-US" sz="2800" b="1"/>
            </a:br>
            <a:endParaRPr lang="en-US" altLang="en-US"/>
          </a:p>
          <a:p>
            <a:pPr eaLnBrk="1" hangingPunct="1">
              <a:buClr>
                <a:schemeClr val="tx1"/>
              </a:buClr>
              <a:buFont typeface="Wingdings" panose="05000000000000000000" pitchFamily="2" charset="2"/>
              <a:buChar char="Ø"/>
            </a:pPr>
            <a:r>
              <a:rPr lang="en-US" altLang="en-US"/>
              <a:t>SAS Language</a:t>
            </a:r>
          </a:p>
          <a:p>
            <a:pPr eaLnBrk="1" hangingPunct="1">
              <a:buClr>
                <a:schemeClr val="tx1"/>
              </a:buClr>
              <a:buFont typeface="Wingdings" panose="05000000000000000000" pitchFamily="2" charset="2"/>
              <a:buChar char="Ø"/>
            </a:pPr>
            <a:r>
              <a:rPr lang="en-US" altLang="en-US"/>
              <a:t>SAS Procedures</a:t>
            </a:r>
          </a:p>
          <a:p>
            <a:pPr eaLnBrk="1" hangingPunct="1">
              <a:buClr>
                <a:schemeClr val="tx1"/>
              </a:buClr>
              <a:buFont typeface="Wingdings" panose="05000000000000000000" pitchFamily="2" charset="2"/>
              <a:buChar char="Ø"/>
            </a:pPr>
            <a:r>
              <a:rPr lang="en-US" altLang="en-US"/>
              <a:t>SAS Macros</a:t>
            </a:r>
          </a:p>
          <a:p>
            <a:pPr eaLnBrk="1" hangingPunct="1">
              <a:buClr>
                <a:schemeClr val="tx1"/>
              </a:buClr>
              <a:buFont typeface="Wingdings" panose="05000000000000000000" pitchFamily="2" charset="2"/>
              <a:buChar char="Ø"/>
            </a:pPr>
            <a:r>
              <a:rPr lang="en-US" altLang="en-US"/>
              <a:t>Data Step Debugger</a:t>
            </a:r>
          </a:p>
          <a:p>
            <a:pPr eaLnBrk="1" hangingPunct="1">
              <a:buClr>
                <a:schemeClr val="tx1"/>
              </a:buClr>
              <a:buFont typeface="Wingdings" panose="05000000000000000000" pitchFamily="2" charset="2"/>
              <a:buChar char="Ø"/>
            </a:pPr>
            <a:r>
              <a:rPr lang="en-US" altLang="en-US"/>
              <a:t>ODS</a:t>
            </a:r>
          </a:p>
          <a:p>
            <a:pPr eaLnBrk="1" hangingPunct="1">
              <a:buClr>
                <a:schemeClr val="tx1"/>
              </a:buClr>
              <a:buFont typeface="Wingdings" panose="05000000000000000000" pitchFamily="2" charset="2"/>
              <a:buChar char="Ø"/>
            </a:pPr>
            <a:r>
              <a:rPr lang="en-US" altLang="en-US"/>
              <a:t>Windowing Environment</a:t>
            </a:r>
          </a:p>
          <a:p>
            <a:pPr eaLnBrk="1" hangingPunct="1">
              <a:buClr>
                <a:schemeClr val="tx1"/>
              </a:buClr>
              <a:buFont typeface="Wingdings" panose="05000000000000000000" pitchFamily="2" charset="2"/>
              <a:buNone/>
            </a:pPr>
            <a:endParaRPr lang="en-US" altLang="en-US"/>
          </a:p>
          <a:p>
            <a:pPr eaLnBrk="1" hangingPunct="1">
              <a:buFontTx/>
              <a:buNone/>
            </a:pPr>
            <a:endParaRPr lang="en-US" altLang="en-US"/>
          </a:p>
        </p:txBody>
      </p:sp>
      <p:sp>
        <p:nvSpPr>
          <p:cNvPr id="8195" name="Slide Number Placeholder 5">
            <a:extLst>
              <a:ext uri="{FF2B5EF4-FFF2-40B4-BE49-F238E27FC236}">
                <a16:creationId xmlns:a16="http://schemas.microsoft.com/office/drawing/2014/main" id="{F690D680-7D88-09F9-1B61-DDF103A659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7323352-D251-47DC-B585-23AF2FA4FA00}" type="slidenum">
              <a:rPr lang="en-US" altLang="en-US" smtClean="0">
                <a:solidFill>
                  <a:srgbClr val="898989"/>
                </a:solidFill>
              </a:rPr>
              <a:pPr/>
              <a:t>6</a:t>
            </a:fld>
            <a:endParaRPr lang="en-US" altLang="en-US">
              <a:solidFill>
                <a:srgbClr val="898989"/>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2723313D-9C80-D89B-729D-E4564BC0D06C}"/>
              </a:ext>
            </a:extLst>
          </p:cNvPr>
          <p:cNvSpPr>
            <a:spLocks noGrp="1"/>
          </p:cNvSpPr>
          <p:nvPr>
            <p:ph type="title"/>
          </p:nvPr>
        </p:nvSpPr>
        <p:spPr/>
        <p:txBody>
          <a:bodyPr/>
          <a:lstStyle/>
          <a:p>
            <a:pPr eaLnBrk="1" hangingPunct="1"/>
            <a:r>
              <a:rPr lang="en-US" altLang="en-US"/>
              <a:t>SAS Statements</a:t>
            </a:r>
          </a:p>
        </p:txBody>
      </p:sp>
      <p:sp>
        <p:nvSpPr>
          <p:cNvPr id="55299" name="Rectangle 3">
            <a:extLst>
              <a:ext uri="{FF2B5EF4-FFF2-40B4-BE49-F238E27FC236}">
                <a16:creationId xmlns:a16="http://schemas.microsoft.com/office/drawing/2014/main" id="{92E3069C-AEBD-62A7-1163-FD001DFB689E}"/>
              </a:ext>
            </a:extLst>
          </p:cNvPr>
          <p:cNvSpPr>
            <a:spLocks noGrp="1" noChangeArrowheads="1"/>
          </p:cNvSpPr>
          <p:nvPr>
            <p:ph idx="1"/>
          </p:nvPr>
        </p:nvSpPr>
        <p:spPr/>
        <p:txBody>
          <a:bodyPr/>
          <a:lstStyle/>
          <a:p>
            <a:pPr eaLnBrk="1" hangingPunct="1"/>
            <a:r>
              <a:rPr lang="en-US" altLang="en-US" dirty="0"/>
              <a:t>Examples of ATTRIB statement:</a:t>
            </a:r>
          </a:p>
          <a:p>
            <a:pPr lvl="2" eaLnBrk="1" hangingPunct="1">
              <a:buFontTx/>
              <a:buNone/>
            </a:pPr>
            <a:endParaRPr lang="en-US" altLang="en-US" dirty="0">
              <a:solidFill>
                <a:srgbClr val="008000"/>
              </a:solidFill>
              <a:latin typeface="Arial Unicode MS"/>
            </a:endParaRPr>
          </a:p>
          <a:p>
            <a:pPr lvl="2" eaLnBrk="1" hangingPunct="1">
              <a:buFontTx/>
              <a:buNone/>
            </a:pPr>
            <a:r>
              <a:rPr lang="en-US" altLang="en-US" dirty="0" err="1">
                <a:solidFill>
                  <a:srgbClr val="008000"/>
                </a:solidFill>
                <a:latin typeface="Arial Unicode MS"/>
              </a:rPr>
              <a:t>attrib</a:t>
            </a:r>
            <a:r>
              <a:rPr lang="en-US" altLang="en-US" dirty="0">
                <a:solidFill>
                  <a:schemeClr val="accent2"/>
                </a:solidFill>
                <a:latin typeface="Arial Unicode MS"/>
              </a:rPr>
              <a:t> cost length=4;</a:t>
            </a:r>
            <a:endParaRPr lang="en-US" altLang="en-US" dirty="0">
              <a:solidFill>
                <a:schemeClr val="accent2"/>
              </a:solidFill>
            </a:endParaRPr>
          </a:p>
          <a:p>
            <a:pPr lvl="2" eaLnBrk="1" hangingPunct="1">
              <a:buFontTx/>
              <a:buNone/>
            </a:pPr>
            <a:endParaRPr lang="en-US" altLang="en-US" dirty="0">
              <a:solidFill>
                <a:srgbClr val="008000"/>
              </a:solidFill>
              <a:latin typeface="Arial Unicode MS"/>
            </a:endParaRPr>
          </a:p>
          <a:p>
            <a:pPr lvl="2" eaLnBrk="1" hangingPunct="1">
              <a:buFontTx/>
              <a:buNone/>
            </a:pPr>
            <a:r>
              <a:rPr lang="en-US" altLang="en-US" dirty="0" err="1">
                <a:solidFill>
                  <a:srgbClr val="008000"/>
                </a:solidFill>
                <a:latin typeface="Arial Unicode MS"/>
              </a:rPr>
              <a:t>attrib</a:t>
            </a:r>
            <a:r>
              <a:rPr lang="en-US" altLang="en-US" dirty="0">
                <a:solidFill>
                  <a:schemeClr val="accent2"/>
                </a:solidFill>
                <a:latin typeface="Arial Unicode MS"/>
              </a:rPr>
              <a:t> </a:t>
            </a:r>
            <a:r>
              <a:rPr lang="en-US" altLang="en-US" dirty="0" err="1">
                <a:solidFill>
                  <a:schemeClr val="accent2"/>
                </a:solidFill>
                <a:latin typeface="Arial Unicode MS"/>
              </a:rPr>
              <a:t>saleday</a:t>
            </a:r>
            <a:r>
              <a:rPr lang="en-US" altLang="en-US" dirty="0">
                <a:solidFill>
                  <a:schemeClr val="accent2"/>
                </a:solidFill>
                <a:latin typeface="Arial Unicode MS"/>
              </a:rPr>
              <a:t> </a:t>
            </a:r>
            <a:r>
              <a:rPr lang="en-US" altLang="en-US" dirty="0" err="1">
                <a:solidFill>
                  <a:schemeClr val="accent2"/>
                </a:solidFill>
                <a:latin typeface="Arial Unicode MS"/>
              </a:rPr>
              <a:t>informat</a:t>
            </a:r>
            <a:r>
              <a:rPr lang="en-US" altLang="en-US" dirty="0">
                <a:solidFill>
                  <a:schemeClr val="accent2"/>
                </a:solidFill>
                <a:latin typeface="Arial Unicode MS"/>
              </a:rPr>
              <a:t>=mmddyy. format=</a:t>
            </a:r>
            <a:r>
              <a:rPr lang="en-US" altLang="en-US" dirty="0" err="1">
                <a:solidFill>
                  <a:schemeClr val="accent2"/>
                </a:solidFill>
                <a:latin typeface="Arial Unicode MS"/>
              </a:rPr>
              <a:t>worddate</a:t>
            </a:r>
            <a:r>
              <a:rPr lang="en-US" altLang="en-US" dirty="0">
                <a:solidFill>
                  <a:schemeClr val="accent2"/>
                </a:solidFill>
                <a:latin typeface="Arial Unicode MS"/>
              </a:rPr>
              <a:t>.;</a:t>
            </a:r>
            <a:r>
              <a:rPr lang="en-US" altLang="en-US" dirty="0">
                <a:solidFill>
                  <a:schemeClr val="accent2"/>
                </a:solidFill>
              </a:rPr>
              <a:t> </a:t>
            </a:r>
          </a:p>
          <a:p>
            <a:pPr lvl="2" eaLnBrk="1" hangingPunct="1">
              <a:buFontTx/>
              <a:buNone/>
            </a:pPr>
            <a:endParaRPr lang="en-US" altLang="en-US" dirty="0">
              <a:solidFill>
                <a:srgbClr val="008000"/>
              </a:solidFill>
              <a:latin typeface="Arial Unicode MS"/>
            </a:endParaRPr>
          </a:p>
          <a:p>
            <a:pPr lvl="3" eaLnBrk="1" hangingPunct="1">
              <a:buNone/>
            </a:pPr>
            <a:r>
              <a:rPr lang="en-US" altLang="en-US" dirty="0" err="1">
                <a:solidFill>
                  <a:srgbClr val="008000"/>
                </a:solidFill>
                <a:latin typeface="Arial Unicode MS"/>
              </a:rPr>
              <a:t>attrib</a:t>
            </a:r>
            <a:r>
              <a:rPr lang="en-US" altLang="en-US" dirty="0">
                <a:solidFill>
                  <a:schemeClr val="accent2"/>
                </a:solidFill>
                <a:latin typeface="Arial Unicode MS"/>
              </a:rPr>
              <a:t> x y length=$4 label='TEST VARIABLE';</a:t>
            </a:r>
            <a:r>
              <a:rPr lang="en-US" altLang="en-US" dirty="0">
                <a:solidFill>
                  <a:schemeClr val="accent2"/>
                </a:solidFill>
              </a:rPr>
              <a:t> </a:t>
            </a:r>
          </a:p>
          <a:p>
            <a:pPr lvl="2" eaLnBrk="1" hangingPunct="1">
              <a:buFontTx/>
              <a:buNone/>
            </a:pPr>
            <a:endParaRPr lang="en-US" altLang="en-US" dirty="0">
              <a:solidFill>
                <a:srgbClr val="008000"/>
              </a:solidFill>
              <a:latin typeface="Arial Unicode MS"/>
            </a:endParaRPr>
          </a:p>
          <a:p>
            <a:pPr lvl="2" eaLnBrk="1" hangingPunct="1">
              <a:buFontTx/>
              <a:buNone/>
            </a:pPr>
            <a:r>
              <a:rPr lang="en-US" altLang="en-US" dirty="0" err="1">
                <a:solidFill>
                  <a:srgbClr val="008000"/>
                </a:solidFill>
                <a:latin typeface="Arial Unicode MS"/>
              </a:rPr>
              <a:t>attrib</a:t>
            </a:r>
            <a:r>
              <a:rPr lang="en-US" altLang="en-US" dirty="0">
                <a:solidFill>
                  <a:schemeClr val="accent2"/>
                </a:solidFill>
                <a:latin typeface="Arial Unicode MS"/>
              </a:rPr>
              <a:t> x length=$4 label='TEST VARIABLE' </a:t>
            </a:r>
          </a:p>
          <a:p>
            <a:pPr lvl="2" eaLnBrk="1" hangingPunct="1">
              <a:buFontTx/>
              <a:buNone/>
            </a:pPr>
            <a:r>
              <a:rPr lang="en-US" altLang="en-US" dirty="0">
                <a:solidFill>
                  <a:schemeClr val="accent2"/>
                </a:solidFill>
                <a:latin typeface="Arial Unicode MS"/>
              </a:rPr>
              <a:t>	      y length=$2 label='RESPONSE';</a:t>
            </a:r>
            <a:endParaRPr lang="en-US" altLang="en-US" dirty="0">
              <a:solidFill>
                <a:schemeClr val="accent2"/>
              </a:solidFill>
            </a:endParaRPr>
          </a:p>
          <a:p>
            <a:pPr lvl="2" eaLnBrk="1" hangingPunct="1">
              <a:buFontTx/>
              <a:buNone/>
            </a:pPr>
            <a:endParaRPr lang="en-US" altLang="en-US" dirty="0">
              <a:solidFill>
                <a:srgbClr val="008000"/>
              </a:solidFill>
              <a:latin typeface="Arial Unicode MS"/>
            </a:endParaRPr>
          </a:p>
          <a:p>
            <a:pPr lvl="2" eaLnBrk="1" hangingPunct="1">
              <a:buFontTx/>
              <a:buNone/>
            </a:pPr>
            <a:r>
              <a:rPr lang="en-US" altLang="en-US" dirty="0" err="1">
                <a:solidFill>
                  <a:srgbClr val="008000"/>
                </a:solidFill>
                <a:latin typeface="Arial Unicode MS"/>
              </a:rPr>
              <a:t>attrib</a:t>
            </a:r>
            <a:r>
              <a:rPr lang="en-US" altLang="en-US" dirty="0">
                <a:solidFill>
                  <a:schemeClr val="accent2"/>
                </a:solidFill>
                <a:latin typeface="Arial Unicode MS"/>
              </a:rPr>
              <a:t> month1-month12 label='MONTHLY SALES';</a:t>
            </a:r>
            <a:endParaRPr lang="en-US" altLang="en-US" dirty="0">
              <a:solidFill>
                <a:schemeClr val="accent2"/>
              </a:solidFill>
            </a:endParaRPr>
          </a:p>
        </p:txBody>
      </p:sp>
      <p:sp>
        <p:nvSpPr>
          <p:cNvPr id="55300" name="Slide Number Placeholder 5">
            <a:extLst>
              <a:ext uri="{FF2B5EF4-FFF2-40B4-BE49-F238E27FC236}">
                <a16:creationId xmlns:a16="http://schemas.microsoft.com/office/drawing/2014/main" id="{A8778A76-0F92-B607-FF5D-5809A73A94A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F180848-DB4B-4208-971F-D5EEC33C8FCA}" type="slidenum">
              <a:rPr lang="en-US" altLang="en-US" smtClean="0">
                <a:solidFill>
                  <a:srgbClr val="898989"/>
                </a:solidFill>
              </a:rPr>
              <a:pPr/>
              <a:t>60</a:t>
            </a:fld>
            <a:endParaRPr lang="en-US" altLang="en-US">
              <a:solidFill>
                <a:srgbClr val="89898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2C491800-59E1-D063-AE13-E10AD968E66F}"/>
              </a:ext>
            </a:extLst>
          </p:cNvPr>
          <p:cNvSpPr>
            <a:spLocks noGrp="1"/>
          </p:cNvSpPr>
          <p:nvPr>
            <p:ph type="title"/>
          </p:nvPr>
        </p:nvSpPr>
        <p:spPr/>
        <p:txBody>
          <a:bodyPr/>
          <a:lstStyle/>
          <a:p>
            <a:pPr eaLnBrk="1" hangingPunct="1"/>
            <a:r>
              <a:rPr lang="en-US" altLang="en-US"/>
              <a:t>SAS Statements</a:t>
            </a:r>
          </a:p>
        </p:txBody>
      </p:sp>
      <p:sp>
        <p:nvSpPr>
          <p:cNvPr id="243715" name="Rectangle 3">
            <a:extLst>
              <a:ext uri="{FF2B5EF4-FFF2-40B4-BE49-F238E27FC236}">
                <a16:creationId xmlns:a16="http://schemas.microsoft.com/office/drawing/2014/main" id="{DF96C92E-3216-3186-EB09-D6B746244318}"/>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dirty="0">
                <a:solidFill>
                  <a:schemeClr val="accent2"/>
                </a:solidFill>
              </a:rPr>
              <a:t>CARDS/ DATALINES statement</a:t>
            </a:r>
          </a:p>
          <a:p>
            <a:pPr lvl="1" eaLnBrk="1" fontAlgn="auto" hangingPunct="1">
              <a:spcAft>
                <a:spcPts val="0"/>
              </a:spcAft>
              <a:defRPr/>
            </a:pPr>
            <a:r>
              <a:rPr lang="en-US" altLang="en-US" sz="2400" dirty="0"/>
              <a:t>Indicates that data lines follow.</a:t>
            </a:r>
          </a:p>
          <a:p>
            <a:pPr lvl="1" eaLnBrk="1" fontAlgn="auto" hangingPunct="1">
              <a:spcAft>
                <a:spcPts val="0"/>
              </a:spcAft>
              <a:defRPr/>
            </a:pPr>
            <a:r>
              <a:rPr lang="en-US" altLang="en-US" sz="2400" dirty="0"/>
              <a:t>Use the DATALINES statement with an INPUT statement to read data that you enter directly in the program, rather than data stored in an external file. </a:t>
            </a:r>
          </a:p>
          <a:p>
            <a:pPr lvl="1" eaLnBrk="1" fontAlgn="auto" hangingPunct="1">
              <a:spcAft>
                <a:spcPts val="0"/>
              </a:spcAft>
              <a:defRPr/>
            </a:pPr>
            <a:endParaRPr lang="en-US" altLang="en-US" sz="2400" dirty="0"/>
          </a:p>
          <a:p>
            <a:pPr lvl="1" eaLnBrk="1" fontAlgn="auto" hangingPunct="1">
              <a:spcAft>
                <a:spcPts val="0"/>
              </a:spcAft>
              <a:defRPr/>
            </a:pPr>
            <a:r>
              <a:rPr lang="en-US" altLang="en-US" sz="2400" dirty="0"/>
              <a:t>The syntax for DATALINES statement is as follows:</a:t>
            </a:r>
          </a:p>
          <a:p>
            <a:pPr lvl="2" eaLnBrk="1" fontAlgn="auto" hangingPunct="1">
              <a:spcAft>
                <a:spcPts val="0"/>
              </a:spcAft>
              <a:defRPr/>
            </a:pPr>
            <a:r>
              <a:rPr lang="en-US" altLang="en-US" sz="2000" dirty="0">
                <a:solidFill>
                  <a:srgbClr val="008000"/>
                </a:solidFill>
              </a:rPr>
              <a:t>DATALINES;</a:t>
            </a:r>
          </a:p>
          <a:p>
            <a:pPr lvl="1" eaLnBrk="1" fontAlgn="auto" hangingPunct="1">
              <a:spcAft>
                <a:spcPts val="0"/>
              </a:spcAft>
              <a:defRPr/>
            </a:pPr>
            <a:endParaRPr lang="en-US" altLang="en-US" sz="2400" dirty="0"/>
          </a:p>
          <a:p>
            <a:pPr lvl="1" eaLnBrk="1" fontAlgn="auto" hangingPunct="1">
              <a:spcAft>
                <a:spcPts val="0"/>
              </a:spcAft>
              <a:defRPr/>
            </a:pPr>
            <a:r>
              <a:rPr lang="en-US" altLang="en-US" sz="2400" dirty="0"/>
              <a:t>Example of a DATALINES statement is as follows:</a:t>
            </a:r>
          </a:p>
          <a:p>
            <a:pPr lvl="2" eaLnBrk="1" fontAlgn="auto" hangingPunct="1">
              <a:spcAft>
                <a:spcPts val="0"/>
              </a:spcAft>
              <a:buFontTx/>
              <a:buNone/>
              <a:defRPr/>
            </a:pPr>
            <a:r>
              <a:rPr lang="en-US" altLang="en-US" sz="2000" dirty="0">
                <a:solidFill>
                  <a:schemeClr val="accent2"/>
                </a:solidFill>
                <a:latin typeface="Arial Unicode MS"/>
              </a:rPr>
              <a:t>data person; </a:t>
            </a:r>
          </a:p>
          <a:p>
            <a:pPr lvl="2" eaLnBrk="1" fontAlgn="auto" hangingPunct="1">
              <a:spcAft>
                <a:spcPts val="0"/>
              </a:spcAft>
              <a:buFontTx/>
              <a:buNone/>
              <a:defRPr/>
            </a:pPr>
            <a:r>
              <a:rPr lang="en-US" altLang="en-US" sz="2000" dirty="0">
                <a:solidFill>
                  <a:schemeClr val="accent2"/>
                </a:solidFill>
                <a:latin typeface="Arial Unicode MS"/>
              </a:rPr>
              <a:t>input name $ dept $; </a:t>
            </a:r>
          </a:p>
          <a:p>
            <a:pPr lvl="2" eaLnBrk="1" fontAlgn="auto" hangingPunct="1">
              <a:spcAft>
                <a:spcPts val="0"/>
              </a:spcAft>
              <a:buFontTx/>
              <a:buNone/>
              <a:defRPr/>
            </a:pPr>
            <a:r>
              <a:rPr lang="en-US" altLang="en-US" sz="2000" dirty="0" err="1">
                <a:solidFill>
                  <a:srgbClr val="008000"/>
                </a:solidFill>
                <a:latin typeface="Arial Unicode MS"/>
              </a:rPr>
              <a:t>datalines</a:t>
            </a:r>
            <a:r>
              <a:rPr lang="en-US" altLang="en-US" sz="2000" dirty="0">
                <a:solidFill>
                  <a:srgbClr val="008000"/>
                </a:solidFill>
                <a:latin typeface="Arial Unicode MS"/>
              </a:rPr>
              <a:t>;</a:t>
            </a:r>
            <a:r>
              <a:rPr lang="en-US" altLang="en-US" sz="2000" dirty="0">
                <a:solidFill>
                  <a:schemeClr val="accent2"/>
                </a:solidFill>
                <a:latin typeface="Arial Unicode MS"/>
              </a:rPr>
              <a:t> </a:t>
            </a:r>
          </a:p>
          <a:p>
            <a:pPr lvl="2" eaLnBrk="1" fontAlgn="auto" hangingPunct="1">
              <a:spcAft>
                <a:spcPts val="0"/>
              </a:spcAft>
              <a:buFontTx/>
              <a:buNone/>
              <a:defRPr/>
            </a:pPr>
            <a:r>
              <a:rPr lang="en-US" altLang="en-US" sz="2000" dirty="0">
                <a:solidFill>
                  <a:schemeClr val="accent2"/>
                </a:solidFill>
                <a:latin typeface="Arial Unicode MS"/>
              </a:rPr>
              <a:t>John Sales </a:t>
            </a:r>
          </a:p>
          <a:p>
            <a:pPr lvl="2" eaLnBrk="1" fontAlgn="auto" hangingPunct="1">
              <a:spcAft>
                <a:spcPts val="0"/>
              </a:spcAft>
              <a:buFontTx/>
              <a:buNone/>
              <a:defRPr/>
            </a:pPr>
            <a:r>
              <a:rPr lang="en-US" altLang="en-US" sz="2000" dirty="0">
                <a:solidFill>
                  <a:schemeClr val="accent2"/>
                </a:solidFill>
                <a:latin typeface="Arial Unicode MS"/>
              </a:rPr>
              <a:t>Mary Accounting</a:t>
            </a:r>
          </a:p>
          <a:p>
            <a:pPr lvl="2" eaLnBrk="1" fontAlgn="auto" hangingPunct="1">
              <a:spcAft>
                <a:spcPts val="0"/>
              </a:spcAft>
              <a:buFontTx/>
              <a:buNone/>
              <a:defRPr/>
            </a:pPr>
            <a:r>
              <a:rPr lang="en-US" altLang="en-US" sz="2000" b="1" dirty="0">
                <a:solidFill>
                  <a:srgbClr val="FF3300"/>
                </a:solidFill>
                <a:latin typeface="Arial Unicode MS"/>
              </a:rPr>
              <a:t>;</a:t>
            </a:r>
          </a:p>
        </p:txBody>
      </p:sp>
      <p:sp>
        <p:nvSpPr>
          <p:cNvPr id="56324" name="Slide Number Placeholder 5">
            <a:extLst>
              <a:ext uri="{FF2B5EF4-FFF2-40B4-BE49-F238E27FC236}">
                <a16:creationId xmlns:a16="http://schemas.microsoft.com/office/drawing/2014/main" id="{FB82681F-06B8-E435-610B-AE0B3D07E49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E692091-AA08-48EA-B6CA-94C20734F2B2}" type="slidenum">
              <a:rPr lang="en-US" altLang="en-US" smtClean="0">
                <a:solidFill>
                  <a:srgbClr val="898989"/>
                </a:solidFill>
              </a:rPr>
              <a:pPr/>
              <a:t>61</a:t>
            </a:fld>
            <a:endParaRPr lang="en-US" altLang="en-US">
              <a:solidFill>
                <a:srgbClr val="898989"/>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8398F44B-932C-91AD-ED04-4698FFCA9736}"/>
              </a:ext>
            </a:extLst>
          </p:cNvPr>
          <p:cNvSpPr>
            <a:spLocks noGrp="1"/>
          </p:cNvSpPr>
          <p:nvPr>
            <p:ph type="title"/>
          </p:nvPr>
        </p:nvSpPr>
        <p:spPr/>
        <p:txBody>
          <a:bodyPr/>
          <a:lstStyle/>
          <a:p>
            <a:pPr eaLnBrk="1" hangingPunct="1"/>
            <a:r>
              <a:rPr lang="en-US" altLang="en-US"/>
              <a:t>SAS Statements</a:t>
            </a:r>
          </a:p>
        </p:txBody>
      </p:sp>
      <p:sp>
        <p:nvSpPr>
          <p:cNvPr id="244739" name="Rectangle 3">
            <a:extLst>
              <a:ext uri="{FF2B5EF4-FFF2-40B4-BE49-F238E27FC236}">
                <a16:creationId xmlns:a16="http://schemas.microsoft.com/office/drawing/2014/main" id="{E1B6B6DB-3EAD-64EC-EA2C-5ED27285DA03}"/>
              </a:ext>
            </a:extLst>
          </p:cNvPr>
          <p:cNvSpPr>
            <a:spLocks noGrp="1" noChangeArrowheads="1"/>
          </p:cNvSpPr>
          <p:nvPr>
            <p:ph idx="1"/>
          </p:nvPr>
        </p:nvSpPr>
        <p:spPr/>
        <p:txBody>
          <a:bodyPr rtlCol="0">
            <a:normAutofit lnSpcReduction="10000"/>
          </a:bodyPr>
          <a:lstStyle/>
          <a:p>
            <a:pPr eaLnBrk="1" fontAlgn="auto" hangingPunct="1">
              <a:spcAft>
                <a:spcPts val="0"/>
              </a:spcAft>
              <a:defRPr/>
            </a:pPr>
            <a:r>
              <a:rPr lang="en-US" altLang="en-US"/>
              <a:t>The DATALINES statement is the last statement in the DATA step and immediately precedes the first data line. Use a null statement (a single semicolon) to indicate the end of the input data. </a:t>
            </a:r>
          </a:p>
          <a:p>
            <a:pPr eaLnBrk="1" fontAlgn="auto" hangingPunct="1">
              <a:spcAft>
                <a:spcPts val="0"/>
              </a:spcAft>
              <a:defRPr/>
            </a:pPr>
            <a:endParaRPr lang="en-US" altLang="en-US"/>
          </a:p>
          <a:p>
            <a:pPr eaLnBrk="1" fontAlgn="auto" hangingPunct="1">
              <a:spcAft>
                <a:spcPts val="0"/>
              </a:spcAft>
              <a:defRPr/>
            </a:pPr>
            <a:r>
              <a:rPr lang="en-US" altLang="en-US"/>
              <a:t>You can use only one DATALINES statement in a DATA step. Use separate DATA steps to enter multiple sets of data. </a:t>
            </a:r>
          </a:p>
          <a:p>
            <a:pPr eaLnBrk="1" fontAlgn="auto" hangingPunct="1">
              <a:spcAft>
                <a:spcPts val="0"/>
              </a:spcAft>
              <a:defRPr/>
            </a:pPr>
            <a:endParaRPr lang="en-US" altLang="en-US"/>
          </a:p>
          <a:p>
            <a:pPr eaLnBrk="1" fontAlgn="auto" hangingPunct="1">
              <a:spcAft>
                <a:spcPts val="0"/>
              </a:spcAft>
              <a:defRPr/>
            </a:pPr>
            <a:r>
              <a:rPr lang="en-US" altLang="en-US"/>
              <a:t>Data lines cannot contain semicolons. Use </a:t>
            </a:r>
            <a:r>
              <a:rPr lang="en-US" altLang="en-US">
                <a:solidFill>
                  <a:srgbClr val="008000"/>
                </a:solidFill>
              </a:rPr>
              <a:t>DATALINES4 </a:t>
            </a:r>
            <a:r>
              <a:rPr lang="en-US" altLang="en-US"/>
              <a:t>when your data contain semicolons. </a:t>
            </a:r>
          </a:p>
          <a:p>
            <a:pPr eaLnBrk="1" fontAlgn="auto" hangingPunct="1">
              <a:spcAft>
                <a:spcPts val="0"/>
              </a:spcAft>
              <a:defRPr/>
            </a:pPr>
            <a:endParaRPr lang="en-US" altLang="en-US"/>
          </a:p>
          <a:p>
            <a:pPr eaLnBrk="1" fontAlgn="auto" hangingPunct="1">
              <a:spcAft>
                <a:spcPts val="0"/>
              </a:spcAft>
              <a:defRPr/>
            </a:pPr>
            <a:r>
              <a:rPr lang="en-US" altLang="en-US"/>
              <a:t>The DATALINES statement does not provide input options for reading data. However, you can access some options by using the DATALINES statement in conjunction with an INFILE statement</a:t>
            </a:r>
          </a:p>
          <a:p>
            <a:pPr eaLnBrk="1" fontAlgn="auto" hangingPunct="1">
              <a:spcAft>
                <a:spcPts val="0"/>
              </a:spcAft>
              <a:defRPr/>
            </a:pPr>
            <a:endParaRPr lang="en-US" altLang="en-US"/>
          </a:p>
        </p:txBody>
      </p:sp>
      <p:sp>
        <p:nvSpPr>
          <p:cNvPr id="57348" name="Slide Number Placeholder 5">
            <a:extLst>
              <a:ext uri="{FF2B5EF4-FFF2-40B4-BE49-F238E27FC236}">
                <a16:creationId xmlns:a16="http://schemas.microsoft.com/office/drawing/2014/main" id="{9C55D44A-8C8B-A9C9-81EC-0371B31181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C1CDDB8-EE2A-40C2-8A40-83D497EB7882}" type="slidenum">
              <a:rPr lang="en-US" altLang="en-US" smtClean="0">
                <a:solidFill>
                  <a:srgbClr val="898989"/>
                </a:solidFill>
              </a:rPr>
              <a:pPr/>
              <a:t>62</a:t>
            </a:fld>
            <a:endParaRPr lang="en-US" altLang="en-US">
              <a:solidFill>
                <a:srgbClr val="898989"/>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5837ED2-315D-DBE9-B6FF-6E95BDB4FBD3}"/>
              </a:ext>
            </a:extLst>
          </p:cNvPr>
          <p:cNvSpPr>
            <a:spLocks noGrp="1"/>
          </p:cNvSpPr>
          <p:nvPr>
            <p:ph type="title"/>
          </p:nvPr>
        </p:nvSpPr>
        <p:spPr/>
        <p:txBody>
          <a:bodyPr/>
          <a:lstStyle/>
          <a:p>
            <a:pPr eaLnBrk="1" hangingPunct="1"/>
            <a:r>
              <a:rPr lang="en-US" altLang="en-US"/>
              <a:t>SAS Statements</a:t>
            </a:r>
          </a:p>
        </p:txBody>
      </p:sp>
      <p:sp>
        <p:nvSpPr>
          <p:cNvPr id="245763" name="Rectangle 3">
            <a:extLst>
              <a:ext uri="{FF2B5EF4-FFF2-40B4-BE49-F238E27FC236}">
                <a16:creationId xmlns:a16="http://schemas.microsoft.com/office/drawing/2014/main" id="{FDBE357A-3D64-B6C3-9A8D-32DE35BCB045}"/>
              </a:ext>
            </a:extLst>
          </p:cNvPr>
          <p:cNvSpPr>
            <a:spLocks noGrp="1" noChangeArrowheads="1"/>
          </p:cNvSpPr>
          <p:nvPr>
            <p:ph idx="1"/>
          </p:nvPr>
        </p:nvSpPr>
        <p:spPr>
          <a:xfrm>
            <a:off x="685800" y="1524000"/>
            <a:ext cx="7772400" cy="4572000"/>
          </a:xfrm>
        </p:spPr>
        <p:txBody>
          <a:bodyPr rtlCol="0">
            <a:normAutofit fontScale="77500" lnSpcReduction="20000"/>
          </a:bodyPr>
          <a:lstStyle/>
          <a:p>
            <a:pPr eaLnBrk="1" fontAlgn="auto" hangingPunct="1">
              <a:lnSpc>
                <a:spcPct val="65000"/>
              </a:lnSpc>
              <a:spcAft>
                <a:spcPts val="0"/>
              </a:spcAft>
              <a:defRPr/>
            </a:pPr>
            <a:r>
              <a:rPr lang="en-US" altLang="en-US" sz="2800" dirty="0">
                <a:latin typeface="Arial Unicode MS"/>
              </a:rPr>
              <a:t>Example of a DATALINES statement with INFILE statement:</a:t>
            </a:r>
          </a:p>
          <a:p>
            <a:pPr eaLnBrk="1" fontAlgn="auto" hangingPunct="1">
              <a:lnSpc>
                <a:spcPct val="65000"/>
              </a:lnSpc>
              <a:spcAft>
                <a:spcPts val="0"/>
              </a:spcAft>
              <a:defRPr/>
            </a:pPr>
            <a:endParaRPr lang="en-US" altLang="en-US" sz="2800" dirty="0">
              <a:latin typeface="Arial Unicode MS"/>
            </a:endParaRPr>
          </a:p>
          <a:p>
            <a:pPr lvl="1" eaLnBrk="1" fontAlgn="auto" hangingPunct="1">
              <a:lnSpc>
                <a:spcPct val="65000"/>
              </a:lnSpc>
              <a:spcAft>
                <a:spcPts val="0"/>
              </a:spcAft>
              <a:buFont typeface="Tahoma" panose="020B0604030504040204" pitchFamily="34" charset="0"/>
              <a:buNone/>
              <a:defRPr/>
            </a:pPr>
            <a:r>
              <a:rPr lang="en-US" altLang="en-US" sz="2400" dirty="0">
                <a:solidFill>
                  <a:schemeClr val="accent2"/>
                </a:solidFill>
                <a:latin typeface="Arial Unicode MS"/>
              </a:rPr>
              <a:t>data person; </a:t>
            </a:r>
          </a:p>
          <a:p>
            <a:pPr lvl="1" eaLnBrk="1" fontAlgn="auto" hangingPunct="1">
              <a:lnSpc>
                <a:spcPct val="65000"/>
              </a:lnSpc>
              <a:spcAft>
                <a:spcPts val="0"/>
              </a:spcAft>
              <a:buFont typeface="Tahoma" panose="020B0604030504040204" pitchFamily="34" charset="0"/>
              <a:buNone/>
              <a:defRPr/>
            </a:pPr>
            <a:r>
              <a:rPr lang="en-US" altLang="en-US" sz="2400" dirty="0" err="1">
                <a:solidFill>
                  <a:srgbClr val="008000"/>
                </a:solidFill>
                <a:latin typeface="Arial Unicode MS"/>
              </a:rPr>
              <a:t>infile</a:t>
            </a:r>
            <a:r>
              <a:rPr lang="en-US" altLang="en-US" sz="2400" dirty="0">
                <a:solidFill>
                  <a:srgbClr val="008000"/>
                </a:solidFill>
                <a:latin typeface="Arial Unicode MS"/>
              </a:rPr>
              <a:t> </a:t>
            </a:r>
            <a:r>
              <a:rPr lang="en-US" altLang="en-US" sz="2400" dirty="0" err="1">
                <a:solidFill>
                  <a:srgbClr val="008000"/>
                </a:solidFill>
                <a:latin typeface="Arial Unicode MS"/>
              </a:rPr>
              <a:t>datalines</a:t>
            </a:r>
            <a:r>
              <a:rPr lang="en-US" altLang="en-US" sz="2400" dirty="0">
                <a:solidFill>
                  <a:srgbClr val="008000"/>
                </a:solidFill>
                <a:latin typeface="Arial Unicode MS"/>
              </a:rPr>
              <a:t> delimiter=',';</a:t>
            </a:r>
            <a:r>
              <a:rPr lang="en-US" altLang="en-US" sz="2400" dirty="0">
                <a:solidFill>
                  <a:schemeClr val="accent2"/>
                </a:solidFill>
                <a:latin typeface="Arial Unicode MS"/>
              </a:rPr>
              <a:t> </a:t>
            </a:r>
          </a:p>
          <a:p>
            <a:pPr lvl="1" eaLnBrk="1" fontAlgn="auto" hangingPunct="1">
              <a:lnSpc>
                <a:spcPct val="65000"/>
              </a:lnSpc>
              <a:spcAft>
                <a:spcPts val="0"/>
              </a:spcAft>
              <a:buFont typeface="Tahoma" panose="020B0604030504040204" pitchFamily="34" charset="0"/>
              <a:buNone/>
              <a:defRPr/>
            </a:pPr>
            <a:r>
              <a:rPr lang="en-US" altLang="en-US" sz="2400" dirty="0">
                <a:solidFill>
                  <a:schemeClr val="accent2"/>
                </a:solidFill>
                <a:latin typeface="Arial Unicode MS"/>
              </a:rPr>
              <a:t>input name $ dept $; </a:t>
            </a:r>
          </a:p>
          <a:p>
            <a:pPr lvl="1" eaLnBrk="1" fontAlgn="auto" hangingPunct="1">
              <a:lnSpc>
                <a:spcPct val="65000"/>
              </a:lnSpc>
              <a:spcAft>
                <a:spcPts val="0"/>
              </a:spcAft>
              <a:buFont typeface="Tahoma" panose="020B0604030504040204" pitchFamily="34" charset="0"/>
              <a:buNone/>
              <a:defRPr/>
            </a:pPr>
            <a:r>
              <a:rPr lang="en-US" altLang="en-US" sz="2400" dirty="0" err="1">
                <a:solidFill>
                  <a:srgbClr val="008000"/>
                </a:solidFill>
                <a:latin typeface="Arial Unicode MS"/>
              </a:rPr>
              <a:t>datalines</a:t>
            </a:r>
            <a:r>
              <a:rPr lang="en-US" altLang="en-US" sz="2400" dirty="0">
                <a:solidFill>
                  <a:srgbClr val="008000"/>
                </a:solidFill>
                <a:latin typeface="Arial Unicode MS"/>
              </a:rPr>
              <a:t>;</a:t>
            </a:r>
            <a:r>
              <a:rPr lang="en-US" altLang="en-US" sz="2400" dirty="0">
                <a:solidFill>
                  <a:schemeClr val="accent2"/>
                </a:solidFill>
                <a:latin typeface="Arial Unicode MS"/>
              </a:rPr>
              <a:t> </a:t>
            </a:r>
          </a:p>
          <a:p>
            <a:pPr lvl="1" eaLnBrk="1" fontAlgn="auto" hangingPunct="1">
              <a:lnSpc>
                <a:spcPct val="65000"/>
              </a:lnSpc>
              <a:spcAft>
                <a:spcPts val="0"/>
              </a:spcAft>
              <a:buFont typeface="Tahoma" panose="020B0604030504040204" pitchFamily="34" charset="0"/>
              <a:buNone/>
              <a:defRPr/>
            </a:pPr>
            <a:r>
              <a:rPr lang="en-US" altLang="en-US" sz="2400" dirty="0" err="1">
                <a:solidFill>
                  <a:schemeClr val="accent2"/>
                </a:solidFill>
                <a:latin typeface="Arial Unicode MS"/>
              </a:rPr>
              <a:t>John,Sales</a:t>
            </a:r>
            <a:r>
              <a:rPr lang="en-US" altLang="en-US" sz="2400" dirty="0">
                <a:solidFill>
                  <a:schemeClr val="accent2"/>
                </a:solidFill>
                <a:latin typeface="Arial Unicode MS"/>
              </a:rPr>
              <a:t> </a:t>
            </a:r>
          </a:p>
          <a:p>
            <a:pPr lvl="1" eaLnBrk="1" fontAlgn="auto" hangingPunct="1">
              <a:lnSpc>
                <a:spcPct val="65000"/>
              </a:lnSpc>
              <a:spcAft>
                <a:spcPts val="0"/>
              </a:spcAft>
              <a:buFont typeface="Tahoma" panose="020B0604030504040204" pitchFamily="34" charset="0"/>
              <a:buNone/>
              <a:defRPr/>
            </a:pPr>
            <a:r>
              <a:rPr lang="en-US" altLang="en-US" sz="2400" dirty="0" err="1">
                <a:solidFill>
                  <a:schemeClr val="accent2"/>
                </a:solidFill>
                <a:latin typeface="Arial Unicode MS"/>
              </a:rPr>
              <a:t>Mary,Acctng</a:t>
            </a:r>
            <a:r>
              <a:rPr lang="en-US" altLang="en-US" sz="2400" dirty="0">
                <a:solidFill>
                  <a:schemeClr val="accent2"/>
                </a:solidFill>
                <a:latin typeface="Arial Unicode MS"/>
              </a:rPr>
              <a:t> </a:t>
            </a:r>
          </a:p>
          <a:p>
            <a:pPr lvl="1" eaLnBrk="1" fontAlgn="auto" hangingPunct="1">
              <a:lnSpc>
                <a:spcPct val="65000"/>
              </a:lnSpc>
              <a:spcAft>
                <a:spcPts val="0"/>
              </a:spcAft>
              <a:buFont typeface="Tahoma" panose="020B0604030504040204" pitchFamily="34" charset="0"/>
              <a:buNone/>
              <a:defRPr/>
            </a:pPr>
            <a:r>
              <a:rPr lang="en-US" altLang="en-US" sz="2400" b="1" dirty="0">
                <a:solidFill>
                  <a:srgbClr val="FF3300"/>
                </a:solidFill>
                <a:latin typeface="Arial Unicode MS"/>
              </a:rPr>
              <a:t>;</a:t>
            </a:r>
            <a:endParaRPr lang="en-US" altLang="en-US" sz="2400" b="1" dirty="0">
              <a:solidFill>
                <a:srgbClr val="FF3300"/>
              </a:solidFill>
            </a:endParaRPr>
          </a:p>
          <a:p>
            <a:pPr eaLnBrk="1" fontAlgn="auto" hangingPunct="1">
              <a:spcAft>
                <a:spcPts val="0"/>
              </a:spcAft>
              <a:defRPr/>
            </a:pPr>
            <a:endParaRPr lang="en-US" altLang="en-US" sz="2800" dirty="0"/>
          </a:p>
          <a:p>
            <a:pPr eaLnBrk="1" fontAlgn="auto" hangingPunct="1">
              <a:spcAft>
                <a:spcPts val="0"/>
              </a:spcAft>
              <a:defRPr/>
            </a:pPr>
            <a:r>
              <a:rPr lang="en-US" altLang="en-US" sz="2800" dirty="0"/>
              <a:t>Example of a </a:t>
            </a:r>
            <a:r>
              <a:rPr lang="en-US" altLang="en-US" sz="2800" dirty="0">
                <a:solidFill>
                  <a:srgbClr val="008000"/>
                </a:solidFill>
              </a:rPr>
              <a:t>DATALINES4</a:t>
            </a:r>
            <a:r>
              <a:rPr lang="en-US" altLang="en-US" sz="2800" dirty="0"/>
              <a:t> statement:</a:t>
            </a:r>
          </a:p>
          <a:p>
            <a:pPr lvl="1" eaLnBrk="1" fontAlgn="auto" hangingPunct="1">
              <a:spcAft>
                <a:spcPts val="0"/>
              </a:spcAft>
              <a:buFont typeface="Tahoma" panose="020B0604030504040204" pitchFamily="34" charset="0"/>
              <a:buNone/>
              <a:defRPr/>
            </a:pPr>
            <a:r>
              <a:rPr lang="en-US" altLang="en-US" sz="2400" dirty="0">
                <a:solidFill>
                  <a:schemeClr val="accent2"/>
                </a:solidFill>
                <a:latin typeface="Arial Unicode MS"/>
              </a:rPr>
              <a:t>data </a:t>
            </a:r>
            <a:r>
              <a:rPr lang="en-US" altLang="en-US" sz="2400" dirty="0" err="1">
                <a:solidFill>
                  <a:schemeClr val="accent2"/>
                </a:solidFill>
                <a:latin typeface="Arial Unicode MS"/>
              </a:rPr>
              <a:t>biblio</a:t>
            </a:r>
            <a:r>
              <a:rPr lang="en-US" altLang="en-US" sz="2400" dirty="0">
                <a:solidFill>
                  <a:schemeClr val="accent2"/>
                </a:solidFill>
                <a:latin typeface="Arial Unicode MS"/>
              </a:rPr>
              <a:t>; </a:t>
            </a:r>
          </a:p>
          <a:p>
            <a:pPr lvl="1" eaLnBrk="1" fontAlgn="auto" hangingPunct="1">
              <a:spcAft>
                <a:spcPts val="0"/>
              </a:spcAft>
              <a:buFont typeface="Tahoma" panose="020B0604030504040204" pitchFamily="34" charset="0"/>
              <a:buNone/>
              <a:defRPr/>
            </a:pPr>
            <a:r>
              <a:rPr lang="en-US" altLang="en-US" sz="2400" dirty="0">
                <a:solidFill>
                  <a:schemeClr val="accent2"/>
                </a:solidFill>
                <a:latin typeface="Arial Unicode MS"/>
              </a:rPr>
              <a:t>input number citation $50.; </a:t>
            </a:r>
          </a:p>
          <a:p>
            <a:pPr lvl="1" eaLnBrk="1" fontAlgn="auto" hangingPunct="1">
              <a:spcAft>
                <a:spcPts val="0"/>
              </a:spcAft>
              <a:buFont typeface="Tahoma" panose="020B0604030504040204" pitchFamily="34" charset="0"/>
              <a:buNone/>
              <a:defRPr/>
            </a:pPr>
            <a:r>
              <a:rPr lang="en-US" altLang="en-US" sz="2400" dirty="0">
                <a:solidFill>
                  <a:srgbClr val="008000"/>
                </a:solidFill>
                <a:latin typeface="Arial Unicode MS"/>
              </a:rPr>
              <a:t>datalines4;</a:t>
            </a:r>
            <a:r>
              <a:rPr lang="en-US" altLang="en-US" sz="2400" dirty="0">
                <a:solidFill>
                  <a:schemeClr val="accent2"/>
                </a:solidFill>
                <a:latin typeface="Arial Unicode MS"/>
              </a:rPr>
              <a:t> </a:t>
            </a:r>
          </a:p>
          <a:p>
            <a:pPr lvl="1" eaLnBrk="1" fontAlgn="auto" hangingPunct="1">
              <a:spcAft>
                <a:spcPts val="0"/>
              </a:spcAft>
              <a:buFont typeface="Tahoma" panose="020B0604030504040204" pitchFamily="34" charset="0"/>
              <a:buNone/>
              <a:defRPr/>
            </a:pPr>
            <a:r>
              <a:rPr lang="en-US" altLang="en-US" sz="2400" dirty="0">
                <a:solidFill>
                  <a:schemeClr val="accent2"/>
                </a:solidFill>
                <a:latin typeface="Arial Unicode MS"/>
              </a:rPr>
              <a:t>KIRK, 1988 2 LIN ET AL., 1995;BRADY, 1993 </a:t>
            </a:r>
          </a:p>
          <a:p>
            <a:pPr lvl="1" eaLnBrk="1" fontAlgn="auto" hangingPunct="1">
              <a:spcAft>
                <a:spcPts val="0"/>
              </a:spcAft>
              <a:buFont typeface="Tahoma" panose="020B0604030504040204" pitchFamily="34" charset="0"/>
              <a:buNone/>
              <a:defRPr/>
            </a:pPr>
            <a:r>
              <a:rPr lang="en-US" altLang="en-US" sz="2400" dirty="0">
                <a:solidFill>
                  <a:schemeClr val="accent2"/>
                </a:solidFill>
                <a:latin typeface="Arial Unicode MS"/>
              </a:rPr>
              <a:t>3 BERG, 1990; ROA, 1994; WILLIAMS, 1992 </a:t>
            </a:r>
          </a:p>
          <a:p>
            <a:pPr lvl="1" eaLnBrk="1" fontAlgn="auto" hangingPunct="1">
              <a:spcAft>
                <a:spcPts val="0"/>
              </a:spcAft>
              <a:buFont typeface="Tahoma" panose="020B0604030504040204" pitchFamily="34" charset="0"/>
              <a:buNone/>
              <a:defRPr/>
            </a:pPr>
            <a:r>
              <a:rPr lang="en-US" altLang="en-US" sz="2400" dirty="0">
                <a:solidFill>
                  <a:srgbClr val="FF3300"/>
                </a:solidFill>
                <a:latin typeface="Arial Unicode MS"/>
              </a:rPr>
              <a:t>;;;;</a:t>
            </a:r>
          </a:p>
          <a:p>
            <a:pPr lvl="1" eaLnBrk="1" fontAlgn="auto" hangingPunct="1">
              <a:spcAft>
                <a:spcPts val="0"/>
              </a:spcAft>
              <a:defRPr/>
            </a:pPr>
            <a:r>
              <a:rPr lang="en-US" altLang="en-US" sz="2400" dirty="0">
                <a:latin typeface="Arial Unicode MS"/>
              </a:rPr>
              <a:t>Follow the data lines with </a:t>
            </a:r>
            <a:r>
              <a:rPr lang="en-US" altLang="en-US" sz="2400" dirty="0">
                <a:solidFill>
                  <a:srgbClr val="FF3300"/>
                </a:solidFill>
                <a:latin typeface="Arial Unicode MS"/>
              </a:rPr>
              <a:t>four</a:t>
            </a:r>
            <a:r>
              <a:rPr lang="en-US" altLang="en-US" sz="2400" dirty="0">
                <a:latin typeface="Arial Unicode MS"/>
              </a:rPr>
              <a:t> consecutive semicolons that are located in columns 1 through 4.</a:t>
            </a:r>
          </a:p>
          <a:p>
            <a:pPr lvl="1" eaLnBrk="1" fontAlgn="auto" hangingPunct="1">
              <a:spcAft>
                <a:spcPts val="0"/>
              </a:spcAft>
              <a:buFont typeface="Tahoma" panose="020B0604030504040204" pitchFamily="34" charset="0"/>
              <a:buNone/>
              <a:defRPr/>
            </a:pPr>
            <a:endParaRPr lang="en-US" altLang="en-US" sz="2400" dirty="0">
              <a:latin typeface="Arial Unicode MS"/>
            </a:endParaRPr>
          </a:p>
        </p:txBody>
      </p:sp>
      <p:sp>
        <p:nvSpPr>
          <p:cNvPr id="58372" name="Slide Number Placeholder 5">
            <a:extLst>
              <a:ext uri="{FF2B5EF4-FFF2-40B4-BE49-F238E27FC236}">
                <a16:creationId xmlns:a16="http://schemas.microsoft.com/office/drawing/2014/main" id="{FD053960-7FD8-001B-A051-D969CEF1EBB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8CC5B09-593B-4D31-B353-5B51297CA701}" type="slidenum">
              <a:rPr lang="en-US" altLang="en-US" smtClean="0">
                <a:solidFill>
                  <a:srgbClr val="898989"/>
                </a:solidFill>
              </a:rPr>
              <a:pPr/>
              <a:t>63</a:t>
            </a:fld>
            <a:endParaRPr lang="en-US" altLang="en-US">
              <a:solidFill>
                <a:srgbClr val="898989"/>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1F88A11-0D14-B9DF-6DF9-ACD8F7988E70}"/>
              </a:ext>
            </a:extLst>
          </p:cNvPr>
          <p:cNvSpPr>
            <a:spLocks noGrp="1"/>
          </p:cNvSpPr>
          <p:nvPr>
            <p:ph type="title"/>
          </p:nvPr>
        </p:nvSpPr>
        <p:spPr/>
        <p:txBody>
          <a:bodyPr/>
          <a:lstStyle/>
          <a:p>
            <a:pPr eaLnBrk="1" hangingPunct="1"/>
            <a:r>
              <a:rPr lang="en-US" altLang="en-US"/>
              <a:t>SAS Statements</a:t>
            </a:r>
          </a:p>
        </p:txBody>
      </p:sp>
      <p:sp>
        <p:nvSpPr>
          <p:cNvPr id="246787" name="Rectangle 3">
            <a:extLst>
              <a:ext uri="{FF2B5EF4-FFF2-40B4-BE49-F238E27FC236}">
                <a16:creationId xmlns:a16="http://schemas.microsoft.com/office/drawing/2014/main" id="{C37DD635-FCB7-5096-D9E6-CFD008A9A879}"/>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a:solidFill>
                  <a:schemeClr val="accent2"/>
                </a:solidFill>
              </a:rPr>
              <a:t>DELETE statement</a:t>
            </a:r>
          </a:p>
          <a:p>
            <a:pPr lvl="1" eaLnBrk="1" fontAlgn="auto" hangingPunct="1">
              <a:spcAft>
                <a:spcPts val="0"/>
              </a:spcAft>
              <a:defRPr/>
            </a:pPr>
            <a:r>
              <a:rPr lang="en-US" altLang="en-US" sz="2400"/>
              <a:t>Stops processing the current observation</a:t>
            </a:r>
          </a:p>
          <a:p>
            <a:pPr lvl="1" eaLnBrk="1" fontAlgn="auto" hangingPunct="1">
              <a:spcAft>
                <a:spcPts val="0"/>
              </a:spcAft>
              <a:defRPr/>
            </a:pPr>
            <a:r>
              <a:rPr lang="en-US" altLang="en-US" sz="2400"/>
              <a:t>Is used in a DATA step</a:t>
            </a:r>
          </a:p>
          <a:p>
            <a:pPr lvl="1" eaLnBrk="1" fontAlgn="auto" hangingPunct="1">
              <a:spcAft>
                <a:spcPts val="0"/>
              </a:spcAft>
              <a:defRPr/>
            </a:pPr>
            <a:r>
              <a:rPr lang="en-US" altLang="en-US" sz="2400"/>
              <a:t>When DELETE executes, the current observation is not written to a data set, and SAS returns immediately to the beginning of the DATA step for the next iteration. </a:t>
            </a:r>
          </a:p>
          <a:p>
            <a:pPr lvl="1" eaLnBrk="1" fontAlgn="auto" hangingPunct="1">
              <a:spcAft>
                <a:spcPts val="0"/>
              </a:spcAft>
              <a:defRPr/>
            </a:pPr>
            <a:r>
              <a:rPr lang="en-US" altLang="en-US" sz="2400"/>
              <a:t>The syntax for DELETE statement is as follows:</a:t>
            </a:r>
          </a:p>
          <a:p>
            <a:pPr lvl="2" eaLnBrk="1" fontAlgn="auto" hangingPunct="1">
              <a:spcAft>
                <a:spcPts val="0"/>
              </a:spcAft>
              <a:buFontTx/>
              <a:buNone/>
              <a:defRPr/>
            </a:pPr>
            <a:r>
              <a:rPr lang="en-US" altLang="en-US" sz="2000">
                <a:solidFill>
                  <a:srgbClr val="008000"/>
                </a:solidFill>
              </a:rPr>
              <a:t>DELETE;</a:t>
            </a:r>
          </a:p>
          <a:p>
            <a:pPr lvl="2" eaLnBrk="1" fontAlgn="auto" hangingPunct="1">
              <a:spcAft>
                <a:spcPts val="0"/>
              </a:spcAft>
              <a:buFontTx/>
              <a:buNone/>
              <a:defRPr/>
            </a:pPr>
            <a:endParaRPr lang="en-US" altLang="en-US" sz="2000"/>
          </a:p>
          <a:p>
            <a:pPr lvl="2" eaLnBrk="1" fontAlgn="auto" hangingPunct="1">
              <a:spcAft>
                <a:spcPts val="0"/>
              </a:spcAft>
              <a:buFontTx/>
              <a:buNone/>
              <a:defRPr/>
            </a:pPr>
            <a:r>
              <a:rPr lang="en-US" altLang="en-US" sz="2000"/>
              <a:t>Example for DELETE statement is as follows:</a:t>
            </a:r>
          </a:p>
          <a:p>
            <a:pPr lvl="3" eaLnBrk="1" fontAlgn="auto" hangingPunct="1">
              <a:spcAft>
                <a:spcPts val="0"/>
              </a:spcAft>
              <a:buFont typeface="Tahoma" panose="020B0604030504040204" pitchFamily="34" charset="0"/>
              <a:buNone/>
              <a:defRPr/>
            </a:pPr>
            <a:r>
              <a:rPr lang="en-US" altLang="en-US" sz="1800">
                <a:solidFill>
                  <a:schemeClr val="accent2"/>
                </a:solidFill>
                <a:latin typeface="Arial Unicode MS"/>
              </a:rPr>
              <a:t>data topsales; </a:t>
            </a:r>
          </a:p>
          <a:p>
            <a:pPr lvl="3" eaLnBrk="1" fontAlgn="auto" hangingPunct="1">
              <a:spcAft>
                <a:spcPts val="0"/>
              </a:spcAft>
              <a:buFont typeface="Tahoma" panose="020B0604030504040204" pitchFamily="34" charset="0"/>
              <a:buNone/>
              <a:defRPr/>
            </a:pPr>
            <a:r>
              <a:rPr lang="en-US" altLang="en-US" sz="1800">
                <a:solidFill>
                  <a:schemeClr val="accent2"/>
                </a:solidFill>
                <a:latin typeface="Arial Unicode MS"/>
              </a:rPr>
              <a:t>infile </a:t>
            </a:r>
            <a:r>
              <a:rPr lang="en-US" altLang="en-US" sz="1800" i="1">
                <a:solidFill>
                  <a:schemeClr val="accent2"/>
                </a:solidFill>
                <a:latin typeface="Arial Unicode MS"/>
              </a:rPr>
              <a:t>file-specification</a:t>
            </a:r>
            <a:r>
              <a:rPr lang="en-US" altLang="en-US" sz="1800">
                <a:solidFill>
                  <a:schemeClr val="accent2"/>
                </a:solidFill>
                <a:latin typeface="Arial Unicode MS"/>
              </a:rPr>
              <a:t>; </a:t>
            </a:r>
          </a:p>
          <a:p>
            <a:pPr lvl="3" eaLnBrk="1" fontAlgn="auto" hangingPunct="1">
              <a:spcAft>
                <a:spcPts val="0"/>
              </a:spcAft>
              <a:buFont typeface="Tahoma" panose="020B0604030504040204" pitchFamily="34" charset="0"/>
              <a:buNone/>
              <a:defRPr/>
            </a:pPr>
            <a:r>
              <a:rPr lang="en-US" altLang="en-US" sz="1800">
                <a:solidFill>
                  <a:schemeClr val="accent2"/>
                </a:solidFill>
                <a:latin typeface="Arial Unicode MS"/>
              </a:rPr>
              <a:t>input region office product yrsales; </a:t>
            </a:r>
          </a:p>
          <a:p>
            <a:pPr lvl="3" eaLnBrk="1" fontAlgn="auto" hangingPunct="1">
              <a:spcAft>
                <a:spcPts val="0"/>
              </a:spcAft>
              <a:buFont typeface="Tahoma" panose="020B0604030504040204" pitchFamily="34" charset="0"/>
              <a:buNone/>
              <a:defRPr/>
            </a:pPr>
            <a:r>
              <a:rPr lang="en-US" altLang="en-US" sz="1800">
                <a:solidFill>
                  <a:srgbClr val="008000"/>
                </a:solidFill>
                <a:latin typeface="Arial Unicode MS"/>
              </a:rPr>
              <a:t>if yrsales&lt;100000 then delete;</a:t>
            </a:r>
            <a:r>
              <a:rPr lang="en-US" altLang="en-US" sz="1800">
                <a:solidFill>
                  <a:schemeClr val="accent2"/>
                </a:solidFill>
                <a:latin typeface="Arial Unicode MS"/>
              </a:rPr>
              <a:t> </a:t>
            </a:r>
          </a:p>
          <a:p>
            <a:pPr lvl="3" eaLnBrk="1" fontAlgn="auto" hangingPunct="1">
              <a:spcAft>
                <a:spcPts val="0"/>
              </a:spcAft>
              <a:buFont typeface="Tahoma" panose="020B0604030504040204" pitchFamily="34" charset="0"/>
              <a:buNone/>
              <a:defRPr/>
            </a:pPr>
            <a:r>
              <a:rPr lang="en-US" altLang="en-US" sz="1800">
                <a:solidFill>
                  <a:schemeClr val="accent2"/>
                </a:solidFill>
                <a:latin typeface="Arial Unicode MS"/>
              </a:rPr>
              <a:t>run;</a:t>
            </a:r>
            <a:r>
              <a:rPr lang="en-US" altLang="en-US" sz="1800">
                <a:solidFill>
                  <a:schemeClr val="accent2"/>
                </a:solidFill>
              </a:rPr>
              <a:t> </a:t>
            </a:r>
          </a:p>
          <a:p>
            <a:pPr lvl="2" eaLnBrk="1" fontAlgn="auto" hangingPunct="1">
              <a:spcAft>
                <a:spcPts val="0"/>
              </a:spcAft>
              <a:buFontTx/>
              <a:buNone/>
              <a:defRPr/>
            </a:pPr>
            <a:endParaRPr lang="en-US" altLang="en-US" sz="2000">
              <a:solidFill>
                <a:schemeClr val="accent2"/>
              </a:solidFill>
            </a:endParaRPr>
          </a:p>
        </p:txBody>
      </p:sp>
      <p:sp>
        <p:nvSpPr>
          <p:cNvPr id="59396" name="Slide Number Placeholder 5">
            <a:extLst>
              <a:ext uri="{FF2B5EF4-FFF2-40B4-BE49-F238E27FC236}">
                <a16:creationId xmlns:a16="http://schemas.microsoft.com/office/drawing/2014/main" id="{A716503C-9428-3966-9424-20BF6F77B79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F944287-12F1-4A8E-B901-3709C543B11A}" type="slidenum">
              <a:rPr lang="en-US" altLang="en-US" smtClean="0">
                <a:solidFill>
                  <a:srgbClr val="898989"/>
                </a:solidFill>
              </a:rPr>
              <a:pPr/>
              <a:t>64</a:t>
            </a:fld>
            <a:endParaRPr lang="en-US" altLang="en-US">
              <a:solidFill>
                <a:srgbClr val="898989"/>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D2CF976-118B-B789-68AC-39E0062139BD}"/>
              </a:ext>
            </a:extLst>
          </p:cNvPr>
          <p:cNvSpPr>
            <a:spLocks noGrp="1"/>
          </p:cNvSpPr>
          <p:nvPr>
            <p:ph type="title"/>
          </p:nvPr>
        </p:nvSpPr>
        <p:spPr/>
        <p:txBody>
          <a:bodyPr/>
          <a:lstStyle/>
          <a:p>
            <a:pPr eaLnBrk="1" hangingPunct="1"/>
            <a:r>
              <a:rPr lang="en-US" altLang="en-US"/>
              <a:t>SAS Statements</a:t>
            </a:r>
          </a:p>
        </p:txBody>
      </p:sp>
      <p:sp>
        <p:nvSpPr>
          <p:cNvPr id="60419" name="Rectangle 3">
            <a:extLst>
              <a:ext uri="{FF2B5EF4-FFF2-40B4-BE49-F238E27FC236}">
                <a16:creationId xmlns:a16="http://schemas.microsoft.com/office/drawing/2014/main" id="{0150D36E-451B-3A0E-4D84-70AD99AEE0AC}"/>
              </a:ext>
            </a:extLst>
          </p:cNvPr>
          <p:cNvSpPr>
            <a:spLocks noGrp="1" noChangeArrowheads="1"/>
          </p:cNvSpPr>
          <p:nvPr>
            <p:ph idx="1"/>
          </p:nvPr>
        </p:nvSpPr>
        <p:spPr/>
        <p:txBody>
          <a:bodyPr/>
          <a:lstStyle/>
          <a:p>
            <a:pPr eaLnBrk="1" hangingPunct="1"/>
            <a:r>
              <a:rPr lang="en-US" altLang="en-US"/>
              <a:t>The DELETE statement is often used in a THEN clause of an IF-THEN statement or as part of a conditionally executed DO group. </a:t>
            </a:r>
          </a:p>
          <a:p>
            <a:pPr eaLnBrk="1" hangingPunct="1"/>
            <a:endParaRPr lang="en-US" altLang="en-US"/>
          </a:p>
          <a:p>
            <a:pPr eaLnBrk="1" hangingPunct="1"/>
            <a:r>
              <a:rPr lang="en-US" altLang="en-US"/>
              <a:t>Use the DELETE statement when it is easier to specify a condition that excludes observations from the data set or when there is no need to continue processing the DATA step statements for the current observation.</a:t>
            </a:r>
          </a:p>
          <a:p>
            <a:pPr eaLnBrk="1" hangingPunct="1"/>
            <a:endParaRPr lang="en-US" altLang="en-US"/>
          </a:p>
          <a:p>
            <a:pPr eaLnBrk="1" hangingPunct="1"/>
            <a:r>
              <a:rPr lang="en-US" altLang="en-US"/>
              <a:t>Use the subsetting IF statement when it is easier to specify a condition for including observations.</a:t>
            </a:r>
          </a:p>
          <a:p>
            <a:pPr eaLnBrk="1" hangingPunct="1"/>
            <a:endParaRPr lang="en-US" altLang="en-US"/>
          </a:p>
        </p:txBody>
      </p:sp>
      <p:sp>
        <p:nvSpPr>
          <p:cNvPr id="60420" name="Slide Number Placeholder 5">
            <a:extLst>
              <a:ext uri="{FF2B5EF4-FFF2-40B4-BE49-F238E27FC236}">
                <a16:creationId xmlns:a16="http://schemas.microsoft.com/office/drawing/2014/main" id="{96131874-350C-4CE1-CD16-90E547C8034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7740C91-CDD0-48C4-8583-8773D34054B8}" type="slidenum">
              <a:rPr lang="en-US" altLang="en-US" smtClean="0">
                <a:solidFill>
                  <a:srgbClr val="898989"/>
                </a:solidFill>
              </a:rPr>
              <a:pPr/>
              <a:t>65</a:t>
            </a:fld>
            <a:endParaRPr lang="en-US" altLang="en-US">
              <a:solidFill>
                <a:srgbClr val="898989"/>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EF232A99-2DDE-AB40-CC4A-D163B718D77C}"/>
              </a:ext>
            </a:extLst>
          </p:cNvPr>
          <p:cNvSpPr>
            <a:spLocks noGrp="1"/>
          </p:cNvSpPr>
          <p:nvPr>
            <p:ph type="title"/>
          </p:nvPr>
        </p:nvSpPr>
        <p:spPr/>
        <p:txBody>
          <a:bodyPr/>
          <a:lstStyle/>
          <a:p>
            <a:pPr eaLnBrk="1" hangingPunct="1"/>
            <a:r>
              <a:rPr lang="en-US" altLang="en-US"/>
              <a:t>SAS Statements</a:t>
            </a:r>
          </a:p>
        </p:txBody>
      </p:sp>
      <p:sp>
        <p:nvSpPr>
          <p:cNvPr id="248835" name="Rectangle 3">
            <a:extLst>
              <a:ext uri="{FF2B5EF4-FFF2-40B4-BE49-F238E27FC236}">
                <a16:creationId xmlns:a16="http://schemas.microsoft.com/office/drawing/2014/main" id="{45BEAFB9-E9EE-68EB-FF48-1422BEEAFB16}"/>
              </a:ext>
            </a:extLst>
          </p:cNvPr>
          <p:cNvSpPr>
            <a:spLocks noGrp="1" noChangeArrowheads="1"/>
          </p:cNvSpPr>
          <p:nvPr>
            <p:ph idx="1"/>
          </p:nvPr>
        </p:nvSpPr>
        <p:spPr/>
        <p:txBody>
          <a:bodyPr rtlCol="0">
            <a:normAutofit/>
          </a:bodyPr>
          <a:lstStyle/>
          <a:p>
            <a:pPr marL="0" indent="0" eaLnBrk="1" fontAlgn="auto" hangingPunct="1">
              <a:spcAft>
                <a:spcPts val="0"/>
              </a:spcAft>
              <a:buNone/>
              <a:defRPr/>
            </a:pPr>
            <a:r>
              <a:rPr lang="en-US" altLang="en-US" b="1" dirty="0">
                <a:solidFill>
                  <a:schemeClr val="accent6"/>
                </a:solidFill>
              </a:rPr>
              <a:t>SAS Code – </a:t>
            </a:r>
            <a:r>
              <a:rPr lang="en-US" altLang="en-US" b="1" dirty="0" err="1">
                <a:solidFill>
                  <a:schemeClr val="accent6"/>
                </a:solidFill>
              </a:rPr>
              <a:t>do_retain_others.sas</a:t>
            </a:r>
            <a:r>
              <a:rPr lang="en-US" altLang="en-US" b="1" dirty="0">
                <a:solidFill>
                  <a:schemeClr val="accent6"/>
                </a:solidFill>
              </a:rPr>
              <a:t> </a:t>
            </a:r>
          </a:p>
          <a:p>
            <a:pPr eaLnBrk="1" fontAlgn="auto" hangingPunct="1">
              <a:spcAft>
                <a:spcPts val="0"/>
              </a:spcAft>
              <a:defRPr/>
            </a:pPr>
            <a:r>
              <a:rPr lang="en-US" altLang="en-US" b="1" dirty="0">
                <a:solidFill>
                  <a:schemeClr val="accent2"/>
                </a:solidFill>
              </a:rPr>
              <a:t>DO statement</a:t>
            </a:r>
          </a:p>
          <a:p>
            <a:pPr lvl="1" eaLnBrk="1" fontAlgn="auto" hangingPunct="1">
              <a:spcAft>
                <a:spcPts val="0"/>
              </a:spcAft>
              <a:defRPr/>
            </a:pPr>
            <a:r>
              <a:rPr lang="en-US" altLang="en-US" dirty="0"/>
              <a:t>Designates a group of statements to be executed as a unit</a:t>
            </a:r>
          </a:p>
          <a:p>
            <a:pPr lvl="1" eaLnBrk="1" fontAlgn="auto" hangingPunct="1">
              <a:spcAft>
                <a:spcPts val="0"/>
              </a:spcAft>
              <a:defRPr/>
            </a:pPr>
            <a:r>
              <a:rPr lang="en-US" altLang="en-US" dirty="0"/>
              <a:t>Is used in a DATA step</a:t>
            </a:r>
          </a:p>
          <a:p>
            <a:pPr lvl="1" eaLnBrk="1" fontAlgn="auto" hangingPunct="1">
              <a:spcAft>
                <a:spcPts val="0"/>
              </a:spcAft>
              <a:defRPr/>
            </a:pPr>
            <a:r>
              <a:rPr lang="en-US" altLang="en-US" dirty="0"/>
              <a:t>The syntax for DO statement is as follows:</a:t>
            </a:r>
          </a:p>
          <a:p>
            <a:pPr lvl="3" eaLnBrk="1" fontAlgn="auto" hangingPunct="1">
              <a:spcAft>
                <a:spcPts val="0"/>
              </a:spcAft>
              <a:buFont typeface="Tahoma" panose="020B0604030504040204" pitchFamily="34" charset="0"/>
              <a:buNone/>
              <a:defRPr/>
            </a:pPr>
            <a:r>
              <a:rPr lang="en-US" altLang="en-US" sz="1350" dirty="0">
                <a:solidFill>
                  <a:srgbClr val="008000"/>
                </a:solidFill>
              </a:rPr>
              <a:t>DO; </a:t>
            </a:r>
            <a:br>
              <a:rPr lang="en-US" altLang="en-US" sz="1350" dirty="0">
                <a:solidFill>
                  <a:srgbClr val="008000"/>
                </a:solidFill>
              </a:rPr>
            </a:br>
            <a:r>
              <a:rPr lang="en-US" altLang="en-US" sz="1350" dirty="0">
                <a:solidFill>
                  <a:srgbClr val="008000"/>
                </a:solidFill>
              </a:rPr>
              <a:t>...</a:t>
            </a:r>
            <a:r>
              <a:rPr lang="en-US" altLang="en-US" sz="1350" i="1" dirty="0">
                <a:solidFill>
                  <a:srgbClr val="008000"/>
                </a:solidFill>
              </a:rPr>
              <a:t>more SAS statements</a:t>
            </a:r>
            <a:r>
              <a:rPr lang="en-US" altLang="en-US" sz="1350" dirty="0">
                <a:solidFill>
                  <a:srgbClr val="008000"/>
                </a:solidFill>
              </a:rPr>
              <a:t>... </a:t>
            </a:r>
          </a:p>
          <a:p>
            <a:pPr lvl="3" eaLnBrk="1" fontAlgn="auto" hangingPunct="1">
              <a:spcAft>
                <a:spcPts val="0"/>
              </a:spcAft>
              <a:buFont typeface="Tahoma" panose="020B0604030504040204" pitchFamily="34" charset="0"/>
              <a:buNone/>
              <a:defRPr/>
            </a:pPr>
            <a:r>
              <a:rPr lang="en-US" altLang="en-US" sz="1350" dirty="0">
                <a:solidFill>
                  <a:srgbClr val="008000"/>
                </a:solidFill>
              </a:rPr>
              <a:t>END; </a:t>
            </a:r>
          </a:p>
          <a:p>
            <a:pPr lvl="1" eaLnBrk="1" fontAlgn="auto" hangingPunct="1">
              <a:spcAft>
                <a:spcPts val="0"/>
              </a:spcAft>
              <a:defRPr/>
            </a:pPr>
            <a:r>
              <a:rPr lang="en-US" altLang="en-US" dirty="0"/>
              <a:t>The DO statement is the simplest form of DO group processing. The statements between the DO and END statements are called a </a:t>
            </a:r>
            <a:r>
              <a:rPr lang="en-US" altLang="en-US" b="1" dirty="0"/>
              <a:t>DO group</a:t>
            </a:r>
            <a:r>
              <a:rPr lang="en-US" altLang="en-US" dirty="0"/>
              <a:t>. You can nest DO statements within DO groups. </a:t>
            </a:r>
          </a:p>
          <a:p>
            <a:pPr lvl="1" eaLnBrk="1" fontAlgn="auto" hangingPunct="1">
              <a:spcAft>
                <a:spcPts val="0"/>
              </a:spcAft>
              <a:defRPr/>
            </a:pPr>
            <a:r>
              <a:rPr lang="en-US" altLang="en-US" dirty="0"/>
              <a:t>A simple DO statement is often used within IF-THEN/ELSE statements to designate a group of statements to be executed depending on whether the IF condition is true or false</a:t>
            </a:r>
          </a:p>
          <a:p>
            <a:pPr lvl="1" eaLnBrk="1" fontAlgn="auto" hangingPunct="1">
              <a:spcAft>
                <a:spcPts val="0"/>
              </a:spcAft>
              <a:defRPr/>
            </a:pPr>
            <a:endParaRPr lang="en-US" altLang="en-US" dirty="0"/>
          </a:p>
          <a:p>
            <a:pPr lvl="3" eaLnBrk="1" fontAlgn="auto" hangingPunct="1">
              <a:spcAft>
                <a:spcPts val="0"/>
              </a:spcAft>
              <a:buFont typeface="Tahoma" panose="020B0604030504040204" pitchFamily="34" charset="0"/>
              <a:buNone/>
              <a:defRPr/>
            </a:pPr>
            <a:endParaRPr lang="en-US" altLang="en-US" sz="1350" dirty="0"/>
          </a:p>
          <a:p>
            <a:pPr eaLnBrk="1" fontAlgn="auto" hangingPunct="1">
              <a:spcAft>
                <a:spcPts val="0"/>
              </a:spcAft>
              <a:defRPr/>
            </a:pPr>
            <a:endParaRPr lang="en-US" altLang="en-US" dirty="0"/>
          </a:p>
        </p:txBody>
      </p:sp>
      <p:sp>
        <p:nvSpPr>
          <p:cNvPr id="61444" name="Slide Number Placeholder 5">
            <a:extLst>
              <a:ext uri="{FF2B5EF4-FFF2-40B4-BE49-F238E27FC236}">
                <a16:creationId xmlns:a16="http://schemas.microsoft.com/office/drawing/2014/main" id="{B3911E57-8B24-965B-70FD-D3B3F911DF2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D08319F-10C6-4FC7-8588-06F8B3A5909C}" type="slidenum">
              <a:rPr lang="en-US" altLang="en-US" smtClean="0">
                <a:solidFill>
                  <a:srgbClr val="898989"/>
                </a:solidFill>
              </a:rPr>
              <a:pPr/>
              <a:t>66</a:t>
            </a:fld>
            <a:endParaRPr lang="en-US" altLang="en-US">
              <a:solidFill>
                <a:srgbClr val="898989"/>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76C1615-5EE5-9928-6117-9064B0F0E0C6}"/>
              </a:ext>
            </a:extLst>
          </p:cNvPr>
          <p:cNvSpPr>
            <a:spLocks noGrp="1"/>
          </p:cNvSpPr>
          <p:nvPr>
            <p:ph type="title"/>
          </p:nvPr>
        </p:nvSpPr>
        <p:spPr/>
        <p:txBody>
          <a:bodyPr/>
          <a:lstStyle/>
          <a:p>
            <a:pPr eaLnBrk="1" hangingPunct="1"/>
            <a:r>
              <a:rPr lang="en-US" altLang="en-US"/>
              <a:t>SAS Statements</a:t>
            </a:r>
          </a:p>
        </p:txBody>
      </p:sp>
      <p:sp>
        <p:nvSpPr>
          <p:cNvPr id="62467" name="Rectangle 3">
            <a:extLst>
              <a:ext uri="{FF2B5EF4-FFF2-40B4-BE49-F238E27FC236}">
                <a16:creationId xmlns:a16="http://schemas.microsoft.com/office/drawing/2014/main" id="{6A22FD90-9E00-4ADA-B22A-277FE33F68AE}"/>
              </a:ext>
            </a:extLst>
          </p:cNvPr>
          <p:cNvSpPr>
            <a:spLocks noGrp="1" noChangeArrowheads="1"/>
          </p:cNvSpPr>
          <p:nvPr>
            <p:ph idx="1"/>
          </p:nvPr>
        </p:nvSpPr>
        <p:spPr/>
        <p:txBody>
          <a:bodyPr/>
          <a:lstStyle/>
          <a:p>
            <a:pPr eaLnBrk="1" hangingPunct="1"/>
            <a:r>
              <a:rPr lang="en-US" altLang="en-US" dirty="0"/>
              <a:t>Example for a DO statement:</a:t>
            </a:r>
          </a:p>
          <a:p>
            <a:pPr lvl="2" eaLnBrk="1" hangingPunct="1">
              <a:buFontTx/>
              <a:buNone/>
            </a:pPr>
            <a:r>
              <a:rPr lang="en-US" altLang="en-US" dirty="0">
                <a:solidFill>
                  <a:srgbClr val="008000"/>
                </a:solidFill>
                <a:latin typeface="Arial Unicode MS"/>
              </a:rPr>
              <a:t>if years&gt;5 then do; </a:t>
            </a:r>
          </a:p>
          <a:p>
            <a:pPr lvl="2" eaLnBrk="1" hangingPunct="1">
              <a:buFontTx/>
              <a:buNone/>
            </a:pPr>
            <a:r>
              <a:rPr lang="en-US" altLang="en-US" dirty="0">
                <a:solidFill>
                  <a:srgbClr val="008000"/>
                </a:solidFill>
                <a:latin typeface="Arial Unicode MS"/>
              </a:rPr>
              <a:t>months=years*12; </a:t>
            </a:r>
          </a:p>
          <a:p>
            <a:pPr lvl="2" eaLnBrk="1" hangingPunct="1">
              <a:buFontTx/>
              <a:buNone/>
            </a:pPr>
            <a:r>
              <a:rPr lang="en-US" altLang="en-US" dirty="0">
                <a:solidFill>
                  <a:srgbClr val="008000"/>
                </a:solidFill>
                <a:latin typeface="Arial Unicode MS"/>
              </a:rPr>
              <a:t>put years= months=; </a:t>
            </a:r>
          </a:p>
          <a:p>
            <a:pPr lvl="2" eaLnBrk="1" hangingPunct="1">
              <a:buFontTx/>
              <a:buNone/>
            </a:pPr>
            <a:r>
              <a:rPr lang="en-US" altLang="en-US" dirty="0">
                <a:solidFill>
                  <a:srgbClr val="008000"/>
                </a:solidFill>
                <a:latin typeface="Arial Unicode MS"/>
              </a:rPr>
              <a:t>end; </a:t>
            </a:r>
          </a:p>
          <a:p>
            <a:pPr lvl="2" eaLnBrk="1" hangingPunct="1">
              <a:buFontTx/>
              <a:buNone/>
            </a:pPr>
            <a:r>
              <a:rPr lang="en-US" altLang="en-US" dirty="0">
                <a:solidFill>
                  <a:srgbClr val="008000"/>
                </a:solidFill>
                <a:latin typeface="Arial Unicode MS"/>
              </a:rPr>
              <a:t>else </a:t>
            </a:r>
            <a:r>
              <a:rPr lang="en-US" altLang="en-US" dirty="0" err="1">
                <a:solidFill>
                  <a:srgbClr val="008000"/>
                </a:solidFill>
                <a:latin typeface="Arial Unicode MS"/>
              </a:rPr>
              <a:t>yrsleft</a:t>
            </a:r>
            <a:r>
              <a:rPr lang="en-US" altLang="en-US" dirty="0">
                <a:solidFill>
                  <a:srgbClr val="008000"/>
                </a:solidFill>
                <a:latin typeface="Arial Unicode MS"/>
              </a:rPr>
              <a:t>=5-years;</a:t>
            </a:r>
          </a:p>
        </p:txBody>
      </p:sp>
      <p:sp>
        <p:nvSpPr>
          <p:cNvPr id="62468" name="Slide Number Placeholder 5">
            <a:extLst>
              <a:ext uri="{FF2B5EF4-FFF2-40B4-BE49-F238E27FC236}">
                <a16:creationId xmlns:a16="http://schemas.microsoft.com/office/drawing/2014/main" id="{CCACF6E3-F051-2C8F-1AE4-FD991F5DD58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29A5736-BD96-4269-90C8-15D63738A7B0}" type="slidenum">
              <a:rPr lang="en-US" altLang="en-US" smtClean="0">
                <a:solidFill>
                  <a:srgbClr val="898989"/>
                </a:solidFill>
              </a:rPr>
              <a:pPr/>
              <a:t>67</a:t>
            </a:fld>
            <a:endParaRPr lang="en-US" altLang="en-US">
              <a:solidFill>
                <a:srgbClr val="898989"/>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BC84501E-962D-A5F9-C537-7406BE129E14}"/>
              </a:ext>
            </a:extLst>
          </p:cNvPr>
          <p:cNvSpPr>
            <a:spLocks noGrp="1"/>
          </p:cNvSpPr>
          <p:nvPr>
            <p:ph type="title"/>
          </p:nvPr>
        </p:nvSpPr>
        <p:spPr/>
        <p:txBody>
          <a:bodyPr/>
          <a:lstStyle/>
          <a:p>
            <a:pPr eaLnBrk="1" hangingPunct="1"/>
            <a:r>
              <a:rPr lang="en-US" altLang="en-US"/>
              <a:t>SAS Statements</a:t>
            </a:r>
          </a:p>
        </p:txBody>
      </p:sp>
      <p:sp>
        <p:nvSpPr>
          <p:cNvPr id="250883" name="Rectangle 3">
            <a:extLst>
              <a:ext uri="{FF2B5EF4-FFF2-40B4-BE49-F238E27FC236}">
                <a16:creationId xmlns:a16="http://schemas.microsoft.com/office/drawing/2014/main" id="{CE16C9D6-DB25-CB58-0B35-02523772E685}"/>
              </a:ext>
            </a:extLst>
          </p:cNvPr>
          <p:cNvSpPr>
            <a:spLocks noGrp="1" noChangeArrowheads="1"/>
          </p:cNvSpPr>
          <p:nvPr>
            <p:ph idx="1"/>
          </p:nvPr>
        </p:nvSpPr>
        <p:spPr/>
        <p:txBody>
          <a:bodyPr rtlCol="0">
            <a:normAutofit fontScale="85000" lnSpcReduction="10000"/>
          </a:bodyPr>
          <a:lstStyle/>
          <a:p>
            <a:pPr eaLnBrk="1" fontAlgn="auto" hangingPunct="1">
              <a:spcAft>
                <a:spcPts val="0"/>
              </a:spcAft>
              <a:defRPr/>
            </a:pPr>
            <a:r>
              <a:rPr lang="en-US" altLang="en-US" sz="2800" b="1" dirty="0">
                <a:solidFill>
                  <a:schemeClr val="accent2"/>
                </a:solidFill>
              </a:rPr>
              <a:t>DO Iterative statement:</a:t>
            </a:r>
          </a:p>
          <a:p>
            <a:pPr lvl="1" eaLnBrk="1" fontAlgn="auto" hangingPunct="1">
              <a:spcAft>
                <a:spcPts val="0"/>
              </a:spcAft>
              <a:defRPr/>
            </a:pPr>
            <a:r>
              <a:rPr lang="en-US" altLang="en-US" sz="2400" dirty="0"/>
              <a:t>Executes statements between DO and END repetitively based on the value of an index variable</a:t>
            </a:r>
          </a:p>
          <a:p>
            <a:pPr lvl="1" eaLnBrk="1" fontAlgn="auto" hangingPunct="1">
              <a:spcAft>
                <a:spcPts val="0"/>
              </a:spcAft>
              <a:defRPr/>
            </a:pPr>
            <a:endParaRPr lang="en-US" altLang="en-US" sz="2400" dirty="0"/>
          </a:p>
          <a:p>
            <a:pPr lvl="1" eaLnBrk="1" fontAlgn="auto" hangingPunct="1">
              <a:spcAft>
                <a:spcPts val="0"/>
              </a:spcAft>
              <a:defRPr/>
            </a:pPr>
            <a:r>
              <a:rPr lang="en-US" altLang="en-US" sz="2400" dirty="0"/>
              <a:t>The syntax is as follows:</a:t>
            </a:r>
          </a:p>
          <a:p>
            <a:pPr lvl="2" eaLnBrk="1" fontAlgn="auto" hangingPunct="1">
              <a:spcAft>
                <a:spcPts val="0"/>
              </a:spcAft>
              <a:buFontTx/>
              <a:buNone/>
              <a:defRPr/>
            </a:pPr>
            <a:r>
              <a:rPr lang="en-US" altLang="en-US" sz="2000" b="1" dirty="0">
                <a:solidFill>
                  <a:srgbClr val="008080"/>
                </a:solidFill>
              </a:rPr>
              <a:t>DO</a:t>
            </a:r>
            <a:r>
              <a:rPr lang="en-US" altLang="en-US" sz="2000" dirty="0">
                <a:solidFill>
                  <a:srgbClr val="008080"/>
                </a:solidFill>
              </a:rPr>
              <a:t> </a:t>
            </a:r>
            <a:r>
              <a:rPr lang="en-US" altLang="en-US" sz="2000" i="1" dirty="0">
                <a:solidFill>
                  <a:srgbClr val="008080"/>
                </a:solidFill>
              </a:rPr>
              <a:t>index-variable</a:t>
            </a:r>
            <a:r>
              <a:rPr lang="en-US" altLang="en-US" sz="2000" b="1" i="1" dirty="0">
                <a:solidFill>
                  <a:srgbClr val="008080"/>
                </a:solidFill>
              </a:rPr>
              <a:t>=</a:t>
            </a:r>
            <a:r>
              <a:rPr lang="en-US" altLang="en-US" sz="2000" i="1" dirty="0">
                <a:solidFill>
                  <a:srgbClr val="008080"/>
                </a:solidFill>
              </a:rPr>
              <a:t>specification-1</a:t>
            </a:r>
            <a:r>
              <a:rPr lang="en-US" altLang="en-US" sz="2000" dirty="0">
                <a:solidFill>
                  <a:srgbClr val="008080"/>
                </a:solidFill>
              </a:rPr>
              <a:t>&lt;,...</a:t>
            </a:r>
            <a:r>
              <a:rPr lang="en-US" altLang="en-US" sz="2000" i="1" dirty="0">
                <a:solidFill>
                  <a:srgbClr val="008080"/>
                </a:solidFill>
              </a:rPr>
              <a:t>specification-n</a:t>
            </a:r>
            <a:r>
              <a:rPr lang="en-US" altLang="en-US" sz="2000" dirty="0">
                <a:solidFill>
                  <a:srgbClr val="008080"/>
                </a:solidFill>
              </a:rPr>
              <a:t>&gt;</a:t>
            </a:r>
            <a:r>
              <a:rPr lang="en-US" altLang="en-US" sz="2000" b="1" dirty="0">
                <a:solidFill>
                  <a:srgbClr val="008080"/>
                </a:solidFill>
              </a:rPr>
              <a:t>;</a:t>
            </a:r>
            <a:r>
              <a:rPr lang="en-US" altLang="en-US" sz="2000" dirty="0"/>
              <a:t> </a:t>
            </a:r>
          </a:p>
          <a:p>
            <a:pPr lvl="2" eaLnBrk="1" fontAlgn="auto" hangingPunct="1">
              <a:spcAft>
                <a:spcPts val="0"/>
              </a:spcAft>
              <a:buFontTx/>
              <a:buNone/>
              <a:defRPr/>
            </a:pPr>
            <a:r>
              <a:rPr lang="en-US" altLang="en-US" sz="2000" i="1" dirty="0">
                <a:solidFill>
                  <a:srgbClr val="008080"/>
                </a:solidFill>
              </a:rPr>
              <a:t>more SAS statements</a:t>
            </a:r>
            <a:r>
              <a:rPr lang="en-US" altLang="en-US" sz="2000" dirty="0"/>
              <a:t> </a:t>
            </a:r>
          </a:p>
          <a:p>
            <a:pPr lvl="1" eaLnBrk="1" fontAlgn="auto" hangingPunct="1">
              <a:spcAft>
                <a:spcPts val="0"/>
              </a:spcAft>
              <a:buFontTx/>
              <a:buNone/>
              <a:defRPr/>
            </a:pPr>
            <a:r>
              <a:rPr lang="en-US" altLang="en-US" sz="2400" b="1" dirty="0">
                <a:solidFill>
                  <a:srgbClr val="008080"/>
                </a:solidFill>
              </a:rPr>
              <a:t>		END;</a:t>
            </a:r>
            <a:r>
              <a:rPr lang="en-US" altLang="en-US" sz="2400" dirty="0"/>
              <a:t> </a:t>
            </a:r>
          </a:p>
          <a:p>
            <a:pPr eaLnBrk="1" fontAlgn="auto" hangingPunct="1">
              <a:spcAft>
                <a:spcPts val="0"/>
              </a:spcAft>
              <a:buFontTx/>
              <a:buNone/>
              <a:defRPr/>
            </a:pPr>
            <a:r>
              <a:rPr lang="en-US" altLang="en-US" sz="2800" dirty="0"/>
              <a:t>	where </a:t>
            </a:r>
          </a:p>
          <a:p>
            <a:pPr eaLnBrk="1" fontAlgn="auto" hangingPunct="1">
              <a:spcAft>
                <a:spcPts val="0"/>
              </a:spcAft>
              <a:buFontTx/>
              <a:buNone/>
              <a:defRPr/>
            </a:pPr>
            <a:r>
              <a:rPr lang="en-US" altLang="en-US" sz="2800" i="1" dirty="0">
                <a:solidFill>
                  <a:srgbClr val="008080"/>
                </a:solidFill>
              </a:rPr>
              <a:t>		index-variable</a:t>
            </a:r>
            <a:r>
              <a:rPr lang="en-US" altLang="en-US" sz="2800" dirty="0"/>
              <a:t> controls the execution of the </a:t>
            </a:r>
            <a:r>
              <a:rPr lang="en-US" altLang="en-US" sz="2800" b="1" dirty="0"/>
              <a:t>DO</a:t>
            </a:r>
            <a:r>
              <a:rPr lang="en-US" altLang="en-US" sz="2800" dirty="0"/>
              <a:t> group </a:t>
            </a:r>
          </a:p>
          <a:p>
            <a:pPr eaLnBrk="1" fontAlgn="auto" hangingPunct="1">
              <a:spcAft>
                <a:spcPts val="0"/>
              </a:spcAft>
              <a:buFontTx/>
              <a:buNone/>
              <a:defRPr/>
            </a:pPr>
            <a:r>
              <a:rPr lang="en-US" altLang="en-US" sz="2800" i="1" dirty="0">
                <a:solidFill>
                  <a:srgbClr val="008080"/>
                </a:solidFill>
              </a:rPr>
              <a:t>		specification</a:t>
            </a:r>
            <a:r>
              <a:rPr lang="en-US" altLang="en-US" sz="2800" dirty="0"/>
              <a:t> includes start, stop, and increment values </a:t>
            </a:r>
          </a:p>
          <a:p>
            <a:pPr eaLnBrk="1" fontAlgn="auto" hangingPunct="1">
              <a:spcAft>
                <a:spcPts val="0"/>
              </a:spcAft>
              <a:buFontTx/>
              <a:buNone/>
              <a:defRPr/>
            </a:pPr>
            <a:r>
              <a:rPr lang="en-US" altLang="en-US" sz="2800" i="1" dirty="0">
                <a:solidFill>
                  <a:srgbClr val="008080"/>
                </a:solidFill>
              </a:rPr>
              <a:t>		SAS statements</a:t>
            </a:r>
            <a:r>
              <a:rPr lang="en-US" altLang="en-US" sz="2800" dirty="0"/>
              <a:t> create, modify, or process variables </a:t>
            </a:r>
          </a:p>
          <a:p>
            <a:pPr eaLnBrk="1" fontAlgn="auto" hangingPunct="1">
              <a:spcAft>
                <a:spcPts val="0"/>
              </a:spcAft>
              <a:buFontTx/>
              <a:buNone/>
              <a:defRPr/>
            </a:pPr>
            <a:r>
              <a:rPr lang="en-US" altLang="en-US" sz="2800" b="1" dirty="0">
                <a:solidFill>
                  <a:srgbClr val="008080"/>
                </a:solidFill>
              </a:rPr>
              <a:t>		END</a:t>
            </a:r>
            <a:r>
              <a:rPr lang="en-US" altLang="en-US" sz="2800" dirty="0"/>
              <a:t> terminates the loop. </a:t>
            </a:r>
          </a:p>
          <a:p>
            <a:pPr lvl="2" eaLnBrk="1" fontAlgn="auto" hangingPunct="1">
              <a:spcAft>
                <a:spcPts val="0"/>
              </a:spcAft>
              <a:defRPr/>
            </a:pPr>
            <a:endParaRPr lang="en-US" altLang="en-US" sz="2000" dirty="0"/>
          </a:p>
          <a:p>
            <a:pPr lvl="1" eaLnBrk="1" fontAlgn="auto" hangingPunct="1">
              <a:spcAft>
                <a:spcPts val="0"/>
              </a:spcAft>
              <a:defRPr/>
            </a:pPr>
            <a:endParaRPr lang="en-US" altLang="en-US" sz="2400" dirty="0"/>
          </a:p>
        </p:txBody>
      </p:sp>
      <p:sp>
        <p:nvSpPr>
          <p:cNvPr id="63492" name="Slide Number Placeholder 5">
            <a:extLst>
              <a:ext uri="{FF2B5EF4-FFF2-40B4-BE49-F238E27FC236}">
                <a16:creationId xmlns:a16="http://schemas.microsoft.com/office/drawing/2014/main" id="{5368799A-19CA-F144-49FB-619B945911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402C943-426B-485E-A0BD-9FF9AFC3D154}" type="slidenum">
              <a:rPr lang="en-US" altLang="en-US" smtClean="0">
                <a:solidFill>
                  <a:srgbClr val="898989"/>
                </a:solidFill>
              </a:rPr>
              <a:pPr/>
              <a:t>68</a:t>
            </a:fld>
            <a:endParaRPr lang="en-US" altLang="en-US">
              <a:solidFill>
                <a:srgbClr val="898989"/>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1784F4B-1195-1E2F-5032-2424ECEF8211}"/>
              </a:ext>
            </a:extLst>
          </p:cNvPr>
          <p:cNvSpPr>
            <a:spLocks noGrp="1"/>
          </p:cNvSpPr>
          <p:nvPr>
            <p:ph type="title"/>
          </p:nvPr>
        </p:nvSpPr>
        <p:spPr/>
        <p:txBody>
          <a:bodyPr/>
          <a:lstStyle/>
          <a:p>
            <a:pPr eaLnBrk="1" hangingPunct="1"/>
            <a:r>
              <a:rPr lang="en-US" altLang="en-US"/>
              <a:t>SAS Statements</a:t>
            </a:r>
          </a:p>
        </p:txBody>
      </p:sp>
      <p:sp>
        <p:nvSpPr>
          <p:cNvPr id="251907" name="Rectangle 3">
            <a:extLst>
              <a:ext uri="{FF2B5EF4-FFF2-40B4-BE49-F238E27FC236}">
                <a16:creationId xmlns:a16="http://schemas.microsoft.com/office/drawing/2014/main" id="{CA91D75C-2209-32C1-4AA8-84F59F83E6B3}"/>
              </a:ext>
            </a:extLst>
          </p:cNvPr>
          <p:cNvSpPr>
            <a:spLocks noGrp="1" noChangeArrowheads="1"/>
          </p:cNvSpPr>
          <p:nvPr>
            <p:ph idx="1"/>
          </p:nvPr>
        </p:nvSpPr>
        <p:spPr/>
        <p:txBody>
          <a:bodyPr rtlCol="0">
            <a:normAutofit fontScale="85000" lnSpcReduction="20000"/>
          </a:bodyPr>
          <a:lstStyle/>
          <a:p>
            <a:pPr eaLnBrk="1" fontAlgn="auto" hangingPunct="1">
              <a:spcAft>
                <a:spcPts val="0"/>
              </a:spcAft>
              <a:defRPr/>
            </a:pPr>
            <a:r>
              <a:rPr lang="en-US" altLang="en-US" sz="2800"/>
              <a:t>When creating a DO loop with the iterative DO statement, you must specify an </a:t>
            </a:r>
            <a:r>
              <a:rPr lang="en-US" altLang="en-US" sz="2800" b="1"/>
              <a:t>index variable</a:t>
            </a:r>
            <a:r>
              <a:rPr lang="en-US" altLang="en-US" sz="2800"/>
              <a:t>. The index variable stores the value of the current iteration of the DO loop.</a:t>
            </a:r>
          </a:p>
          <a:p>
            <a:pPr eaLnBrk="1" fontAlgn="auto" hangingPunct="1">
              <a:spcAft>
                <a:spcPts val="0"/>
              </a:spcAft>
              <a:defRPr/>
            </a:pPr>
            <a:endParaRPr lang="en-US" altLang="en-US" sz="2800"/>
          </a:p>
          <a:p>
            <a:pPr eaLnBrk="1" fontAlgn="auto" hangingPunct="1">
              <a:spcAft>
                <a:spcPts val="0"/>
              </a:spcAft>
              <a:defRPr/>
            </a:pPr>
            <a:r>
              <a:rPr lang="en-US" altLang="en-US" sz="2800"/>
              <a:t>Next, specify the conditions that execute the DO loop. A simple specification contains a </a:t>
            </a:r>
            <a:r>
              <a:rPr lang="en-US" altLang="en-US" sz="2800" b="1">
                <a:solidFill>
                  <a:srgbClr val="008000"/>
                </a:solidFill>
              </a:rPr>
              <a:t>start value</a:t>
            </a:r>
            <a:r>
              <a:rPr lang="en-US" altLang="en-US" sz="2800"/>
              <a:t>, a </a:t>
            </a:r>
            <a:r>
              <a:rPr lang="en-US" altLang="en-US" sz="2800" b="1">
                <a:solidFill>
                  <a:srgbClr val="008000"/>
                </a:solidFill>
              </a:rPr>
              <a:t>stop value</a:t>
            </a:r>
            <a:r>
              <a:rPr lang="en-US" altLang="en-US" sz="2800"/>
              <a:t>, and an </a:t>
            </a:r>
            <a:r>
              <a:rPr lang="en-US" altLang="en-US" sz="2800" b="1">
                <a:solidFill>
                  <a:srgbClr val="008000"/>
                </a:solidFill>
              </a:rPr>
              <a:t>increment value</a:t>
            </a:r>
            <a:r>
              <a:rPr lang="en-US" altLang="en-US" sz="2800"/>
              <a:t> for the DO loop. </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DO </a:t>
            </a:r>
            <a:r>
              <a:rPr lang="en-US" altLang="en-US" sz="2400" i="1">
                <a:solidFill>
                  <a:srgbClr val="008080"/>
                </a:solidFill>
                <a:latin typeface="Arial Unicode MS"/>
              </a:rPr>
              <a:t>index-variable=</a:t>
            </a:r>
            <a:r>
              <a:rPr lang="en-US" altLang="en-US" sz="2400" b="1" i="1">
                <a:solidFill>
                  <a:srgbClr val="008080"/>
                </a:solidFill>
                <a:latin typeface="Arial Unicode MS"/>
              </a:rPr>
              <a:t>start TO stop BY increment</a:t>
            </a:r>
            <a:r>
              <a:rPr lang="en-US" altLang="en-US" sz="2400">
                <a:solidFill>
                  <a:srgbClr val="008080"/>
                </a:solidFill>
                <a:latin typeface="Arial Unicode MS"/>
              </a:rPr>
              <a:t>;</a:t>
            </a: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i="1">
                <a:solidFill>
                  <a:srgbClr val="008080"/>
                </a:solidFill>
                <a:latin typeface="Arial Unicode MS"/>
              </a:rPr>
              <a:t>more SAS statements</a:t>
            </a:r>
          </a:p>
          <a:p>
            <a:pPr lvl="1" eaLnBrk="1" fontAlgn="auto" hangingPunct="1">
              <a:spcAft>
                <a:spcPts val="0"/>
              </a:spcAft>
              <a:buFont typeface="Tahoma" panose="020B0604030504040204" pitchFamily="34" charset="0"/>
              <a:buNone/>
              <a:defRPr/>
            </a:pPr>
            <a:r>
              <a:rPr lang="en-US" altLang="en-US" sz="2400">
                <a:solidFill>
                  <a:srgbClr val="008080"/>
                </a:solidFill>
                <a:latin typeface="Arial Unicode MS"/>
              </a:rPr>
              <a:t>END;</a:t>
            </a:r>
            <a:r>
              <a:rPr lang="en-US" altLang="en-US" sz="2400">
                <a:latin typeface="Arial Unicode MS"/>
              </a:rPr>
              <a:t> </a:t>
            </a:r>
          </a:p>
          <a:p>
            <a:pPr lvl="1" eaLnBrk="1" fontAlgn="auto" hangingPunct="1">
              <a:spcAft>
                <a:spcPts val="0"/>
              </a:spcAft>
              <a:defRPr/>
            </a:pPr>
            <a:r>
              <a:rPr lang="en-US" altLang="en-US" sz="2400">
                <a:latin typeface="Arial Unicode MS"/>
              </a:rPr>
              <a:t>The start value specifies the initial value of the index variable. </a:t>
            </a:r>
          </a:p>
          <a:p>
            <a:pPr lvl="1" eaLnBrk="1" fontAlgn="auto" hangingPunct="1">
              <a:spcAft>
                <a:spcPts val="0"/>
              </a:spcAft>
              <a:defRPr/>
            </a:pPr>
            <a:r>
              <a:rPr lang="en-US" altLang="en-US" sz="2400">
                <a:latin typeface="Arial Unicode MS"/>
              </a:rPr>
              <a:t>The TO clause specifies the stop value. The stop value is the last index value that executes the DO loop.</a:t>
            </a:r>
          </a:p>
          <a:p>
            <a:pPr lvl="1" eaLnBrk="1" fontAlgn="auto" hangingPunct="1">
              <a:spcAft>
                <a:spcPts val="0"/>
              </a:spcAft>
              <a:defRPr/>
            </a:pPr>
            <a:r>
              <a:rPr lang="en-US" altLang="en-US" sz="2400">
                <a:latin typeface="Arial Unicode MS"/>
              </a:rPr>
              <a:t>The BY clause specifies an increment value for the index variable. </a:t>
            </a:r>
          </a:p>
          <a:p>
            <a:pPr lvl="1" eaLnBrk="1" fontAlgn="auto" hangingPunct="1">
              <a:spcAft>
                <a:spcPts val="0"/>
              </a:spcAft>
              <a:buFont typeface="Tahoma" panose="020B0604030504040204" pitchFamily="34" charset="0"/>
              <a:buNone/>
              <a:defRPr/>
            </a:pPr>
            <a:endParaRPr lang="en-US" altLang="en-US" sz="2400">
              <a:latin typeface="Arial Unicode MS"/>
            </a:endParaRPr>
          </a:p>
          <a:p>
            <a:pPr lvl="1" eaLnBrk="1" fontAlgn="auto" hangingPunct="1">
              <a:spcAft>
                <a:spcPts val="0"/>
              </a:spcAft>
              <a:buFont typeface="Tahoma" panose="020B0604030504040204" pitchFamily="34" charset="0"/>
              <a:buNone/>
              <a:defRPr/>
            </a:pPr>
            <a:endParaRPr lang="en-US" altLang="en-US" sz="2400">
              <a:latin typeface="Arial Unicode MS"/>
            </a:endParaRPr>
          </a:p>
        </p:txBody>
      </p:sp>
      <p:sp>
        <p:nvSpPr>
          <p:cNvPr id="64516" name="Slide Number Placeholder 5">
            <a:extLst>
              <a:ext uri="{FF2B5EF4-FFF2-40B4-BE49-F238E27FC236}">
                <a16:creationId xmlns:a16="http://schemas.microsoft.com/office/drawing/2014/main" id="{9C4D972B-A9D5-EC83-3DBC-6A326014E1F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2512083-8754-4200-B2A4-F7F45573BACA}" type="slidenum">
              <a:rPr lang="en-US" altLang="en-US" smtClean="0">
                <a:solidFill>
                  <a:srgbClr val="898989"/>
                </a:solidFill>
              </a:rPr>
              <a:pPr/>
              <a:t>69</a:t>
            </a:fld>
            <a:endParaRPr lang="en-US" altLang="en-US">
              <a:solidFill>
                <a:srgbClr val="89898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1812588-81DE-2E58-6106-4EB8A7826228}"/>
              </a:ext>
            </a:extLst>
          </p:cNvPr>
          <p:cNvSpPr>
            <a:spLocks noGrp="1"/>
          </p:cNvSpPr>
          <p:nvPr>
            <p:ph type="title"/>
          </p:nvPr>
        </p:nvSpPr>
        <p:spPr/>
        <p:txBody>
          <a:bodyPr/>
          <a:lstStyle/>
          <a:p>
            <a:pPr eaLnBrk="1" hangingPunct="1"/>
            <a:r>
              <a:rPr lang="en-US" altLang="en-US"/>
              <a:t>SAS Language Concepts </a:t>
            </a:r>
          </a:p>
        </p:txBody>
      </p:sp>
      <p:sp>
        <p:nvSpPr>
          <p:cNvPr id="4099" name="Rectangle 3">
            <a:extLst>
              <a:ext uri="{FF2B5EF4-FFF2-40B4-BE49-F238E27FC236}">
                <a16:creationId xmlns:a16="http://schemas.microsoft.com/office/drawing/2014/main" id="{2CEF00FF-1C33-0CB9-D871-31B5058B9A92}"/>
              </a:ext>
            </a:extLst>
          </p:cNvPr>
          <p:cNvSpPr>
            <a:spLocks noGrp="1" noChangeArrowheads="1"/>
          </p:cNvSpPr>
          <p:nvPr>
            <p:ph idx="1"/>
          </p:nvPr>
        </p:nvSpPr>
        <p:spPr/>
        <p:txBody>
          <a:bodyPr rtlCol="0">
            <a:normAutofit lnSpcReduction="10000"/>
          </a:bodyPr>
          <a:lstStyle/>
          <a:p>
            <a:pPr eaLnBrk="1" fontAlgn="auto" hangingPunct="1">
              <a:spcAft>
                <a:spcPts val="0"/>
              </a:spcAft>
              <a:defRPr/>
            </a:pPr>
            <a:r>
              <a:rPr lang="en-US" altLang="en-US">
                <a:solidFill>
                  <a:srgbClr val="000000"/>
                </a:solidFill>
                <a:effectLst>
                  <a:outerShdw blurRad="38100" dist="38100" dir="2700000" algn="tl">
                    <a:srgbClr val="FFFFFF"/>
                  </a:outerShdw>
                </a:effectLst>
                <a:cs typeface="Times New Roman" panose="02020603050405020304" pitchFamily="18" charset="0"/>
              </a:rPr>
              <a:t>The basic components of SAS language are</a:t>
            </a:r>
            <a:r>
              <a:rPr lang="en-US" altLang="en-US"/>
              <a:t> :</a:t>
            </a:r>
          </a:p>
          <a:p>
            <a:pPr eaLnBrk="1" fontAlgn="auto" hangingPunct="1">
              <a:spcAft>
                <a:spcPts val="0"/>
              </a:spcAft>
              <a:buFontTx/>
              <a:buNone/>
              <a:defRPr/>
            </a:pPr>
            <a:endParaRPr lang="en-US" altLang="en-US"/>
          </a:p>
          <a:p>
            <a:pPr eaLnBrk="1" fontAlgn="auto" hangingPunct="1">
              <a:spcAft>
                <a:spcPts val="0"/>
              </a:spcAft>
              <a:buClr>
                <a:schemeClr val="tx1"/>
              </a:buClr>
              <a:buFont typeface="Wingdings" panose="05000000000000000000" pitchFamily="2" charset="2"/>
              <a:buChar char="Ø"/>
              <a:defRPr/>
            </a:pPr>
            <a:r>
              <a:rPr lang="en-US" altLang="en-US"/>
              <a:t>SAS Files</a:t>
            </a:r>
          </a:p>
          <a:p>
            <a:pPr eaLnBrk="1" fontAlgn="auto" hangingPunct="1">
              <a:spcAft>
                <a:spcPts val="0"/>
              </a:spcAft>
              <a:buClr>
                <a:schemeClr val="tx1"/>
              </a:buClr>
              <a:buFont typeface="Wingdings" panose="05000000000000000000" pitchFamily="2" charset="2"/>
              <a:buChar char="Ø"/>
              <a:defRPr/>
            </a:pPr>
            <a:r>
              <a:rPr lang="en-US" altLang="en-US"/>
              <a:t>Data Step</a:t>
            </a:r>
          </a:p>
          <a:p>
            <a:pPr eaLnBrk="1" fontAlgn="auto" hangingPunct="1">
              <a:spcAft>
                <a:spcPts val="0"/>
              </a:spcAft>
              <a:buClr>
                <a:schemeClr val="tx1"/>
              </a:buClr>
              <a:buFont typeface="Wingdings" panose="05000000000000000000" pitchFamily="2" charset="2"/>
              <a:buChar char="Ø"/>
              <a:defRPr/>
            </a:pPr>
            <a:r>
              <a:rPr lang="en-US" altLang="en-US"/>
              <a:t>Procedure Step</a:t>
            </a:r>
          </a:p>
          <a:p>
            <a:pPr eaLnBrk="1" fontAlgn="auto" hangingPunct="1">
              <a:spcAft>
                <a:spcPts val="0"/>
              </a:spcAft>
              <a:buClr>
                <a:schemeClr val="tx1"/>
              </a:buClr>
              <a:buFont typeface="Wingdings" panose="05000000000000000000" pitchFamily="2" charset="2"/>
              <a:buChar char="Ø"/>
              <a:defRPr/>
            </a:pPr>
            <a:r>
              <a:rPr lang="en-US" altLang="en-US"/>
              <a:t>SAS informats</a:t>
            </a:r>
          </a:p>
          <a:p>
            <a:pPr eaLnBrk="1" fontAlgn="auto" hangingPunct="1">
              <a:spcAft>
                <a:spcPts val="0"/>
              </a:spcAft>
              <a:buClr>
                <a:schemeClr val="tx1"/>
              </a:buClr>
              <a:buFont typeface="Wingdings" panose="05000000000000000000" pitchFamily="2" charset="2"/>
              <a:buChar char="Ø"/>
              <a:defRPr/>
            </a:pPr>
            <a:r>
              <a:rPr lang="en-US" altLang="en-US"/>
              <a:t>SAS formats</a:t>
            </a:r>
          </a:p>
          <a:p>
            <a:pPr eaLnBrk="1" fontAlgn="auto" hangingPunct="1">
              <a:spcAft>
                <a:spcPts val="0"/>
              </a:spcAft>
              <a:buClr>
                <a:schemeClr val="tx1"/>
              </a:buClr>
              <a:buFont typeface="Wingdings" panose="05000000000000000000" pitchFamily="2" charset="2"/>
              <a:buChar char="Ø"/>
              <a:defRPr/>
            </a:pPr>
            <a:r>
              <a:rPr lang="en-US" altLang="en-US"/>
              <a:t>Variables</a:t>
            </a:r>
          </a:p>
          <a:p>
            <a:pPr eaLnBrk="1" fontAlgn="auto" hangingPunct="1">
              <a:spcAft>
                <a:spcPts val="0"/>
              </a:spcAft>
              <a:buClr>
                <a:schemeClr val="tx1"/>
              </a:buClr>
              <a:buFont typeface="Wingdings" panose="05000000000000000000" pitchFamily="2" charset="2"/>
              <a:buChar char="Ø"/>
              <a:defRPr/>
            </a:pPr>
            <a:r>
              <a:rPr lang="en-US" altLang="en-US"/>
              <a:t>Functions </a:t>
            </a:r>
          </a:p>
          <a:p>
            <a:pPr eaLnBrk="1" fontAlgn="auto" hangingPunct="1">
              <a:spcAft>
                <a:spcPts val="0"/>
              </a:spcAft>
              <a:buClr>
                <a:schemeClr val="tx1"/>
              </a:buClr>
              <a:buFont typeface="Wingdings" panose="05000000000000000000" pitchFamily="2" charset="2"/>
              <a:buChar char="Ø"/>
              <a:defRPr/>
            </a:pPr>
            <a:r>
              <a:rPr lang="en-US" altLang="en-US"/>
              <a:t>Statements</a:t>
            </a:r>
          </a:p>
          <a:p>
            <a:pPr eaLnBrk="1" fontAlgn="auto" hangingPunct="1">
              <a:spcAft>
                <a:spcPts val="0"/>
              </a:spcAft>
              <a:buClr>
                <a:schemeClr val="tx1"/>
              </a:buClr>
              <a:buFont typeface="Wingdings" panose="05000000000000000000" pitchFamily="2" charset="2"/>
              <a:buChar char="Ø"/>
              <a:defRPr/>
            </a:pPr>
            <a:r>
              <a:rPr lang="en-US" altLang="en-US"/>
              <a:t>Reading of Raw Data</a:t>
            </a:r>
          </a:p>
          <a:p>
            <a:pPr eaLnBrk="1" fontAlgn="auto" hangingPunct="1">
              <a:spcAft>
                <a:spcPts val="0"/>
              </a:spcAft>
              <a:buClr>
                <a:schemeClr val="tx1"/>
              </a:buClr>
              <a:buFont typeface="Wingdings" panose="05000000000000000000" pitchFamily="2" charset="2"/>
              <a:buChar char="Ø"/>
              <a:defRPr/>
            </a:pPr>
            <a:r>
              <a:rPr lang="en-US" altLang="en-US">
                <a:cs typeface="Times New Roman" panose="02020603050405020304" pitchFamily="18" charset="0"/>
              </a:rPr>
              <a:t>Miscellaneous</a:t>
            </a:r>
            <a:r>
              <a:rPr lang="en-US" altLang="en-US"/>
              <a:t> (SAS Programs,Outputs,Log And Errors)</a:t>
            </a:r>
          </a:p>
        </p:txBody>
      </p:sp>
      <p:sp>
        <p:nvSpPr>
          <p:cNvPr id="9220" name="Slide Number Placeholder 5">
            <a:extLst>
              <a:ext uri="{FF2B5EF4-FFF2-40B4-BE49-F238E27FC236}">
                <a16:creationId xmlns:a16="http://schemas.microsoft.com/office/drawing/2014/main" id="{A4AF13F5-A97A-5D4C-0F59-753EA2E88D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A9C3C78-04CC-4950-8168-F225916E95CC}" type="slidenum">
              <a:rPr lang="en-US" altLang="en-US" smtClean="0">
                <a:solidFill>
                  <a:srgbClr val="898989"/>
                </a:solidFill>
              </a:rPr>
              <a:pPr/>
              <a:t>7</a:t>
            </a:fld>
            <a:endParaRPr lang="en-US" altLang="en-US">
              <a:solidFill>
                <a:srgbClr val="898989"/>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BA4EA9A3-E15A-CA9D-AFE4-5623A00BC222}"/>
              </a:ext>
            </a:extLst>
          </p:cNvPr>
          <p:cNvSpPr>
            <a:spLocks noGrp="1"/>
          </p:cNvSpPr>
          <p:nvPr>
            <p:ph type="title"/>
          </p:nvPr>
        </p:nvSpPr>
        <p:spPr/>
        <p:txBody>
          <a:bodyPr/>
          <a:lstStyle/>
          <a:p>
            <a:pPr eaLnBrk="1" hangingPunct="1"/>
            <a:r>
              <a:rPr lang="en-US" altLang="en-US"/>
              <a:t>SAS Statements</a:t>
            </a:r>
          </a:p>
        </p:txBody>
      </p:sp>
      <p:sp>
        <p:nvSpPr>
          <p:cNvPr id="65539" name="Rectangle 3">
            <a:extLst>
              <a:ext uri="{FF2B5EF4-FFF2-40B4-BE49-F238E27FC236}">
                <a16:creationId xmlns:a16="http://schemas.microsoft.com/office/drawing/2014/main" id="{36283809-FD7C-8CF1-E1F7-7FECEFF8C91A}"/>
              </a:ext>
            </a:extLst>
          </p:cNvPr>
          <p:cNvSpPr>
            <a:spLocks noGrp="1" noChangeArrowheads="1"/>
          </p:cNvSpPr>
          <p:nvPr>
            <p:ph idx="1"/>
          </p:nvPr>
        </p:nvSpPr>
        <p:spPr/>
        <p:txBody>
          <a:bodyPr/>
          <a:lstStyle/>
          <a:p>
            <a:pPr eaLnBrk="1" hangingPunct="1"/>
            <a:r>
              <a:rPr lang="en-US" altLang="en-US"/>
              <a:t>The start, stop, and increment values can be any number, numeric variable, or SAS expression that results in a number. The BY clause is optional. Typically, you want the DO loop to increment by 1 for each iteration. </a:t>
            </a:r>
            <a:r>
              <a:rPr lang="en-US" altLang="en-US">
                <a:solidFill>
                  <a:srgbClr val="FF3300"/>
                </a:solidFill>
              </a:rPr>
              <a:t>If you do not specify a BY clause, the default increment value is </a:t>
            </a:r>
            <a:r>
              <a:rPr lang="en-US" altLang="en-US" i="1">
                <a:solidFill>
                  <a:srgbClr val="FF3300"/>
                </a:solidFill>
              </a:rPr>
              <a:t>1</a:t>
            </a:r>
            <a:r>
              <a:rPr lang="en-US" altLang="en-US">
                <a:solidFill>
                  <a:srgbClr val="FF3300"/>
                </a:solidFill>
              </a:rPr>
              <a:t>.</a:t>
            </a:r>
            <a:r>
              <a:rPr lang="en-US" altLang="en-US"/>
              <a:t> </a:t>
            </a:r>
          </a:p>
          <a:p>
            <a:pPr lvl="1" eaLnBrk="1" hangingPunct="1"/>
            <a:endParaRPr lang="en-US" altLang="en-US"/>
          </a:p>
          <a:p>
            <a:pPr lvl="1" eaLnBrk="1" hangingPunct="1"/>
            <a:r>
              <a:rPr lang="en-US" altLang="en-US"/>
              <a:t>For example, the specification below increments the index variable by 1, resulting in </a:t>
            </a:r>
            <a:r>
              <a:rPr lang="en-US" altLang="en-US">
                <a:latin typeface="Arial Unicode MS"/>
              </a:rPr>
              <a:t>quiz</a:t>
            </a:r>
            <a:r>
              <a:rPr lang="en-US" altLang="en-US"/>
              <a:t> values of </a:t>
            </a:r>
            <a:r>
              <a:rPr lang="en-US" altLang="en-US" i="1"/>
              <a:t>1</a:t>
            </a:r>
            <a:r>
              <a:rPr lang="en-US" altLang="en-US"/>
              <a:t>, </a:t>
            </a:r>
            <a:r>
              <a:rPr lang="en-US" altLang="en-US" i="1"/>
              <a:t>2</a:t>
            </a:r>
            <a:r>
              <a:rPr lang="en-US" altLang="en-US"/>
              <a:t>, </a:t>
            </a:r>
            <a:r>
              <a:rPr lang="en-US" altLang="en-US" i="1"/>
              <a:t>3</a:t>
            </a:r>
            <a:r>
              <a:rPr lang="en-US" altLang="en-US"/>
              <a:t>, </a:t>
            </a:r>
            <a:r>
              <a:rPr lang="en-US" altLang="en-US" i="1"/>
              <a:t>4</a:t>
            </a:r>
            <a:r>
              <a:rPr lang="en-US" altLang="en-US"/>
              <a:t>, </a:t>
            </a:r>
            <a:r>
              <a:rPr lang="en-US" altLang="en-US" i="1"/>
              <a:t>5</a:t>
            </a:r>
            <a:r>
              <a:rPr lang="en-US" altLang="en-US"/>
              <a:t>: </a:t>
            </a:r>
          </a:p>
          <a:p>
            <a:pPr eaLnBrk="1" hangingPunct="1">
              <a:buFontTx/>
              <a:buNone/>
            </a:pPr>
            <a:r>
              <a:rPr lang="en-US" altLang="en-US">
                <a:solidFill>
                  <a:srgbClr val="008080"/>
                </a:solidFill>
                <a:latin typeface="Arial Unicode MS"/>
              </a:rPr>
              <a:t>		do quiz=1 to 5;</a:t>
            </a:r>
            <a:r>
              <a:rPr lang="en-US" altLang="en-US">
                <a:latin typeface="Arial Unicode MS"/>
              </a:rPr>
              <a:t> </a:t>
            </a:r>
          </a:p>
          <a:p>
            <a:pPr lvl="1" eaLnBrk="1" hangingPunct="1"/>
            <a:endParaRPr lang="en-US" altLang="en-US"/>
          </a:p>
          <a:p>
            <a:pPr lvl="1" eaLnBrk="1" hangingPunct="1"/>
            <a:r>
              <a:rPr lang="en-US" altLang="en-US"/>
              <a:t>However, this specification increments the index variable by 2, resulting in </a:t>
            </a:r>
            <a:r>
              <a:rPr lang="en-US" altLang="en-US">
                <a:latin typeface="Arial Unicode MS"/>
              </a:rPr>
              <a:t>rows</a:t>
            </a:r>
            <a:r>
              <a:rPr lang="en-US" altLang="en-US"/>
              <a:t> values of </a:t>
            </a:r>
            <a:r>
              <a:rPr lang="en-US" altLang="en-US" i="1"/>
              <a:t>2</a:t>
            </a:r>
            <a:r>
              <a:rPr lang="en-US" altLang="en-US"/>
              <a:t>, </a:t>
            </a:r>
            <a:r>
              <a:rPr lang="en-US" altLang="en-US" i="1"/>
              <a:t>4</a:t>
            </a:r>
            <a:r>
              <a:rPr lang="en-US" altLang="en-US"/>
              <a:t>, </a:t>
            </a:r>
            <a:r>
              <a:rPr lang="en-US" altLang="en-US" i="1"/>
              <a:t>6</a:t>
            </a:r>
            <a:r>
              <a:rPr lang="en-US" altLang="en-US"/>
              <a:t>, </a:t>
            </a:r>
            <a:r>
              <a:rPr lang="en-US" altLang="en-US" i="1"/>
              <a:t>8</a:t>
            </a:r>
            <a:r>
              <a:rPr lang="en-US" altLang="en-US"/>
              <a:t>, </a:t>
            </a:r>
            <a:r>
              <a:rPr lang="en-US" altLang="en-US" i="1"/>
              <a:t>10</a:t>
            </a:r>
            <a:r>
              <a:rPr lang="en-US" altLang="en-US"/>
              <a:t>, </a:t>
            </a:r>
            <a:r>
              <a:rPr lang="en-US" altLang="en-US" i="1"/>
              <a:t>12</a:t>
            </a:r>
            <a:r>
              <a:rPr lang="en-US" altLang="en-US"/>
              <a:t>: </a:t>
            </a:r>
          </a:p>
          <a:p>
            <a:pPr eaLnBrk="1" hangingPunct="1">
              <a:buFontTx/>
              <a:buNone/>
            </a:pPr>
            <a:r>
              <a:rPr lang="en-US" altLang="en-US">
                <a:solidFill>
                  <a:srgbClr val="008080"/>
                </a:solidFill>
                <a:latin typeface="Arial Unicode MS"/>
              </a:rPr>
              <a:t>		do rows=2 to 12 by 2;</a:t>
            </a:r>
            <a:r>
              <a:rPr lang="en-US" altLang="en-US">
                <a:latin typeface="Arial Unicode MS"/>
              </a:rPr>
              <a:t> </a:t>
            </a:r>
            <a:endParaRPr lang="en-US" altLang="en-US"/>
          </a:p>
          <a:p>
            <a:pPr eaLnBrk="1" hangingPunct="1"/>
            <a:endParaRPr lang="en-US" altLang="en-US"/>
          </a:p>
        </p:txBody>
      </p:sp>
      <p:sp>
        <p:nvSpPr>
          <p:cNvPr id="65540" name="Slide Number Placeholder 5">
            <a:extLst>
              <a:ext uri="{FF2B5EF4-FFF2-40B4-BE49-F238E27FC236}">
                <a16:creationId xmlns:a16="http://schemas.microsoft.com/office/drawing/2014/main" id="{23E4DC42-E541-C7C5-5336-797451C58E1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543C857-CA80-4832-B9A2-97E2DB34EFED}" type="slidenum">
              <a:rPr lang="en-US" altLang="en-US" smtClean="0">
                <a:solidFill>
                  <a:srgbClr val="898989"/>
                </a:solidFill>
              </a:rPr>
              <a:pPr/>
              <a:t>70</a:t>
            </a:fld>
            <a:endParaRPr lang="en-US" altLang="en-US">
              <a:solidFill>
                <a:srgbClr val="898989"/>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75DC9C78-72AF-0831-4656-D3BFAA304C9F}"/>
              </a:ext>
            </a:extLst>
          </p:cNvPr>
          <p:cNvSpPr>
            <a:spLocks noGrp="1"/>
          </p:cNvSpPr>
          <p:nvPr>
            <p:ph type="title"/>
          </p:nvPr>
        </p:nvSpPr>
        <p:spPr/>
        <p:txBody>
          <a:bodyPr/>
          <a:lstStyle/>
          <a:p>
            <a:pPr eaLnBrk="1" hangingPunct="1"/>
            <a:r>
              <a:rPr lang="en-US" altLang="en-US"/>
              <a:t>SAS Statements</a:t>
            </a:r>
          </a:p>
        </p:txBody>
      </p:sp>
      <p:sp>
        <p:nvSpPr>
          <p:cNvPr id="253955" name="Rectangle 3">
            <a:extLst>
              <a:ext uri="{FF2B5EF4-FFF2-40B4-BE49-F238E27FC236}">
                <a16:creationId xmlns:a16="http://schemas.microsoft.com/office/drawing/2014/main" id="{DA6C020E-F2F4-2738-1E1D-D6EAEDAE9C87}"/>
              </a:ext>
            </a:extLst>
          </p:cNvPr>
          <p:cNvSpPr>
            <a:spLocks noGrp="1" noChangeArrowheads="1"/>
          </p:cNvSpPr>
          <p:nvPr>
            <p:ph idx="1"/>
          </p:nvPr>
        </p:nvSpPr>
        <p:spPr>
          <a:xfrm>
            <a:off x="685800" y="1981200"/>
            <a:ext cx="7772400" cy="4343400"/>
          </a:xfrm>
        </p:spPr>
        <p:txBody>
          <a:bodyPr rtlCol="0">
            <a:normAutofit fontScale="92500" lnSpcReduction="20000"/>
          </a:bodyPr>
          <a:lstStyle/>
          <a:p>
            <a:pPr eaLnBrk="1" fontAlgn="auto" hangingPunct="1">
              <a:spcAft>
                <a:spcPts val="0"/>
              </a:spcAft>
              <a:defRPr/>
            </a:pPr>
            <a:r>
              <a:rPr lang="en-US" altLang="en-US" sz="2800" dirty="0"/>
              <a:t>The following examples generate data with DO loop:</a:t>
            </a:r>
          </a:p>
          <a:p>
            <a:pPr lvl="1" eaLnBrk="1" fontAlgn="auto" hangingPunct="1">
              <a:spcAft>
                <a:spcPts val="0"/>
              </a:spcAft>
              <a:defRPr/>
            </a:pPr>
            <a:r>
              <a:rPr lang="en-US" altLang="en-US" sz="2000" dirty="0">
                <a:solidFill>
                  <a:srgbClr val="008080"/>
                </a:solidFill>
                <a:latin typeface="Arial Unicode MS"/>
              </a:rPr>
              <a:t>Data earnings;</a:t>
            </a:r>
            <a:r>
              <a:rPr lang="en-US" altLang="en-US" sz="2000" dirty="0">
                <a:latin typeface="Arial Unicode MS"/>
              </a:rPr>
              <a:t> </a:t>
            </a:r>
          </a:p>
          <a:p>
            <a:pPr lvl="2" eaLnBrk="1" fontAlgn="auto" hangingPunct="1">
              <a:spcAft>
                <a:spcPts val="0"/>
              </a:spcAft>
              <a:buFontTx/>
              <a:buNone/>
              <a:defRPr/>
            </a:pPr>
            <a:r>
              <a:rPr lang="en-US" altLang="en-US" sz="1800" dirty="0">
                <a:solidFill>
                  <a:srgbClr val="008080"/>
                </a:solidFill>
                <a:latin typeface="Arial Unicode MS"/>
              </a:rPr>
              <a:t>Amount=1000;</a:t>
            </a:r>
            <a:r>
              <a:rPr lang="en-US" altLang="en-US" sz="1800" dirty="0">
                <a:latin typeface="Arial Unicode MS"/>
              </a:rPr>
              <a:t> </a:t>
            </a:r>
          </a:p>
          <a:p>
            <a:pPr lvl="2" eaLnBrk="1" fontAlgn="auto" hangingPunct="1">
              <a:spcAft>
                <a:spcPts val="0"/>
              </a:spcAft>
              <a:buFontTx/>
              <a:buNone/>
              <a:defRPr/>
            </a:pPr>
            <a:r>
              <a:rPr lang="en-US" altLang="en-US" sz="1800" dirty="0">
                <a:solidFill>
                  <a:srgbClr val="008080"/>
                </a:solidFill>
                <a:latin typeface="Arial Unicode MS"/>
              </a:rPr>
              <a:t>Rate=.075/12;</a:t>
            </a:r>
            <a:r>
              <a:rPr lang="en-US" altLang="en-US" sz="1800" dirty="0">
                <a:latin typeface="Arial Unicode MS"/>
              </a:rPr>
              <a:t> </a:t>
            </a:r>
          </a:p>
          <a:p>
            <a:pPr lvl="2" eaLnBrk="1" fontAlgn="auto" hangingPunct="1">
              <a:spcAft>
                <a:spcPts val="0"/>
              </a:spcAft>
              <a:buFontTx/>
              <a:buNone/>
              <a:defRPr/>
            </a:pPr>
            <a:r>
              <a:rPr lang="en-US" altLang="en-US" sz="1800" dirty="0">
                <a:solidFill>
                  <a:srgbClr val="008080"/>
                </a:solidFill>
                <a:latin typeface="Arial Unicode MS"/>
              </a:rPr>
              <a:t>do month=1 to 12;</a:t>
            </a:r>
            <a:r>
              <a:rPr lang="en-US" altLang="en-US" sz="1800" dirty="0">
                <a:latin typeface="Arial Unicode MS"/>
              </a:rPr>
              <a:t> </a:t>
            </a:r>
          </a:p>
          <a:p>
            <a:pPr lvl="2" eaLnBrk="1" fontAlgn="auto" hangingPunct="1">
              <a:spcAft>
                <a:spcPts val="0"/>
              </a:spcAft>
              <a:buFontTx/>
              <a:buNone/>
              <a:defRPr/>
            </a:pPr>
            <a:r>
              <a:rPr lang="en-US" altLang="en-US" sz="1800" dirty="0">
                <a:solidFill>
                  <a:srgbClr val="008080"/>
                </a:solidFill>
                <a:latin typeface="Arial Unicode MS"/>
              </a:rPr>
              <a:t>Earned+(</a:t>
            </a:r>
            <a:r>
              <a:rPr lang="en-US" altLang="en-US" sz="1800" dirty="0" err="1">
                <a:solidFill>
                  <a:srgbClr val="008080"/>
                </a:solidFill>
                <a:latin typeface="Arial Unicode MS"/>
              </a:rPr>
              <a:t>amount+earned</a:t>
            </a:r>
            <a:r>
              <a:rPr lang="en-US" altLang="en-US" sz="1800" dirty="0">
                <a:solidFill>
                  <a:srgbClr val="008080"/>
                </a:solidFill>
                <a:latin typeface="Arial Unicode MS"/>
              </a:rPr>
              <a:t>)*(rate);</a:t>
            </a:r>
            <a:r>
              <a:rPr lang="en-US" altLang="en-US" sz="1800" dirty="0">
                <a:latin typeface="Arial Unicode MS"/>
              </a:rPr>
              <a:t> </a:t>
            </a:r>
          </a:p>
          <a:p>
            <a:pPr lvl="2" eaLnBrk="1" fontAlgn="auto" hangingPunct="1">
              <a:spcAft>
                <a:spcPts val="0"/>
              </a:spcAft>
              <a:buFontTx/>
              <a:buNone/>
              <a:defRPr/>
            </a:pPr>
            <a:r>
              <a:rPr lang="en-US" altLang="en-US" sz="1800" dirty="0">
                <a:solidFill>
                  <a:srgbClr val="008080"/>
                </a:solidFill>
                <a:latin typeface="Arial Unicode MS"/>
              </a:rPr>
              <a:t>end;</a:t>
            </a:r>
            <a:r>
              <a:rPr lang="en-US" altLang="en-US" sz="1800" dirty="0">
                <a:latin typeface="Arial Unicode MS"/>
              </a:rPr>
              <a:t> </a:t>
            </a:r>
          </a:p>
          <a:p>
            <a:pPr lvl="2" eaLnBrk="1" fontAlgn="auto" hangingPunct="1">
              <a:spcAft>
                <a:spcPts val="0"/>
              </a:spcAft>
              <a:buFontTx/>
              <a:buNone/>
              <a:defRPr/>
            </a:pPr>
            <a:r>
              <a:rPr lang="en-US" altLang="en-US" sz="1800" dirty="0">
                <a:solidFill>
                  <a:srgbClr val="008080"/>
                </a:solidFill>
                <a:latin typeface="Arial Unicode MS"/>
              </a:rPr>
              <a:t>run;</a:t>
            </a:r>
            <a:r>
              <a:rPr lang="en-US" altLang="en-US" sz="1800" dirty="0">
                <a:latin typeface="Arial Unicode MS"/>
              </a:rPr>
              <a:t> </a:t>
            </a:r>
          </a:p>
          <a:p>
            <a:pPr lvl="2" eaLnBrk="1" fontAlgn="auto" hangingPunct="1">
              <a:spcAft>
                <a:spcPts val="0"/>
              </a:spcAft>
              <a:buFontTx/>
              <a:buNone/>
              <a:defRPr/>
            </a:pPr>
            <a:endParaRPr lang="en-US" altLang="en-US" sz="1800" dirty="0"/>
          </a:p>
          <a:p>
            <a:pPr lvl="1" eaLnBrk="1" fontAlgn="auto" hangingPunct="1">
              <a:spcAft>
                <a:spcPts val="0"/>
              </a:spcAft>
              <a:defRPr/>
            </a:pPr>
            <a:r>
              <a:rPr lang="en-US" altLang="en-US" sz="2000" dirty="0">
                <a:solidFill>
                  <a:srgbClr val="008080"/>
                </a:solidFill>
                <a:latin typeface="Arial Unicode MS"/>
              </a:rPr>
              <a:t>data earnings;</a:t>
            </a:r>
            <a:r>
              <a:rPr lang="en-US" altLang="en-US" sz="2000" dirty="0">
                <a:latin typeface="Arial Unicode MS"/>
              </a:rPr>
              <a:t> </a:t>
            </a:r>
          </a:p>
          <a:p>
            <a:pPr lvl="2" eaLnBrk="1" fontAlgn="auto" hangingPunct="1">
              <a:spcAft>
                <a:spcPts val="0"/>
              </a:spcAft>
              <a:buFontTx/>
              <a:buNone/>
              <a:defRPr/>
            </a:pPr>
            <a:r>
              <a:rPr lang="en-US" altLang="en-US" sz="1800" dirty="0">
                <a:solidFill>
                  <a:srgbClr val="008080"/>
                </a:solidFill>
                <a:latin typeface="Arial Unicode MS"/>
              </a:rPr>
              <a:t>Amount=1000;</a:t>
            </a:r>
            <a:r>
              <a:rPr lang="en-US" altLang="en-US" sz="1800" dirty="0">
                <a:latin typeface="Arial Unicode MS"/>
              </a:rPr>
              <a:t> </a:t>
            </a:r>
          </a:p>
          <a:p>
            <a:pPr lvl="2" eaLnBrk="1" fontAlgn="auto" hangingPunct="1">
              <a:spcAft>
                <a:spcPts val="0"/>
              </a:spcAft>
              <a:buFontTx/>
              <a:buNone/>
              <a:defRPr/>
            </a:pPr>
            <a:r>
              <a:rPr lang="en-US" altLang="en-US" sz="1800" dirty="0">
                <a:solidFill>
                  <a:srgbClr val="008080"/>
                </a:solidFill>
                <a:latin typeface="Arial Unicode MS"/>
              </a:rPr>
              <a:t>Rate=.075/12;</a:t>
            </a:r>
            <a:r>
              <a:rPr lang="en-US" altLang="en-US" sz="1800" dirty="0">
                <a:latin typeface="Arial Unicode MS"/>
              </a:rPr>
              <a:t> </a:t>
            </a:r>
          </a:p>
          <a:p>
            <a:pPr lvl="2" eaLnBrk="1" fontAlgn="auto" hangingPunct="1">
              <a:spcAft>
                <a:spcPts val="0"/>
              </a:spcAft>
              <a:buFontTx/>
              <a:buNone/>
              <a:defRPr/>
            </a:pPr>
            <a:r>
              <a:rPr lang="en-US" altLang="en-US" sz="1800" dirty="0">
                <a:solidFill>
                  <a:srgbClr val="008080"/>
                </a:solidFill>
                <a:latin typeface="Arial Unicode MS"/>
              </a:rPr>
              <a:t>do month=1 to 12;</a:t>
            </a:r>
            <a:r>
              <a:rPr lang="en-US" altLang="en-US" sz="1800" dirty="0">
                <a:latin typeface="Arial Unicode MS"/>
              </a:rPr>
              <a:t> </a:t>
            </a:r>
          </a:p>
          <a:p>
            <a:pPr lvl="2" eaLnBrk="1" fontAlgn="auto" hangingPunct="1">
              <a:spcAft>
                <a:spcPts val="0"/>
              </a:spcAft>
              <a:buFontTx/>
              <a:buNone/>
              <a:defRPr/>
            </a:pPr>
            <a:r>
              <a:rPr lang="en-US" altLang="en-US" sz="1800" dirty="0">
                <a:solidFill>
                  <a:srgbClr val="008080"/>
                </a:solidFill>
                <a:latin typeface="Arial Unicode MS"/>
              </a:rPr>
              <a:t>Earned+(</a:t>
            </a:r>
            <a:r>
              <a:rPr lang="en-US" altLang="en-US" sz="1800" dirty="0" err="1">
                <a:solidFill>
                  <a:srgbClr val="008080"/>
                </a:solidFill>
                <a:latin typeface="Arial Unicode MS"/>
              </a:rPr>
              <a:t>amount+earned</a:t>
            </a:r>
            <a:r>
              <a:rPr lang="en-US" altLang="en-US" sz="1800" dirty="0">
                <a:solidFill>
                  <a:srgbClr val="008080"/>
                </a:solidFill>
                <a:latin typeface="Arial Unicode MS"/>
              </a:rPr>
              <a:t>)*(rate);</a:t>
            </a:r>
            <a:r>
              <a:rPr lang="en-US" altLang="en-US" sz="1800" dirty="0">
                <a:latin typeface="Arial Unicode MS"/>
              </a:rPr>
              <a:t> </a:t>
            </a:r>
          </a:p>
          <a:p>
            <a:pPr lvl="2" eaLnBrk="1" fontAlgn="auto" hangingPunct="1">
              <a:spcAft>
                <a:spcPts val="0"/>
              </a:spcAft>
              <a:buFontTx/>
              <a:buNone/>
              <a:defRPr/>
            </a:pPr>
            <a:r>
              <a:rPr lang="en-US" altLang="en-US" sz="1800" dirty="0">
                <a:solidFill>
                  <a:srgbClr val="FF3300"/>
                </a:solidFill>
                <a:latin typeface="Arial Unicode MS"/>
              </a:rPr>
              <a:t>OUTPUT;</a:t>
            </a:r>
          </a:p>
          <a:p>
            <a:pPr lvl="2" eaLnBrk="1" fontAlgn="auto" hangingPunct="1">
              <a:spcAft>
                <a:spcPts val="0"/>
              </a:spcAft>
              <a:buFontTx/>
              <a:buNone/>
              <a:defRPr/>
            </a:pPr>
            <a:r>
              <a:rPr lang="en-US" altLang="en-US" sz="1800" dirty="0">
                <a:solidFill>
                  <a:srgbClr val="008080"/>
                </a:solidFill>
                <a:latin typeface="Arial Unicode MS"/>
              </a:rPr>
              <a:t>end;</a:t>
            </a:r>
            <a:r>
              <a:rPr lang="en-US" altLang="en-US" sz="1800" dirty="0">
                <a:latin typeface="Arial Unicode MS"/>
              </a:rPr>
              <a:t> </a:t>
            </a:r>
          </a:p>
          <a:p>
            <a:pPr lvl="2" eaLnBrk="1" fontAlgn="auto" hangingPunct="1">
              <a:spcAft>
                <a:spcPts val="0"/>
              </a:spcAft>
              <a:buFontTx/>
              <a:buNone/>
              <a:defRPr/>
            </a:pPr>
            <a:r>
              <a:rPr lang="en-US" altLang="en-US" sz="1800" dirty="0">
                <a:solidFill>
                  <a:srgbClr val="008080"/>
                </a:solidFill>
                <a:latin typeface="Arial Unicode MS"/>
              </a:rPr>
              <a:t>run;</a:t>
            </a:r>
            <a:r>
              <a:rPr lang="en-US" altLang="en-US" sz="1800" dirty="0">
                <a:latin typeface="Arial Unicode MS"/>
              </a:rPr>
              <a:t> </a:t>
            </a:r>
            <a:endParaRPr lang="en-US" altLang="en-US" sz="1800" dirty="0"/>
          </a:p>
          <a:p>
            <a:pPr eaLnBrk="1" fontAlgn="auto" hangingPunct="1">
              <a:spcAft>
                <a:spcPts val="0"/>
              </a:spcAft>
              <a:defRPr/>
            </a:pPr>
            <a:endParaRPr lang="en-US" altLang="en-US" sz="2400" dirty="0"/>
          </a:p>
        </p:txBody>
      </p:sp>
      <p:sp>
        <p:nvSpPr>
          <p:cNvPr id="66564" name="Slide Number Placeholder 5">
            <a:extLst>
              <a:ext uri="{FF2B5EF4-FFF2-40B4-BE49-F238E27FC236}">
                <a16:creationId xmlns:a16="http://schemas.microsoft.com/office/drawing/2014/main" id="{077636A2-A125-C286-421E-B8EF236C61B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034CD4E-6BC6-4E6B-9921-94090AC6DF0E}" type="slidenum">
              <a:rPr lang="en-US" altLang="en-US" smtClean="0">
                <a:solidFill>
                  <a:srgbClr val="898989"/>
                </a:solidFill>
              </a:rPr>
              <a:pPr/>
              <a:t>71</a:t>
            </a:fld>
            <a:endParaRPr lang="en-US" altLang="en-US">
              <a:solidFill>
                <a:srgbClr val="898989"/>
              </a:solidFill>
            </a:endParaRPr>
          </a:p>
        </p:txBody>
      </p:sp>
      <p:sp>
        <p:nvSpPr>
          <p:cNvPr id="66565" name="Text Box 4">
            <a:extLst>
              <a:ext uri="{FF2B5EF4-FFF2-40B4-BE49-F238E27FC236}">
                <a16:creationId xmlns:a16="http://schemas.microsoft.com/office/drawing/2014/main" id="{7E9F8109-4818-88C6-E392-6000BF79992D}"/>
              </a:ext>
            </a:extLst>
          </p:cNvPr>
          <p:cNvSpPr txBox="1">
            <a:spLocks noChangeArrowheads="1"/>
          </p:cNvSpPr>
          <p:nvPr/>
        </p:nvSpPr>
        <p:spPr bwMode="auto">
          <a:xfrm>
            <a:off x="4495800" y="3810000"/>
            <a:ext cx="4464050" cy="95408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a:latin typeface="Arial Unicode MS"/>
              </a:rPr>
              <a:t>Note the difference between the DO loops.</a:t>
            </a:r>
          </a:p>
          <a:p>
            <a:pPr eaLnBrk="1" hangingPunct="1"/>
            <a:r>
              <a:rPr lang="en-US" altLang="en-US" sz="1400" b="1">
                <a:latin typeface="Arial Unicode MS"/>
              </a:rPr>
              <a:t>Also note the difference in the values of the </a:t>
            </a:r>
          </a:p>
          <a:p>
            <a:pPr eaLnBrk="1" hangingPunct="1"/>
            <a:r>
              <a:rPr lang="en-US" altLang="en-US" sz="1400" b="1">
                <a:latin typeface="Arial Unicode MS"/>
              </a:rPr>
              <a:t>Index variable stored at the end of each data</a:t>
            </a:r>
          </a:p>
          <a:p>
            <a:pPr eaLnBrk="1" hangingPunct="1"/>
            <a:r>
              <a:rPr lang="en-US" altLang="en-US" sz="1400" b="1">
                <a:latin typeface="Arial Unicode MS"/>
              </a:rPr>
              <a:t>Step.</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2D359F1D-CFF8-BC8C-0D93-344BA7255CD7}"/>
              </a:ext>
            </a:extLst>
          </p:cNvPr>
          <p:cNvSpPr>
            <a:spLocks noGrp="1"/>
          </p:cNvSpPr>
          <p:nvPr>
            <p:ph type="title"/>
          </p:nvPr>
        </p:nvSpPr>
        <p:spPr/>
        <p:txBody>
          <a:bodyPr/>
          <a:lstStyle/>
          <a:p>
            <a:pPr eaLnBrk="1" hangingPunct="1"/>
            <a:r>
              <a:rPr lang="en-US" altLang="en-US"/>
              <a:t>SAS Statements</a:t>
            </a:r>
          </a:p>
        </p:txBody>
      </p:sp>
      <p:sp>
        <p:nvSpPr>
          <p:cNvPr id="67587" name="Rectangle 3">
            <a:extLst>
              <a:ext uri="{FF2B5EF4-FFF2-40B4-BE49-F238E27FC236}">
                <a16:creationId xmlns:a16="http://schemas.microsoft.com/office/drawing/2014/main" id="{2345ECA8-2941-8901-AEBA-CD0653A0E8F5}"/>
              </a:ext>
            </a:extLst>
          </p:cNvPr>
          <p:cNvSpPr>
            <a:spLocks noGrp="1" noChangeArrowheads="1"/>
          </p:cNvSpPr>
          <p:nvPr>
            <p:ph idx="1"/>
          </p:nvPr>
        </p:nvSpPr>
        <p:spPr/>
        <p:txBody>
          <a:bodyPr/>
          <a:lstStyle/>
          <a:p>
            <a:pPr eaLnBrk="1" hangingPunct="1"/>
            <a:r>
              <a:rPr lang="en-US" altLang="en-US"/>
              <a:t>When you use a negative BY clause value, the start value must always be greater than the stop value in order to decrease the index variable during each iteration. </a:t>
            </a:r>
          </a:p>
          <a:p>
            <a:pPr eaLnBrk="1" hangingPunct="1"/>
            <a:endParaRPr lang="en-US" altLang="en-US"/>
          </a:p>
          <a:p>
            <a:pPr eaLnBrk="1" hangingPunct="1"/>
            <a:r>
              <a:rPr lang="en-US" altLang="en-US"/>
              <a:t>You can also specify how many times a DO loop executes by listing items in a series. </a:t>
            </a:r>
          </a:p>
          <a:p>
            <a:pPr lvl="1" eaLnBrk="1" hangingPunct="1"/>
            <a:r>
              <a:rPr lang="en-US" altLang="en-US">
                <a:solidFill>
                  <a:srgbClr val="008080"/>
                </a:solidFill>
                <a:latin typeface="Arial Unicode MS"/>
              </a:rPr>
              <a:t>DO </a:t>
            </a:r>
            <a:r>
              <a:rPr lang="en-US" altLang="en-US" i="1">
                <a:solidFill>
                  <a:srgbClr val="008080"/>
                </a:solidFill>
                <a:latin typeface="Arial Unicode MS"/>
              </a:rPr>
              <a:t>index-variable</a:t>
            </a:r>
            <a:r>
              <a:rPr lang="en-US" altLang="en-US">
                <a:solidFill>
                  <a:srgbClr val="008080"/>
                </a:solidFill>
                <a:latin typeface="Arial Unicode MS"/>
              </a:rPr>
              <a:t>=</a:t>
            </a:r>
            <a:r>
              <a:rPr lang="en-US" altLang="en-US" b="1">
                <a:solidFill>
                  <a:srgbClr val="008080"/>
                </a:solidFill>
                <a:latin typeface="Arial Unicode MS"/>
              </a:rPr>
              <a:t>2,5,9,13,27</a:t>
            </a:r>
            <a:r>
              <a:rPr lang="en-US" altLang="en-US">
                <a:solidFill>
                  <a:srgbClr val="008080"/>
                </a:solidFill>
                <a:latin typeface="Arial Unicode MS"/>
              </a:rPr>
              <a:t>;</a:t>
            </a:r>
            <a:r>
              <a:rPr lang="en-US" altLang="en-US">
                <a:latin typeface="Arial Unicode MS"/>
              </a:rPr>
              <a:t> </a:t>
            </a:r>
          </a:p>
          <a:p>
            <a:pPr lvl="2" eaLnBrk="1" hangingPunct="1">
              <a:buFontTx/>
              <a:buNone/>
            </a:pPr>
            <a:r>
              <a:rPr lang="en-US" altLang="en-US" i="1">
                <a:solidFill>
                  <a:srgbClr val="008080"/>
                </a:solidFill>
                <a:latin typeface="Arial Unicode MS"/>
              </a:rPr>
              <a:t>more SAS statements</a:t>
            </a:r>
            <a:r>
              <a:rPr lang="en-US" altLang="en-US">
                <a:latin typeface="Arial Unicode MS"/>
              </a:rPr>
              <a:t> </a:t>
            </a:r>
          </a:p>
          <a:p>
            <a:pPr lvl="1" eaLnBrk="1" hangingPunct="1">
              <a:buFont typeface="Tahoma" panose="020B0604030504040204" pitchFamily="34" charset="0"/>
              <a:buNone/>
            </a:pPr>
            <a:r>
              <a:rPr lang="en-US" altLang="en-US">
                <a:solidFill>
                  <a:srgbClr val="008080"/>
                </a:solidFill>
                <a:latin typeface="Arial Unicode MS"/>
              </a:rPr>
              <a:t>	END;</a:t>
            </a:r>
            <a:r>
              <a:rPr lang="en-US" altLang="en-US">
                <a:latin typeface="Arial Unicode MS"/>
              </a:rPr>
              <a:t> </a:t>
            </a:r>
          </a:p>
          <a:p>
            <a:pPr lvl="1" eaLnBrk="1" hangingPunct="1">
              <a:buFont typeface="Tahoma" panose="020B0604030504040204" pitchFamily="34" charset="0"/>
              <a:buNone/>
            </a:pPr>
            <a:r>
              <a:rPr lang="en-US" altLang="en-US">
                <a:latin typeface="Arial Unicode MS"/>
              </a:rPr>
              <a:t>	</a:t>
            </a:r>
            <a:r>
              <a:rPr lang="en-US" altLang="en-US"/>
              <a:t>When the DO loop executes, it executes once for each item in the series. The index variable equals the value of the current item. You must separate each item in the series with a comma. </a:t>
            </a:r>
          </a:p>
          <a:p>
            <a:pPr eaLnBrk="1" hangingPunct="1"/>
            <a:endParaRPr lang="en-US" altLang="en-US"/>
          </a:p>
        </p:txBody>
      </p:sp>
      <p:sp>
        <p:nvSpPr>
          <p:cNvPr id="67588" name="Slide Number Placeholder 5">
            <a:extLst>
              <a:ext uri="{FF2B5EF4-FFF2-40B4-BE49-F238E27FC236}">
                <a16:creationId xmlns:a16="http://schemas.microsoft.com/office/drawing/2014/main" id="{AA65FC52-3270-769C-6E22-BA04F77FDE4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73E4CA8-7161-40E5-87DB-7E639D128F50}" type="slidenum">
              <a:rPr lang="en-US" altLang="en-US" smtClean="0">
                <a:solidFill>
                  <a:srgbClr val="898989"/>
                </a:solidFill>
              </a:rPr>
              <a:pPr/>
              <a:t>72</a:t>
            </a:fld>
            <a:endParaRPr lang="en-US" altLang="en-US">
              <a:solidFill>
                <a:srgbClr val="898989"/>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7DC878D-1286-473D-8DCA-1B299F99C3E6}"/>
              </a:ext>
            </a:extLst>
          </p:cNvPr>
          <p:cNvSpPr>
            <a:spLocks noGrp="1"/>
          </p:cNvSpPr>
          <p:nvPr>
            <p:ph type="title"/>
          </p:nvPr>
        </p:nvSpPr>
        <p:spPr/>
        <p:txBody>
          <a:bodyPr/>
          <a:lstStyle/>
          <a:p>
            <a:pPr eaLnBrk="1" hangingPunct="1"/>
            <a:r>
              <a:rPr lang="en-US" altLang="en-US"/>
              <a:t>SAS Statements</a:t>
            </a:r>
          </a:p>
        </p:txBody>
      </p:sp>
      <p:sp>
        <p:nvSpPr>
          <p:cNvPr id="256003" name="Rectangle 3">
            <a:extLst>
              <a:ext uri="{FF2B5EF4-FFF2-40B4-BE49-F238E27FC236}">
                <a16:creationId xmlns:a16="http://schemas.microsoft.com/office/drawing/2014/main" id="{87B52453-FD3C-98CC-C007-364B543D19F6}"/>
              </a:ext>
            </a:extLst>
          </p:cNvPr>
          <p:cNvSpPr>
            <a:spLocks noGrp="1" noChangeArrowheads="1"/>
          </p:cNvSpPr>
          <p:nvPr>
            <p:ph idx="1"/>
          </p:nvPr>
        </p:nvSpPr>
        <p:spPr>
          <a:xfrm>
            <a:off x="685800" y="1981200"/>
            <a:ext cx="7772400" cy="4495800"/>
          </a:xfrm>
        </p:spPr>
        <p:txBody>
          <a:bodyPr rtlCol="0">
            <a:normAutofit fontScale="85000" lnSpcReduction="10000"/>
          </a:bodyPr>
          <a:lstStyle/>
          <a:p>
            <a:pPr eaLnBrk="1" fontAlgn="auto" hangingPunct="1">
              <a:spcAft>
                <a:spcPts val="0"/>
              </a:spcAft>
              <a:defRPr/>
            </a:pPr>
            <a:r>
              <a:rPr lang="en-US" altLang="en-US" sz="2800" dirty="0"/>
              <a:t>To list items in a series, you must specify either </a:t>
            </a:r>
          </a:p>
          <a:p>
            <a:pPr lvl="1" eaLnBrk="1" fontAlgn="auto" hangingPunct="1">
              <a:spcAft>
                <a:spcPts val="0"/>
              </a:spcAft>
              <a:defRPr/>
            </a:pPr>
            <a:r>
              <a:rPr lang="en-US" altLang="en-US" sz="2400" dirty="0"/>
              <a:t>all numeric values </a:t>
            </a:r>
          </a:p>
          <a:p>
            <a:pPr lvl="2" eaLnBrk="1" fontAlgn="auto" hangingPunct="1">
              <a:spcAft>
                <a:spcPts val="0"/>
              </a:spcAft>
              <a:buFontTx/>
              <a:buNone/>
              <a:defRPr/>
            </a:pPr>
            <a:r>
              <a:rPr lang="en-US" altLang="en-US" sz="2000" dirty="0">
                <a:solidFill>
                  <a:srgbClr val="008080"/>
                </a:solidFill>
                <a:latin typeface="Arial Unicode MS"/>
              </a:rPr>
              <a:t>DO </a:t>
            </a:r>
            <a:r>
              <a:rPr lang="en-US" altLang="en-US" sz="2000" i="1" dirty="0">
                <a:solidFill>
                  <a:srgbClr val="008080"/>
                </a:solidFill>
                <a:latin typeface="Arial Unicode MS"/>
              </a:rPr>
              <a:t>index-variable</a:t>
            </a:r>
            <a:r>
              <a:rPr lang="en-US" altLang="en-US" sz="2000" dirty="0">
                <a:solidFill>
                  <a:srgbClr val="008080"/>
                </a:solidFill>
                <a:latin typeface="Arial Unicode MS"/>
              </a:rPr>
              <a:t>=</a:t>
            </a:r>
            <a:r>
              <a:rPr lang="en-US" altLang="en-US" sz="2000" b="1" dirty="0">
                <a:solidFill>
                  <a:srgbClr val="008080"/>
                </a:solidFill>
                <a:latin typeface="Arial Unicode MS"/>
              </a:rPr>
              <a:t>2</a:t>
            </a:r>
            <a:r>
              <a:rPr lang="en-US" altLang="en-US" sz="2000" dirty="0">
                <a:solidFill>
                  <a:srgbClr val="008080"/>
                </a:solidFill>
                <a:latin typeface="Arial Unicode MS"/>
              </a:rPr>
              <a:t>,</a:t>
            </a:r>
            <a:r>
              <a:rPr lang="en-US" altLang="en-US" sz="2000" b="1" dirty="0">
                <a:solidFill>
                  <a:srgbClr val="008080"/>
                </a:solidFill>
                <a:latin typeface="Arial Unicode MS"/>
              </a:rPr>
              <a:t>5</a:t>
            </a:r>
            <a:r>
              <a:rPr lang="en-US" altLang="en-US" sz="2000" dirty="0">
                <a:solidFill>
                  <a:srgbClr val="008080"/>
                </a:solidFill>
                <a:latin typeface="Arial Unicode MS"/>
              </a:rPr>
              <a:t>,</a:t>
            </a:r>
            <a:r>
              <a:rPr lang="en-US" altLang="en-US" sz="2000" b="1" dirty="0">
                <a:solidFill>
                  <a:srgbClr val="008080"/>
                </a:solidFill>
                <a:latin typeface="Arial Unicode MS"/>
              </a:rPr>
              <a:t>9</a:t>
            </a:r>
            <a:r>
              <a:rPr lang="en-US" altLang="en-US" sz="2000" dirty="0">
                <a:solidFill>
                  <a:srgbClr val="008080"/>
                </a:solidFill>
                <a:latin typeface="Arial Unicode MS"/>
              </a:rPr>
              <a:t>,</a:t>
            </a:r>
            <a:r>
              <a:rPr lang="en-US" altLang="en-US" sz="2000" b="1" dirty="0">
                <a:solidFill>
                  <a:srgbClr val="008080"/>
                </a:solidFill>
                <a:latin typeface="Arial Unicode MS"/>
              </a:rPr>
              <a:t>13</a:t>
            </a:r>
            <a:r>
              <a:rPr lang="en-US" altLang="en-US" sz="2000" dirty="0">
                <a:solidFill>
                  <a:srgbClr val="008080"/>
                </a:solidFill>
                <a:latin typeface="Arial Unicode MS"/>
              </a:rPr>
              <a:t>,</a:t>
            </a:r>
            <a:r>
              <a:rPr lang="en-US" altLang="en-US" sz="2000" b="1" dirty="0">
                <a:solidFill>
                  <a:srgbClr val="008080"/>
                </a:solidFill>
                <a:latin typeface="Arial Unicode MS"/>
              </a:rPr>
              <a:t>27</a:t>
            </a:r>
            <a:r>
              <a:rPr lang="en-US" altLang="en-US" sz="2000" dirty="0">
                <a:solidFill>
                  <a:srgbClr val="008080"/>
                </a:solidFill>
                <a:latin typeface="Arial Unicode MS"/>
              </a:rPr>
              <a:t>;</a:t>
            </a:r>
            <a:r>
              <a:rPr lang="en-US" altLang="en-US" sz="2000" dirty="0">
                <a:latin typeface="Arial Unicode MS"/>
              </a:rPr>
              <a:t> </a:t>
            </a:r>
          </a:p>
          <a:p>
            <a:pPr lvl="1" eaLnBrk="1" fontAlgn="auto" hangingPunct="1">
              <a:spcAft>
                <a:spcPts val="0"/>
              </a:spcAft>
              <a:buFont typeface="Tahoma" panose="020B0604030504040204" pitchFamily="34" charset="0"/>
              <a:buNone/>
              <a:defRPr/>
            </a:pPr>
            <a:r>
              <a:rPr lang="en-US" altLang="en-US" sz="2400" i="1" dirty="0">
                <a:solidFill>
                  <a:srgbClr val="008080"/>
                </a:solidFill>
                <a:latin typeface="Arial Unicode MS"/>
              </a:rPr>
              <a:t>			more SAS statements</a:t>
            </a:r>
            <a:r>
              <a:rPr lang="en-US" altLang="en-US" sz="2400" dirty="0">
                <a:latin typeface="Arial Unicode MS"/>
              </a:rPr>
              <a:t> </a:t>
            </a:r>
          </a:p>
          <a:p>
            <a:pPr lvl="1" eaLnBrk="1" fontAlgn="auto" hangingPunct="1">
              <a:spcAft>
                <a:spcPts val="0"/>
              </a:spcAft>
              <a:buFont typeface="Tahoma" panose="020B0604030504040204" pitchFamily="34" charset="0"/>
              <a:buNone/>
              <a:defRPr/>
            </a:pPr>
            <a:r>
              <a:rPr lang="en-US" altLang="en-US" sz="2400" dirty="0">
                <a:solidFill>
                  <a:srgbClr val="008080"/>
                </a:solidFill>
                <a:latin typeface="Arial Unicode MS"/>
              </a:rPr>
              <a:t>		END;</a:t>
            </a:r>
            <a:r>
              <a:rPr lang="en-US" altLang="en-US" sz="2400" dirty="0">
                <a:latin typeface="Arial Unicode MS"/>
              </a:rPr>
              <a:t> </a:t>
            </a:r>
            <a:endParaRPr lang="en-US" altLang="en-US" sz="2400" dirty="0"/>
          </a:p>
          <a:p>
            <a:pPr lvl="1" eaLnBrk="1" fontAlgn="auto" hangingPunct="1">
              <a:spcAft>
                <a:spcPts val="0"/>
              </a:spcAft>
              <a:defRPr/>
            </a:pPr>
            <a:r>
              <a:rPr lang="en-US" altLang="en-US" sz="2400" dirty="0"/>
              <a:t>all character values, with each value enclosed in quotation marks </a:t>
            </a:r>
          </a:p>
          <a:p>
            <a:pPr lvl="1" eaLnBrk="1" fontAlgn="auto" hangingPunct="1">
              <a:spcAft>
                <a:spcPts val="0"/>
              </a:spcAft>
              <a:buFont typeface="Tahoma" panose="020B0604030504040204" pitchFamily="34" charset="0"/>
              <a:buNone/>
              <a:defRPr/>
            </a:pPr>
            <a:r>
              <a:rPr lang="en-US" altLang="en-US" sz="2400" dirty="0">
                <a:solidFill>
                  <a:srgbClr val="008080"/>
                </a:solidFill>
                <a:latin typeface="Arial Unicode MS"/>
              </a:rPr>
              <a:t>		DO </a:t>
            </a:r>
            <a:r>
              <a:rPr lang="en-US" altLang="en-US" sz="2400" i="1" dirty="0">
                <a:solidFill>
                  <a:srgbClr val="008080"/>
                </a:solidFill>
                <a:latin typeface="Arial Unicode MS"/>
              </a:rPr>
              <a:t>index-variable</a:t>
            </a:r>
            <a:r>
              <a:rPr lang="en-US" altLang="en-US" sz="2400" dirty="0">
                <a:solidFill>
                  <a:srgbClr val="008080"/>
                </a:solidFill>
                <a:latin typeface="Arial Unicode MS"/>
              </a:rPr>
              <a:t>=</a:t>
            </a:r>
            <a:r>
              <a:rPr lang="en-US" altLang="en-US" sz="2400" b="1" dirty="0">
                <a:solidFill>
                  <a:srgbClr val="008080"/>
                </a:solidFill>
                <a:latin typeface="Arial Unicode MS"/>
              </a:rPr>
              <a:t>'MON'</a:t>
            </a:r>
            <a:r>
              <a:rPr lang="en-US" altLang="en-US" sz="2400" dirty="0">
                <a:solidFill>
                  <a:srgbClr val="008080"/>
                </a:solidFill>
                <a:latin typeface="Arial Unicode MS"/>
              </a:rPr>
              <a:t>,</a:t>
            </a:r>
            <a:r>
              <a:rPr lang="en-US" altLang="en-US" sz="2400" b="1" dirty="0">
                <a:solidFill>
                  <a:srgbClr val="008080"/>
                </a:solidFill>
                <a:latin typeface="Arial Unicode MS"/>
              </a:rPr>
              <a:t>'TUE'</a:t>
            </a:r>
            <a:r>
              <a:rPr lang="en-US" altLang="en-US" sz="2400" dirty="0">
                <a:solidFill>
                  <a:srgbClr val="008080"/>
                </a:solidFill>
                <a:latin typeface="Arial Unicode MS"/>
              </a:rPr>
              <a:t>,</a:t>
            </a:r>
            <a:r>
              <a:rPr lang="en-US" altLang="en-US" sz="2400" b="1" dirty="0">
                <a:solidFill>
                  <a:srgbClr val="008080"/>
                </a:solidFill>
                <a:latin typeface="Arial Unicode MS"/>
              </a:rPr>
              <a:t>'WED'</a:t>
            </a:r>
            <a:r>
              <a:rPr lang="en-US" altLang="en-US" sz="2400" dirty="0">
                <a:solidFill>
                  <a:srgbClr val="008080"/>
                </a:solidFill>
                <a:latin typeface="Arial Unicode MS"/>
              </a:rPr>
              <a:t>,</a:t>
            </a:r>
            <a:r>
              <a:rPr lang="en-US" altLang="en-US" sz="2400" b="1" dirty="0">
                <a:solidFill>
                  <a:srgbClr val="008080"/>
                </a:solidFill>
                <a:latin typeface="Arial Unicode MS"/>
              </a:rPr>
              <a:t>'THR'</a:t>
            </a:r>
            <a:r>
              <a:rPr lang="en-US" altLang="en-US" sz="2400" dirty="0">
                <a:solidFill>
                  <a:srgbClr val="008080"/>
                </a:solidFill>
                <a:latin typeface="Arial Unicode MS"/>
              </a:rPr>
              <a:t>,</a:t>
            </a:r>
            <a:r>
              <a:rPr lang="en-US" altLang="en-US" sz="2400" b="1" dirty="0">
                <a:solidFill>
                  <a:srgbClr val="008080"/>
                </a:solidFill>
                <a:latin typeface="Arial Unicode MS"/>
              </a:rPr>
              <a:t>'FRI'</a:t>
            </a:r>
            <a:r>
              <a:rPr lang="en-US" altLang="en-US" sz="2400" dirty="0">
                <a:solidFill>
                  <a:srgbClr val="008080"/>
                </a:solidFill>
                <a:latin typeface="Arial Unicode MS"/>
              </a:rPr>
              <a:t>;</a:t>
            </a:r>
          </a:p>
          <a:p>
            <a:pPr lvl="2" eaLnBrk="1" fontAlgn="auto" hangingPunct="1">
              <a:spcAft>
                <a:spcPts val="0"/>
              </a:spcAft>
              <a:buFontTx/>
              <a:buNone/>
              <a:defRPr/>
            </a:pPr>
            <a:r>
              <a:rPr lang="en-US" altLang="en-US" sz="2000" dirty="0">
                <a:latin typeface="Arial Unicode MS"/>
              </a:rPr>
              <a:t>	 </a:t>
            </a:r>
            <a:r>
              <a:rPr lang="en-US" altLang="en-US" sz="2000" i="1" dirty="0">
                <a:solidFill>
                  <a:srgbClr val="008080"/>
                </a:solidFill>
                <a:latin typeface="Arial Unicode MS"/>
              </a:rPr>
              <a:t>more SAS statements</a:t>
            </a:r>
            <a:r>
              <a:rPr lang="en-US" altLang="en-US" sz="2000" dirty="0">
                <a:latin typeface="Arial Unicode MS"/>
              </a:rPr>
              <a:t> </a:t>
            </a:r>
          </a:p>
          <a:p>
            <a:pPr lvl="1" eaLnBrk="1" fontAlgn="auto" hangingPunct="1">
              <a:spcAft>
                <a:spcPts val="0"/>
              </a:spcAft>
              <a:buFont typeface="Tahoma" panose="020B0604030504040204" pitchFamily="34" charset="0"/>
              <a:buNone/>
              <a:defRPr/>
            </a:pPr>
            <a:r>
              <a:rPr lang="en-US" altLang="en-US" sz="2400" dirty="0">
                <a:solidFill>
                  <a:srgbClr val="008080"/>
                </a:solidFill>
                <a:latin typeface="Arial Unicode MS"/>
              </a:rPr>
              <a:t>		END;</a:t>
            </a:r>
            <a:r>
              <a:rPr lang="en-US" altLang="en-US" sz="2400" dirty="0">
                <a:latin typeface="Arial Unicode MS"/>
              </a:rPr>
              <a:t> </a:t>
            </a:r>
            <a:endParaRPr lang="en-US" altLang="en-US" sz="2400" dirty="0"/>
          </a:p>
          <a:p>
            <a:pPr lvl="1" eaLnBrk="1" fontAlgn="auto" hangingPunct="1">
              <a:spcAft>
                <a:spcPts val="0"/>
              </a:spcAft>
              <a:defRPr/>
            </a:pPr>
            <a:r>
              <a:rPr lang="en-US" altLang="en-US" sz="2400" dirty="0"/>
              <a:t>all variable names. </a:t>
            </a:r>
          </a:p>
          <a:p>
            <a:pPr lvl="2" eaLnBrk="1" fontAlgn="auto" hangingPunct="1">
              <a:spcAft>
                <a:spcPts val="0"/>
              </a:spcAft>
              <a:buFontTx/>
              <a:buNone/>
              <a:defRPr/>
            </a:pPr>
            <a:r>
              <a:rPr lang="en-US" altLang="en-US" sz="2000" dirty="0">
                <a:solidFill>
                  <a:srgbClr val="008080"/>
                </a:solidFill>
                <a:latin typeface="Arial Unicode MS"/>
              </a:rPr>
              <a:t>DO </a:t>
            </a:r>
            <a:r>
              <a:rPr lang="en-US" altLang="en-US" sz="2000" i="1" dirty="0">
                <a:solidFill>
                  <a:srgbClr val="008080"/>
                </a:solidFill>
                <a:latin typeface="Arial Unicode MS"/>
              </a:rPr>
              <a:t>index-variable</a:t>
            </a:r>
            <a:r>
              <a:rPr lang="en-US" altLang="en-US" sz="2000" dirty="0">
                <a:solidFill>
                  <a:srgbClr val="008080"/>
                </a:solidFill>
                <a:latin typeface="Arial Unicode MS"/>
              </a:rPr>
              <a:t>=</a:t>
            </a:r>
            <a:r>
              <a:rPr lang="en-US" altLang="en-US" sz="2000" b="1" dirty="0" err="1">
                <a:solidFill>
                  <a:srgbClr val="008080"/>
                </a:solidFill>
                <a:latin typeface="Arial Unicode MS"/>
              </a:rPr>
              <a:t>win</a:t>
            </a:r>
            <a:r>
              <a:rPr lang="en-US" altLang="en-US" sz="2000" dirty="0" err="1">
                <a:solidFill>
                  <a:srgbClr val="008080"/>
                </a:solidFill>
                <a:latin typeface="Arial Unicode MS"/>
              </a:rPr>
              <a:t>,</a:t>
            </a:r>
            <a:r>
              <a:rPr lang="en-US" altLang="en-US" sz="2000" b="1" dirty="0" err="1">
                <a:solidFill>
                  <a:srgbClr val="008080"/>
                </a:solidFill>
                <a:latin typeface="Arial Unicode MS"/>
              </a:rPr>
              <a:t>place</a:t>
            </a:r>
            <a:r>
              <a:rPr lang="en-US" altLang="en-US" sz="2000" dirty="0" err="1">
                <a:solidFill>
                  <a:srgbClr val="008080"/>
                </a:solidFill>
                <a:latin typeface="Arial Unicode MS"/>
              </a:rPr>
              <a:t>,</a:t>
            </a:r>
            <a:r>
              <a:rPr lang="en-US" altLang="en-US" sz="2000" b="1" dirty="0" err="1">
                <a:solidFill>
                  <a:srgbClr val="008080"/>
                </a:solidFill>
                <a:latin typeface="Arial Unicode MS"/>
              </a:rPr>
              <a:t>show</a:t>
            </a:r>
            <a:r>
              <a:rPr lang="en-US" altLang="en-US" sz="2000" dirty="0">
                <a:solidFill>
                  <a:srgbClr val="008080"/>
                </a:solidFill>
                <a:latin typeface="Arial Unicode MS"/>
              </a:rPr>
              <a:t>;</a:t>
            </a:r>
            <a:r>
              <a:rPr lang="en-US" altLang="en-US" sz="2000" dirty="0">
                <a:latin typeface="Arial Unicode MS"/>
              </a:rPr>
              <a:t> </a:t>
            </a:r>
          </a:p>
          <a:p>
            <a:pPr lvl="2" eaLnBrk="1" fontAlgn="auto" hangingPunct="1">
              <a:spcAft>
                <a:spcPts val="0"/>
              </a:spcAft>
              <a:buFontTx/>
              <a:buNone/>
              <a:defRPr/>
            </a:pPr>
            <a:r>
              <a:rPr lang="en-US" altLang="en-US" sz="2000" i="1" dirty="0">
                <a:solidFill>
                  <a:srgbClr val="008080"/>
                </a:solidFill>
                <a:latin typeface="Arial Unicode MS"/>
              </a:rPr>
              <a:t>		more SAS statements</a:t>
            </a:r>
            <a:r>
              <a:rPr lang="en-US" altLang="en-US" sz="2000" dirty="0">
                <a:latin typeface="Arial Unicode MS"/>
              </a:rPr>
              <a:t> </a:t>
            </a:r>
          </a:p>
          <a:p>
            <a:pPr lvl="1" eaLnBrk="1" fontAlgn="auto" hangingPunct="1">
              <a:spcAft>
                <a:spcPts val="0"/>
              </a:spcAft>
              <a:buFont typeface="Tahoma" panose="020B0604030504040204" pitchFamily="34" charset="0"/>
              <a:buNone/>
              <a:defRPr/>
            </a:pPr>
            <a:r>
              <a:rPr lang="en-US" altLang="en-US" sz="2400" dirty="0">
                <a:solidFill>
                  <a:srgbClr val="008080"/>
                </a:solidFill>
                <a:latin typeface="Arial Unicode MS"/>
              </a:rPr>
              <a:t>		END;</a:t>
            </a:r>
            <a:r>
              <a:rPr lang="en-US" altLang="en-US" sz="2400" dirty="0">
                <a:latin typeface="Arial Unicode MS"/>
              </a:rPr>
              <a:t> </a:t>
            </a:r>
          </a:p>
          <a:p>
            <a:pPr lvl="2" eaLnBrk="1" fontAlgn="auto" hangingPunct="1">
              <a:spcAft>
                <a:spcPts val="0"/>
              </a:spcAft>
              <a:defRPr/>
            </a:pPr>
            <a:r>
              <a:rPr lang="en-US" altLang="en-US" sz="2000" dirty="0">
                <a:latin typeface="Arial Unicode MS"/>
              </a:rPr>
              <a:t>Variable names must represent either all numeric or all character values. </a:t>
            </a:r>
            <a:r>
              <a:rPr lang="en-US" altLang="en-US" sz="2000" dirty="0">
                <a:solidFill>
                  <a:srgbClr val="FF3300"/>
                </a:solidFill>
                <a:latin typeface="Arial Unicode MS"/>
              </a:rPr>
              <a:t>Do </a:t>
            </a:r>
            <a:r>
              <a:rPr lang="en-US" altLang="en-US" sz="2000" b="1" dirty="0">
                <a:solidFill>
                  <a:srgbClr val="FF3300"/>
                </a:solidFill>
                <a:latin typeface="Arial Unicode MS"/>
              </a:rPr>
              <a:t>not</a:t>
            </a:r>
            <a:r>
              <a:rPr lang="en-US" altLang="en-US" sz="2000" dirty="0">
                <a:solidFill>
                  <a:srgbClr val="FF3300"/>
                </a:solidFill>
                <a:latin typeface="Arial Unicode MS"/>
              </a:rPr>
              <a:t> enclose variable names in quotation marks.</a:t>
            </a:r>
          </a:p>
          <a:p>
            <a:pPr lvl="1" eaLnBrk="1" fontAlgn="auto" hangingPunct="1">
              <a:spcAft>
                <a:spcPts val="0"/>
              </a:spcAft>
              <a:buFont typeface="Tahoma" panose="020B0604030504040204" pitchFamily="34" charset="0"/>
              <a:buNone/>
              <a:defRPr/>
            </a:pPr>
            <a:endParaRPr lang="en-US" altLang="en-US" sz="2400" dirty="0">
              <a:solidFill>
                <a:srgbClr val="FF3300"/>
              </a:solidFill>
              <a:latin typeface="Arial Unicode MS"/>
            </a:endParaRPr>
          </a:p>
        </p:txBody>
      </p:sp>
      <p:sp>
        <p:nvSpPr>
          <p:cNvPr id="68612" name="Slide Number Placeholder 5">
            <a:extLst>
              <a:ext uri="{FF2B5EF4-FFF2-40B4-BE49-F238E27FC236}">
                <a16:creationId xmlns:a16="http://schemas.microsoft.com/office/drawing/2014/main" id="{BA1768E5-A2CA-CC03-A776-77C600B91F4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37653A5-86E5-4ACC-8A22-02F441A7E39C}" type="slidenum">
              <a:rPr lang="en-US" altLang="en-US" smtClean="0">
                <a:solidFill>
                  <a:srgbClr val="898989"/>
                </a:solidFill>
              </a:rPr>
              <a:pPr/>
              <a:t>73</a:t>
            </a:fld>
            <a:endParaRPr lang="en-US" altLang="en-US">
              <a:solidFill>
                <a:srgbClr val="898989"/>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0F4809C4-0AA7-2562-502B-C7C8BBE12AAC}"/>
              </a:ext>
            </a:extLst>
          </p:cNvPr>
          <p:cNvSpPr>
            <a:spLocks noGrp="1"/>
          </p:cNvSpPr>
          <p:nvPr>
            <p:ph type="title"/>
          </p:nvPr>
        </p:nvSpPr>
        <p:spPr/>
        <p:txBody>
          <a:bodyPr/>
          <a:lstStyle/>
          <a:p>
            <a:pPr eaLnBrk="1" hangingPunct="1"/>
            <a:r>
              <a:rPr lang="en-US" altLang="en-US"/>
              <a:t>SAS Statements</a:t>
            </a:r>
          </a:p>
        </p:txBody>
      </p:sp>
      <p:sp>
        <p:nvSpPr>
          <p:cNvPr id="257027" name="Rectangle 3">
            <a:extLst>
              <a:ext uri="{FF2B5EF4-FFF2-40B4-BE49-F238E27FC236}">
                <a16:creationId xmlns:a16="http://schemas.microsoft.com/office/drawing/2014/main" id="{6D33DDBD-E6A1-4E74-C755-26B31B17148A}"/>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dirty="0"/>
              <a:t>Iterative DO statements can be executed within a DO loop. Putting a DO loop within a DO loop is called </a:t>
            </a:r>
            <a:r>
              <a:rPr lang="en-US" altLang="en-US" sz="2800" b="1" dirty="0"/>
              <a:t>nesting</a:t>
            </a:r>
            <a:r>
              <a:rPr lang="en-US" altLang="en-US" sz="2800" dirty="0"/>
              <a:t>. </a:t>
            </a:r>
          </a:p>
          <a:p>
            <a:pPr lvl="1" eaLnBrk="1" fontAlgn="auto" hangingPunct="1">
              <a:lnSpc>
                <a:spcPct val="70000"/>
              </a:lnSpc>
              <a:spcAft>
                <a:spcPts val="0"/>
              </a:spcAft>
              <a:defRPr/>
            </a:pPr>
            <a:r>
              <a:rPr lang="en-US" altLang="en-US" sz="2400" dirty="0">
                <a:solidFill>
                  <a:srgbClr val="0000FF"/>
                </a:solidFill>
                <a:latin typeface="Arial Unicode MS"/>
              </a:rPr>
              <a:t>do </a:t>
            </a:r>
            <a:r>
              <a:rPr lang="en-US" altLang="en-US" sz="2400" dirty="0" err="1">
                <a:solidFill>
                  <a:srgbClr val="0000FF"/>
                </a:solidFill>
                <a:latin typeface="Arial Unicode MS"/>
              </a:rPr>
              <a:t>i</a:t>
            </a:r>
            <a:r>
              <a:rPr lang="en-US" altLang="en-US" sz="2400" dirty="0">
                <a:solidFill>
                  <a:srgbClr val="0000FF"/>
                </a:solidFill>
                <a:latin typeface="Arial Unicode MS"/>
              </a:rPr>
              <a:t>=1 to 20;</a:t>
            </a:r>
            <a:r>
              <a:rPr lang="en-US" altLang="en-US" sz="2400" dirty="0">
                <a:latin typeface="Arial Unicode MS"/>
              </a:rPr>
              <a:t> </a:t>
            </a:r>
          </a:p>
          <a:p>
            <a:pPr lvl="2" eaLnBrk="1" fontAlgn="auto" hangingPunct="1">
              <a:lnSpc>
                <a:spcPct val="70000"/>
              </a:lnSpc>
              <a:spcAft>
                <a:spcPts val="0"/>
              </a:spcAft>
              <a:buFontTx/>
              <a:buNone/>
              <a:defRPr/>
            </a:pPr>
            <a:r>
              <a:rPr lang="en-US" altLang="en-US" sz="2000" dirty="0">
                <a:solidFill>
                  <a:srgbClr val="008080"/>
                </a:solidFill>
                <a:latin typeface="Arial Unicode MS"/>
              </a:rPr>
              <a:t>more executable statements</a:t>
            </a:r>
            <a:r>
              <a:rPr lang="en-US" altLang="en-US" sz="2000" dirty="0">
                <a:latin typeface="Arial Unicode MS"/>
              </a:rPr>
              <a:t> </a:t>
            </a:r>
          </a:p>
          <a:p>
            <a:pPr lvl="2" eaLnBrk="1" fontAlgn="auto" hangingPunct="1">
              <a:lnSpc>
                <a:spcPct val="70000"/>
              </a:lnSpc>
              <a:spcAft>
                <a:spcPts val="0"/>
              </a:spcAft>
              <a:buFontTx/>
              <a:buNone/>
              <a:defRPr/>
            </a:pPr>
            <a:r>
              <a:rPr lang="en-US" altLang="en-US" sz="2000" b="1" dirty="0">
                <a:solidFill>
                  <a:srgbClr val="FF0000"/>
                </a:solidFill>
                <a:latin typeface="Arial Unicode MS"/>
              </a:rPr>
              <a:t>do j=1 to 10;</a:t>
            </a:r>
            <a:r>
              <a:rPr lang="en-US" altLang="en-US" sz="2000" dirty="0">
                <a:latin typeface="Arial Unicode MS"/>
              </a:rPr>
              <a:t> </a:t>
            </a:r>
          </a:p>
          <a:p>
            <a:pPr lvl="2" eaLnBrk="1" fontAlgn="auto" hangingPunct="1">
              <a:lnSpc>
                <a:spcPct val="70000"/>
              </a:lnSpc>
              <a:spcAft>
                <a:spcPts val="0"/>
              </a:spcAft>
              <a:buFontTx/>
              <a:buNone/>
              <a:defRPr/>
            </a:pPr>
            <a:r>
              <a:rPr lang="en-US" altLang="en-US" sz="2000" dirty="0">
                <a:solidFill>
                  <a:srgbClr val="008080"/>
                </a:solidFill>
                <a:latin typeface="Arial Unicode MS"/>
              </a:rPr>
              <a:t>more executable statements</a:t>
            </a:r>
            <a:r>
              <a:rPr lang="en-US" altLang="en-US" sz="2000" dirty="0">
                <a:latin typeface="Arial Unicode MS"/>
              </a:rPr>
              <a:t> </a:t>
            </a:r>
          </a:p>
          <a:p>
            <a:pPr lvl="2" eaLnBrk="1" fontAlgn="auto" hangingPunct="1">
              <a:lnSpc>
                <a:spcPct val="70000"/>
              </a:lnSpc>
              <a:spcAft>
                <a:spcPts val="0"/>
              </a:spcAft>
              <a:buFontTx/>
              <a:buNone/>
              <a:defRPr/>
            </a:pPr>
            <a:r>
              <a:rPr lang="en-US" altLang="en-US" sz="2000" b="1" dirty="0">
                <a:solidFill>
                  <a:srgbClr val="FF0000"/>
                </a:solidFill>
                <a:latin typeface="Arial Unicode MS"/>
              </a:rPr>
              <a:t>end;</a:t>
            </a:r>
            <a:r>
              <a:rPr lang="en-US" altLang="en-US" sz="2000" dirty="0">
                <a:latin typeface="Arial Unicode MS"/>
              </a:rPr>
              <a:t> </a:t>
            </a:r>
          </a:p>
          <a:p>
            <a:pPr lvl="2" eaLnBrk="1" fontAlgn="auto" hangingPunct="1">
              <a:lnSpc>
                <a:spcPct val="70000"/>
              </a:lnSpc>
              <a:spcAft>
                <a:spcPts val="0"/>
              </a:spcAft>
              <a:buFontTx/>
              <a:buNone/>
              <a:defRPr/>
            </a:pPr>
            <a:r>
              <a:rPr lang="en-US" altLang="en-US" sz="2000" dirty="0">
                <a:solidFill>
                  <a:srgbClr val="008080"/>
                </a:solidFill>
                <a:latin typeface="Arial Unicode MS"/>
              </a:rPr>
              <a:t>more executable statements</a:t>
            </a:r>
            <a:r>
              <a:rPr lang="en-US" altLang="en-US" sz="2000" dirty="0">
                <a:latin typeface="Arial Unicode MS"/>
              </a:rPr>
              <a:t> </a:t>
            </a:r>
          </a:p>
          <a:p>
            <a:pPr lvl="1" eaLnBrk="1" fontAlgn="auto" hangingPunct="1">
              <a:lnSpc>
                <a:spcPct val="70000"/>
              </a:lnSpc>
              <a:spcAft>
                <a:spcPts val="0"/>
              </a:spcAft>
              <a:buFont typeface="Tahoma" panose="020B0604030504040204" pitchFamily="34" charset="0"/>
              <a:buNone/>
              <a:defRPr/>
            </a:pPr>
            <a:r>
              <a:rPr lang="en-US" altLang="en-US" sz="2400" dirty="0">
                <a:solidFill>
                  <a:srgbClr val="0000FF"/>
                </a:solidFill>
                <a:latin typeface="Arial Unicode MS"/>
              </a:rPr>
              <a:t>end;</a:t>
            </a:r>
            <a:r>
              <a:rPr lang="en-US" altLang="en-US" sz="2400" dirty="0">
                <a:latin typeface="Arial Unicode MS"/>
              </a:rPr>
              <a:t> </a:t>
            </a:r>
          </a:p>
          <a:p>
            <a:pPr eaLnBrk="1" fontAlgn="auto" hangingPunct="1">
              <a:lnSpc>
                <a:spcPct val="70000"/>
              </a:lnSpc>
              <a:spcAft>
                <a:spcPts val="0"/>
              </a:spcAft>
              <a:defRPr/>
            </a:pPr>
            <a:endParaRPr lang="en-US" altLang="en-US" sz="2800" dirty="0"/>
          </a:p>
          <a:p>
            <a:pPr eaLnBrk="1" fontAlgn="auto" hangingPunct="1">
              <a:lnSpc>
                <a:spcPct val="70000"/>
              </a:lnSpc>
              <a:spcAft>
                <a:spcPts val="0"/>
              </a:spcAft>
              <a:defRPr/>
            </a:pPr>
            <a:r>
              <a:rPr lang="en-US" altLang="en-US" sz="2800" dirty="0"/>
              <a:t>Example of a nested do loop:</a:t>
            </a:r>
          </a:p>
          <a:p>
            <a:pPr lvl="1" eaLnBrk="1" fontAlgn="auto" hangingPunct="1">
              <a:lnSpc>
                <a:spcPct val="70000"/>
              </a:lnSpc>
              <a:spcAft>
                <a:spcPts val="0"/>
              </a:spcAft>
              <a:defRPr/>
            </a:pPr>
            <a:r>
              <a:rPr lang="en-US" altLang="en-US" sz="2400" dirty="0">
                <a:solidFill>
                  <a:srgbClr val="008080"/>
                </a:solidFill>
                <a:latin typeface="Arial Unicode MS"/>
              </a:rPr>
              <a:t>data test;</a:t>
            </a:r>
            <a:r>
              <a:rPr lang="en-US" altLang="en-US" sz="2400" dirty="0">
                <a:latin typeface="Arial Unicode MS"/>
              </a:rPr>
              <a:t> </a:t>
            </a:r>
          </a:p>
          <a:p>
            <a:pPr lvl="2" eaLnBrk="1" fontAlgn="auto" hangingPunct="1">
              <a:lnSpc>
                <a:spcPct val="70000"/>
              </a:lnSpc>
              <a:spcAft>
                <a:spcPts val="0"/>
              </a:spcAft>
              <a:buFontTx/>
              <a:buNone/>
              <a:defRPr/>
            </a:pPr>
            <a:r>
              <a:rPr lang="en-US" altLang="en-US" sz="2000" dirty="0">
                <a:solidFill>
                  <a:srgbClr val="008080"/>
                </a:solidFill>
                <a:latin typeface="Arial Unicode MS"/>
              </a:rPr>
              <a:t>do </a:t>
            </a:r>
            <a:r>
              <a:rPr lang="en-US" altLang="en-US" sz="2000" dirty="0" err="1">
                <a:solidFill>
                  <a:srgbClr val="008080"/>
                </a:solidFill>
                <a:latin typeface="Arial Unicode MS"/>
              </a:rPr>
              <a:t>i</a:t>
            </a:r>
            <a:r>
              <a:rPr lang="en-US" altLang="en-US" sz="2000" dirty="0">
                <a:solidFill>
                  <a:srgbClr val="008080"/>
                </a:solidFill>
                <a:latin typeface="Arial Unicode MS"/>
              </a:rPr>
              <a:t>=1 to 5;</a:t>
            </a:r>
            <a:r>
              <a:rPr lang="en-US" altLang="en-US" sz="2000" dirty="0">
                <a:latin typeface="Arial Unicode MS"/>
              </a:rPr>
              <a:t> </a:t>
            </a:r>
          </a:p>
          <a:p>
            <a:pPr lvl="2" eaLnBrk="1" fontAlgn="auto" hangingPunct="1">
              <a:lnSpc>
                <a:spcPct val="70000"/>
              </a:lnSpc>
              <a:spcAft>
                <a:spcPts val="0"/>
              </a:spcAft>
              <a:buFontTx/>
              <a:buNone/>
              <a:defRPr/>
            </a:pPr>
            <a:r>
              <a:rPr lang="en-US" altLang="en-US" sz="2000" dirty="0">
                <a:solidFill>
                  <a:srgbClr val="008080"/>
                </a:solidFill>
                <a:latin typeface="Arial Unicode MS"/>
              </a:rPr>
              <a:t>	do j=1 to 4;</a:t>
            </a:r>
            <a:r>
              <a:rPr lang="en-US" altLang="en-US" sz="2000" dirty="0">
                <a:latin typeface="Arial Unicode MS"/>
              </a:rPr>
              <a:t> </a:t>
            </a:r>
          </a:p>
          <a:p>
            <a:pPr lvl="2" eaLnBrk="1" fontAlgn="auto" hangingPunct="1">
              <a:lnSpc>
                <a:spcPct val="70000"/>
              </a:lnSpc>
              <a:spcAft>
                <a:spcPts val="0"/>
              </a:spcAft>
              <a:buFontTx/>
              <a:buNone/>
              <a:defRPr/>
            </a:pPr>
            <a:r>
              <a:rPr lang="en-US" altLang="en-US" sz="2000" dirty="0">
                <a:solidFill>
                  <a:srgbClr val="008080"/>
                </a:solidFill>
                <a:latin typeface="Arial Unicode MS"/>
              </a:rPr>
              <a:t>		x+1;</a:t>
            </a:r>
            <a:r>
              <a:rPr lang="en-US" altLang="en-US" sz="2000" dirty="0">
                <a:latin typeface="Arial Unicode MS"/>
              </a:rPr>
              <a:t> </a:t>
            </a:r>
          </a:p>
          <a:p>
            <a:pPr lvl="2" eaLnBrk="1" fontAlgn="auto" hangingPunct="1">
              <a:lnSpc>
                <a:spcPct val="70000"/>
              </a:lnSpc>
              <a:spcAft>
                <a:spcPts val="0"/>
              </a:spcAft>
              <a:buFontTx/>
              <a:buNone/>
              <a:defRPr/>
            </a:pPr>
            <a:r>
              <a:rPr lang="en-US" altLang="en-US" sz="2000" dirty="0">
                <a:solidFill>
                  <a:srgbClr val="008080"/>
                </a:solidFill>
                <a:latin typeface="Arial Unicode MS"/>
              </a:rPr>
              <a:t>	end;</a:t>
            </a:r>
            <a:r>
              <a:rPr lang="en-US" altLang="en-US" sz="2000" dirty="0">
                <a:latin typeface="Arial Unicode MS"/>
              </a:rPr>
              <a:t> </a:t>
            </a:r>
          </a:p>
          <a:p>
            <a:pPr lvl="2" eaLnBrk="1" fontAlgn="auto" hangingPunct="1">
              <a:lnSpc>
                <a:spcPct val="70000"/>
              </a:lnSpc>
              <a:spcAft>
                <a:spcPts val="0"/>
              </a:spcAft>
              <a:buFontTx/>
              <a:buNone/>
              <a:defRPr/>
            </a:pPr>
            <a:r>
              <a:rPr lang="en-US" altLang="en-US" sz="2000" dirty="0">
                <a:solidFill>
                  <a:srgbClr val="008080"/>
                </a:solidFill>
                <a:latin typeface="Arial Unicode MS"/>
              </a:rPr>
              <a:t>end;</a:t>
            </a:r>
            <a:r>
              <a:rPr lang="en-US" altLang="en-US" sz="2000" dirty="0">
                <a:latin typeface="Arial Unicode MS"/>
              </a:rPr>
              <a:t> </a:t>
            </a:r>
          </a:p>
          <a:p>
            <a:pPr lvl="2" eaLnBrk="1" fontAlgn="auto" hangingPunct="1">
              <a:lnSpc>
                <a:spcPct val="70000"/>
              </a:lnSpc>
              <a:spcAft>
                <a:spcPts val="0"/>
              </a:spcAft>
              <a:buFontTx/>
              <a:buNone/>
              <a:defRPr/>
            </a:pPr>
            <a:r>
              <a:rPr lang="en-US" altLang="en-US" sz="2000" dirty="0">
                <a:solidFill>
                  <a:srgbClr val="008080"/>
                </a:solidFill>
                <a:latin typeface="Arial Unicode MS"/>
              </a:rPr>
              <a:t>run;</a:t>
            </a:r>
            <a:r>
              <a:rPr lang="en-US" altLang="en-US" sz="2000" dirty="0">
                <a:latin typeface="Arial Unicode MS"/>
              </a:rPr>
              <a:t> </a:t>
            </a:r>
          </a:p>
        </p:txBody>
      </p:sp>
      <p:sp>
        <p:nvSpPr>
          <p:cNvPr id="69636" name="Slide Number Placeholder 5">
            <a:extLst>
              <a:ext uri="{FF2B5EF4-FFF2-40B4-BE49-F238E27FC236}">
                <a16:creationId xmlns:a16="http://schemas.microsoft.com/office/drawing/2014/main" id="{319BBEFD-042D-C766-31BA-E39E64802F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541E146-9630-4C45-8542-459BB2356C14}" type="slidenum">
              <a:rPr lang="en-US" altLang="en-US" smtClean="0">
                <a:solidFill>
                  <a:srgbClr val="898989"/>
                </a:solidFill>
              </a:rPr>
              <a:pPr/>
              <a:t>74</a:t>
            </a:fld>
            <a:endParaRPr lang="en-US" altLang="en-US">
              <a:solidFill>
                <a:srgbClr val="898989"/>
              </a:solidFill>
            </a:endParaRPr>
          </a:p>
        </p:txBody>
      </p:sp>
      <p:sp>
        <p:nvSpPr>
          <p:cNvPr id="69637" name="Text Box 5">
            <a:extLst>
              <a:ext uri="{FF2B5EF4-FFF2-40B4-BE49-F238E27FC236}">
                <a16:creationId xmlns:a16="http://schemas.microsoft.com/office/drawing/2014/main" id="{1C9EDC46-D735-B649-4D55-F02A9559EFEA}"/>
              </a:ext>
            </a:extLst>
          </p:cNvPr>
          <p:cNvSpPr txBox="1">
            <a:spLocks noChangeArrowheads="1"/>
          </p:cNvSpPr>
          <p:nvPr/>
        </p:nvSpPr>
        <p:spPr bwMode="auto">
          <a:xfrm>
            <a:off x="4953000" y="4800600"/>
            <a:ext cx="2819400" cy="5842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600">
                <a:latin typeface="Arial Unicode MS"/>
              </a:rPr>
              <a:t>How many times will the nested do loop execute?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B8A9CD86-191A-AF1B-7BEA-3455DBEEE026}"/>
              </a:ext>
            </a:extLst>
          </p:cNvPr>
          <p:cNvSpPr>
            <a:spLocks noGrp="1"/>
          </p:cNvSpPr>
          <p:nvPr>
            <p:ph type="title"/>
          </p:nvPr>
        </p:nvSpPr>
        <p:spPr/>
        <p:txBody>
          <a:bodyPr/>
          <a:lstStyle/>
          <a:p>
            <a:pPr eaLnBrk="1" hangingPunct="1"/>
            <a:r>
              <a:rPr lang="en-US" altLang="en-US"/>
              <a:t>SAS Statements</a:t>
            </a:r>
          </a:p>
        </p:txBody>
      </p:sp>
      <p:sp>
        <p:nvSpPr>
          <p:cNvPr id="258051" name="Rectangle 3">
            <a:extLst>
              <a:ext uri="{FF2B5EF4-FFF2-40B4-BE49-F238E27FC236}">
                <a16:creationId xmlns:a16="http://schemas.microsoft.com/office/drawing/2014/main" id="{837667DB-FE3F-16E1-AE06-382B4C9324DB}"/>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b="1">
                <a:solidFill>
                  <a:schemeClr val="accent2"/>
                </a:solidFill>
              </a:rPr>
              <a:t>DO UNTIL statement:</a:t>
            </a:r>
          </a:p>
          <a:p>
            <a:pPr lvl="1" eaLnBrk="1" fontAlgn="auto" hangingPunct="1">
              <a:spcAft>
                <a:spcPts val="0"/>
              </a:spcAft>
              <a:defRPr/>
            </a:pPr>
            <a:r>
              <a:rPr lang="en-US" altLang="en-US" sz="2400"/>
              <a:t>The DO UNTIL statement executes a DO loop until a condition is true.</a:t>
            </a:r>
          </a:p>
          <a:p>
            <a:pPr lvl="1" eaLnBrk="1" fontAlgn="auto" hangingPunct="1">
              <a:spcAft>
                <a:spcPts val="0"/>
              </a:spcAft>
              <a:defRPr/>
            </a:pPr>
            <a:r>
              <a:rPr lang="en-US" altLang="en-US" sz="2400"/>
              <a:t>General form of DO UNTIL statement:</a:t>
            </a:r>
          </a:p>
          <a:p>
            <a:pPr lvl="2" eaLnBrk="1" fontAlgn="auto" hangingPunct="1">
              <a:spcAft>
                <a:spcPts val="0"/>
              </a:spcAft>
              <a:buFontTx/>
              <a:buNone/>
              <a:defRPr/>
            </a:pPr>
            <a:r>
              <a:rPr lang="en-US" altLang="en-US" sz="2000" b="1">
                <a:solidFill>
                  <a:srgbClr val="008080"/>
                </a:solidFill>
              </a:rPr>
              <a:t>DO UNTIL(</a:t>
            </a:r>
            <a:r>
              <a:rPr lang="en-US" altLang="en-US" sz="2000" i="1">
                <a:solidFill>
                  <a:srgbClr val="008080"/>
                </a:solidFill>
              </a:rPr>
              <a:t>expression</a:t>
            </a:r>
            <a:r>
              <a:rPr lang="en-US" altLang="en-US" sz="2000" b="1">
                <a:solidFill>
                  <a:srgbClr val="008080"/>
                </a:solidFill>
              </a:rPr>
              <a:t>);</a:t>
            </a:r>
            <a:r>
              <a:rPr lang="en-US" altLang="en-US" sz="2000"/>
              <a:t> </a:t>
            </a:r>
          </a:p>
          <a:p>
            <a:pPr lvl="2" eaLnBrk="1" fontAlgn="auto" hangingPunct="1">
              <a:spcAft>
                <a:spcPts val="0"/>
              </a:spcAft>
              <a:buFontTx/>
              <a:buNone/>
              <a:defRPr/>
            </a:pPr>
            <a:r>
              <a:rPr lang="en-US" altLang="en-US" sz="2000" i="1">
                <a:solidFill>
                  <a:srgbClr val="008080"/>
                </a:solidFill>
              </a:rPr>
              <a:t>more SAS statements</a:t>
            </a:r>
            <a:r>
              <a:rPr lang="en-US" altLang="en-US" sz="2000"/>
              <a:t> </a:t>
            </a:r>
          </a:p>
          <a:p>
            <a:pPr lvl="1" eaLnBrk="1" fontAlgn="auto" hangingPunct="1">
              <a:spcAft>
                <a:spcPts val="0"/>
              </a:spcAft>
              <a:buFont typeface="Tahoma" panose="020B0604030504040204" pitchFamily="34" charset="0"/>
              <a:buNone/>
              <a:defRPr/>
            </a:pPr>
            <a:r>
              <a:rPr lang="en-US" altLang="en-US" sz="2400" b="1">
                <a:solidFill>
                  <a:srgbClr val="008080"/>
                </a:solidFill>
              </a:rPr>
              <a:t>		END;</a:t>
            </a:r>
            <a:r>
              <a:rPr lang="en-US" altLang="en-US" sz="2400"/>
              <a:t> </a:t>
            </a:r>
          </a:p>
          <a:p>
            <a:pPr eaLnBrk="1" fontAlgn="auto" hangingPunct="1">
              <a:spcAft>
                <a:spcPts val="0"/>
              </a:spcAft>
              <a:buClr>
                <a:schemeClr val="tx1"/>
              </a:buClr>
              <a:buFont typeface="Wingdings" panose="05000000000000000000" pitchFamily="2" charset="2"/>
              <a:buNone/>
              <a:defRPr/>
            </a:pPr>
            <a:r>
              <a:rPr lang="en-US" altLang="en-US" sz="2800"/>
              <a:t>		where </a:t>
            </a:r>
            <a:r>
              <a:rPr lang="en-US" altLang="en-US" sz="2800" i="1">
                <a:solidFill>
                  <a:srgbClr val="008080"/>
                </a:solidFill>
              </a:rPr>
              <a:t>expression</a:t>
            </a:r>
            <a:r>
              <a:rPr lang="en-US" altLang="en-US" sz="2800"/>
              <a:t> is a valid SAS expression enclosed in parentheses</a:t>
            </a:r>
          </a:p>
          <a:p>
            <a:pPr lvl="1" eaLnBrk="1" fontAlgn="auto" hangingPunct="1">
              <a:spcAft>
                <a:spcPts val="0"/>
              </a:spcAft>
              <a:defRPr/>
            </a:pPr>
            <a:endParaRPr lang="en-US" altLang="en-US" sz="2400"/>
          </a:p>
          <a:p>
            <a:pPr lvl="1" eaLnBrk="1" fontAlgn="auto" hangingPunct="1">
              <a:spcAft>
                <a:spcPts val="0"/>
              </a:spcAft>
              <a:defRPr/>
            </a:pPr>
            <a:r>
              <a:rPr lang="en-US" altLang="en-US" sz="2400"/>
              <a:t>The expression is not evaluated until the bottom of the loop, so a DO UNTIL loop always executes at least once. </a:t>
            </a:r>
          </a:p>
          <a:p>
            <a:pPr lvl="1" eaLnBrk="1" fontAlgn="auto" hangingPunct="1">
              <a:spcAft>
                <a:spcPts val="0"/>
              </a:spcAft>
              <a:defRPr/>
            </a:pPr>
            <a:endParaRPr lang="en-US" altLang="en-US" sz="2400"/>
          </a:p>
          <a:p>
            <a:pPr lvl="1" eaLnBrk="1" fontAlgn="auto" hangingPunct="1">
              <a:spcAft>
                <a:spcPts val="0"/>
              </a:spcAft>
              <a:defRPr/>
            </a:pPr>
            <a:r>
              <a:rPr lang="en-US" altLang="en-US" sz="2400"/>
              <a:t>When the expression is evaluated as true, the DO loop is not executed again. </a:t>
            </a:r>
          </a:p>
          <a:p>
            <a:pPr eaLnBrk="1" fontAlgn="auto" hangingPunct="1">
              <a:spcAft>
                <a:spcPts val="0"/>
              </a:spcAft>
              <a:buClr>
                <a:schemeClr val="tx1"/>
              </a:buClr>
              <a:buFont typeface="Wingdings" panose="05000000000000000000" pitchFamily="2" charset="2"/>
              <a:buChar char="Ø"/>
              <a:defRPr/>
            </a:pPr>
            <a:endParaRPr lang="en-US" altLang="en-US" sz="2800"/>
          </a:p>
          <a:p>
            <a:pPr lvl="1" eaLnBrk="1" fontAlgn="auto" hangingPunct="1">
              <a:spcAft>
                <a:spcPts val="0"/>
              </a:spcAft>
              <a:defRPr/>
            </a:pPr>
            <a:endParaRPr lang="en-US" altLang="en-US" sz="2400"/>
          </a:p>
          <a:p>
            <a:pPr eaLnBrk="1" fontAlgn="auto" hangingPunct="1">
              <a:spcAft>
                <a:spcPts val="0"/>
              </a:spcAft>
              <a:buFontTx/>
              <a:buNone/>
              <a:defRPr/>
            </a:pPr>
            <a:endParaRPr lang="en-US" altLang="en-US" sz="2800"/>
          </a:p>
          <a:p>
            <a:pPr lvl="2" eaLnBrk="1" fontAlgn="auto" hangingPunct="1">
              <a:spcAft>
                <a:spcPts val="0"/>
              </a:spcAft>
              <a:defRPr/>
            </a:pPr>
            <a:endParaRPr lang="en-US" altLang="en-US" sz="2000"/>
          </a:p>
        </p:txBody>
      </p:sp>
      <p:sp>
        <p:nvSpPr>
          <p:cNvPr id="70660" name="Slide Number Placeholder 5">
            <a:extLst>
              <a:ext uri="{FF2B5EF4-FFF2-40B4-BE49-F238E27FC236}">
                <a16:creationId xmlns:a16="http://schemas.microsoft.com/office/drawing/2014/main" id="{9A0F1615-7E18-52BC-D611-4EAA395C864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F191A1B-F642-44C6-87E9-46F6362C7C20}" type="slidenum">
              <a:rPr lang="en-US" altLang="en-US" smtClean="0">
                <a:solidFill>
                  <a:srgbClr val="898989"/>
                </a:solidFill>
              </a:rPr>
              <a:pPr/>
              <a:t>75</a:t>
            </a:fld>
            <a:endParaRPr lang="en-US" altLang="en-US">
              <a:solidFill>
                <a:srgbClr val="898989"/>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CB4E78F8-B8A2-7D77-44FF-3647A354B0E1}"/>
              </a:ext>
            </a:extLst>
          </p:cNvPr>
          <p:cNvSpPr>
            <a:spLocks noGrp="1"/>
          </p:cNvSpPr>
          <p:nvPr>
            <p:ph type="title"/>
          </p:nvPr>
        </p:nvSpPr>
        <p:spPr/>
        <p:txBody>
          <a:bodyPr/>
          <a:lstStyle/>
          <a:p>
            <a:pPr eaLnBrk="1" hangingPunct="1"/>
            <a:r>
              <a:rPr lang="en-US" altLang="en-US"/>
              <a:t>SAS Statements</a:t>
            </a:r>
          </a:p>
        </p:txBody>
      </p:sp>
      <p:sp>
        <p:nvSpPr>
          <p:cNvPr id="71683" name="Rectangle 3">
            <a:extLst>
              <a:ext uri="{FF2B5EF4-FFF2-40B4-BE49-F238E27FC236}">
                <a16:creationId xmlns:a16="http://schemas.microsoft.com/office/drawing/2014/main" id="{84E8D9DE-044C-FEEB-9093-DA07C533E4D3}"/>
              </a:ext>
            </a:extLst>
          </p:cNvPr>
          <p:cNvSpPr>
            <a:spLocks noGrp="1" noChangeArrowheads="1"/>
          </p:cNvSpPr>
          <p:nvPr>
            <p:ph idx="1"/>
          </p:nvPr>
        </p:nvSpPr>
        <p:spPr/>
        <p:txBody>
          <a:bodyPr/>
          <a:lstStyle/>
          <a:p>
            <a:pPr eaLnBrk="1" hangingPunct="1"/>
            <a:r>
              <a:rPr lang="en-US" altLang="en-US" dirty="0"/>
              <a:t>Example of a DO UNTIL statement:</a:t>
            </a:r>
          </a:p>
          <a:p>
            <a:pPr lvl="1" eaLnBrk="1" hangingPunct="1"/>
            <a:r>
              <a:rPr lang="en-US" altLang="en-US" dirty="0">
                <a:solidFill>
                  <a:srgbClr val="008080"/>
                </a:solidFill>
                <a:latin typeface="Arial Unicode MS"/>
              </a:rPr>
              <a:t>data </a:t>
            </a:r>
            <a:r>
              <a:rPr lang="en-US" altLang="en-US" dirty="0" err="1">
                <a:solidFill>
                  <a:srgbClr val="008080"/>
                </a:solidFill>
                <a:latin typeface="Arial Unicode MS"/>
              </a:rPr>
              <a:t>work.test</a:t>
            </a:r>
            <a:r>
              <a:rPr lang="en-US" altLang="en-US" dirty="0">
                <a:solidFill>
                  <a:srgbClr val="008080"/>
                </a:solidFill>
                <a:latin typeface="Arial Unicode MS"/>
              </a:rPr>
              <a:t>;</a:t>
            </a:r>
            <a:r>
              <a:rPr lang="en-US" altLang="en-US" dirty="0">
                <a:latin typeface="Arial Unicode MS"/>
              </a:rPr>
              <a:t> </a:t>
            </a:r>
          </a:p>
          <a:p>
            <a:pPr lvl="2" eaLnBrk="1" hangingPunct="1">
              <a:buFontTx/>
              <a:buNone/>
            </a:pPr>
            <a:r>
              <a:rPr lang="en-US" altLang="en-US" dirty="0">
                <a:solidFill>
                  <a:srgbClr val="008080"/>
                </a:solidFill>
                <a:latin typeface="Arial Unicode MS"/>
              </a:rPr>
              <a:t>x=15;</a:t>
            </a:r>
            <a:r>
              <a:rPr lang="en-US" altLang="en-US" dirty="0">
                <a:latin typeface="Arial Unicode MS"/>
              </a:rPr>
              <a:t> </a:t>
            </a:r>
          </a:p>
          <a:p>
            <a:pPr lvl="2" eaLnBrk="1" hangingPunct="1">
              <a:buFontTx/>
              <a:buNone/>
            </a:pPr>
            <a:r>
              <a:rPr lang="en-US" altLang="en-US" dirty="0">
                <a:solidFill>
                  <a:srgbClr val="008080"/>
                </a:solidFill>
                <a:latin typeface="Arial Unicode MS"/>
              </a:rPr>
              <a:t>do until(x&gt;12);</a:t>
            </a:r>
            <a:r>
              <a:rPr lang="en-US" altLang="en-US" dirty="0">
                <a:latin typeface="Arial Unicode MS"/>
              </a:rPr>
              <a:t> </a:t>
            </a:r>
          </a:p>
          <a:p>
            <a:pPr lvl="2" eaLnBrk="1" hangingPunct="1">
              <a:buFontTx/>
              <a:buNone/>
            </a:pPr>
            <a:r>
              <a:rPr lang="en-US" altLang="en-US" dirty="0">
                <a:solidFill>
                  <a:srgbClr val="008080"/>
                </a:solidFill>
                <a:latin typeface="Arial Unicode MS"/>
              </a:rPr>
              <a:t>x+1;</a:t>
            </a:r>
            <a:r>
              <a:rPr lang="en-US" altLang="en-US" dirty="0">
                <a:latin typeface="Arial Unicode MS"/>
              </a:rPr>
              <a:t> </a:t>
            </a:r>
          </a:p>
          <a:p>
            <a:pPr lvl="2" eaLnBrk="1" hangingPunct="1">
              <a:buFontTx/>
              <a:buNone/>
            </a:pPr>
            <a:r>
              <a:rPr lang="en-US" altLang="en-US" dirty="0">
                <a:solidFill>
                  <a:srgbClr val="008080"/>
                </a:solidFill>
                <a:latin typeface="Arial Unicode MS"/>
              </a:rPr>
              <a:t>end;</a:t>
            </a:r>
            <a:r>
              <a:rPr lang="en-US" altLang="en-US" dirty="0">
                <a:latin typeface="Arial Unicode MS"/>
              </a:rPr>
              <a:t> </a:t>
            </a:r>
          </a:p>
          <a:p>
            <a:pPr lvl="2" eaLnBrk="1" hangingPunct="1">
              <a:buFontTx/>
              <a:buNone/>
            </a:pPr>
            <a:r>
              <a:rPr lang="en-US" altLang="en-US" dirty="0">
                <a:solidFill>
                  <a:srgbClr val="008080"/>
                </a:solidFill>
                <a:latin typeface="Arial Unicode MS"/>
              </a:rPr>
              <a:t>run;</a:t>
            </a:r>
            <a:r>
              <a:rPr lang="en-US" altLang="en-US" dirty="0">
                <a:latin typeface="Arial Unicode MS"/>
              </a:rPr>
              <a:t> </a:t>
            </a:r>
          </a:p>
        </p:txBody>
      </p:sp>
      <p:sp>
        <p:nvSpPr>
          <p:cNvPr id="71684" name="Slide Number Placeholder 5">
            <a:extLst>
              <a:ext uri="{FF2B5EF4-FFF2-40B4-BE49-F238E27FC236}">
                <a16:creationId xmlns:a16="http://schemas.microsoft.com/office/drawing/2014/main" id="{9D2B59F9-D4A7-021C-A137-E94C3630B0F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4EFDF54-BE96-467D-B17C-6D56AE29C82E}" type="slidenum">
              <a:rPr lang="en-US" altLang="en-US" smtClean="0">
                <a:solidFill>
                  <a:srgbClr val="898989"/>
                </a:solidFill>
              </a:rPr>
              <a:pPr/>
              <a:t>76</a:t>
            </a:fld>
            <a:endParaRPr lang="en-US" altLang="en-US">
              <a:solidFill>
                <a:srgbClr val="898989"/>
              </a:solidFill>
            </a:endParaRPr>
          </a:p>
        </p:txBody>
      </p:sp>
      <p:sp>
        <p:nvSpPr>
          <p:cNvPr id="71685" name="Text Box 4">
            <a:extLst>
              <a:ext uri="{FF2B5EF4-FFF2-40B4-BE49-F238E27FC236}">
                <a16:creationId xmlns:a16="http://schemas.microsoft.com/office/drawing/2014/main" id="{77EAD534-7F22-034C-8E1A-02C2F897499C}"/>
              </a:ext>
            </a:extLst>
          </p:cNvPr>
          <p:cNvSpPr txBox="1">
            <a:spLocks noChangeArrowheads="1"/>
          </p:cNvSpPr>
          <p:nvPr/>
        </p:nvSpPr>
        <p:spPr bwMode="auto">
          <a:xfrm>
            <a:off x="3886200" y="3048000"/>
            <a:ext cx="3048000" cy="106203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400">
                <a:latin typeface="Arial Unicode MS"/>
              </a:rPr>
              <a:t>How many times will the loop execute?</a:t>
            </a:r>
          </a:p>
          <a:p>
            <a:pPr eaLnBrk="1" hangingPunct="1">
              <a:spcBef>
                <a:spcPct val="50000"/>
              </a:spcBef>
            </a:pPr>
            <a:r>
              <a:rPr lang="en-US" altLang="en-US" sz="1400">
                <a:latin typeface="Arial Unicode MS"/>
              </a:rPr>
              <a:t>What will be the value of X after the completion of the DATA step?</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8A78D74D-1854-369E-15BA-84EC58916ADC}"/>
              </a:ext>
            </a:extLst>
          </p:cNvPr>
          <p:cNvSpPr>
            <a:spLocks noGrp="1"/>
          </p:cNvSpPr>
          <p:nvPr>
            <p:ph type="title"/>
          </p:nvPr>
        </p:nvSpPr>
        <p:spPr/>
        <p:txBody>
          <a:bodyPr/>
          <a:lstStyle/>
          <a:p>
            <a:pPr eaLnBrk="1" hangingPunct="1"/>
            <a:r>
              <a:rPr lang="en-US" altLang="en-US"/>
              <a:t>SAS Statements</a:t>
            </a:r>
          </a:p>
        </p:txBody>
      </p:sp>
      <p:sp>
        <p:nvSpPr>
          <p:cNvPr id="72707" name="Rectangle 3">
            <a:extLst>
              <a:ext uri="{FF2B5EF4-FFF2-40B4-BE49-F238E27FC236}">
                <a16:creationId xmlns:a16="http://schemas.microsoft.com/office/drawing/2014/main" id="{0232D9BF-96BD-60C5-E41B-7974F990BA80}"/>
              </a:ext>
            </a:extLst>
          </p:cNvPr>
          <p:cNvSpPr>
            <a:spLocks noGrp="1" noChangeArrowheads="1"/>
          </p:cNvSpPr>
          <p:nvPr>
            <p:ph idx="1"/>
          </p:nvPr>
        </p:nvSpPr>
        <p:spPr/>
        <p:txBody>
          <a:bodyPr/>
          <a:lstStyle/>
          <a:p>
            <a:pPr eaLnBrk="1" hangingPunct="1"/>
            <a:r>
              <a:rPr lang="en-US" altLang="en-US" b="1" dirty="0">
                <a:solidFill>
                  <a:schemeClr val="accent2"/>
                </a:solidFill>
              </a:rPr>
              <a:t>DO WHILE statement:</a:t>
            </a:r>
          </a:p>
          <a:p>
            <a:pPr lvl="1" eaLnBrk="1" hangingPunct="1"/>
            <a:r>
              <a:rPr lang="en-US" altLang="en-US" dirty="0"/>
              <a:t>Executes statements repetitively while a condition is true.</a:t>
            </a:r>
          </a:p>
          <a:p>
            <a:pPr lvl="1" eaLnBrk="1" hangingPunct="1"/>
            <a:r>
              <a:rPr lang="en-US" altLang="en-US" dirty="0"/>
              <a:t>General form of DO WHILE statement is as follows:</a:t>
            </a:r>
          </a:p>
          <a:p>
            <a:pPr lvl="2" eaLnBrk="1" hangingPunct="1">
              <a:buFontTx/>
              <a:buNone/>
            </a:pPr>
            <a:r>
              <a:rPr lang="en-US" altLang="en-US" dirty="0">
                <a:solidFill>
                  <a:srgbClr val="008080"/>
                </a:solidFill>
              </a:rPr>
              <a:t>DO WHILE(</a:t>
            </a:r>
            <a:r>
              <a:rPr lang="en-US" altLang="en-US" i="1" dirty="0">
                <a:solidFill>
                  <a:srgbClr val="008080"/>
                </a:solidFill>
              </a:rPr>
              <a:t>expression</a:t>
            </a:r>
            <a:r>
              <a:rPr lang="en-US" altLang="en-US" dirty="0">
                <a:solidFill>
                  <a:srgbClr val="008080"/>
                </a:solidFill>
              </a:rPr>
              <a:t>);</a:t>
            </a:r>
            <a:r>
              <a:rPr lang="en-US" altLang="en-US" dirty="0"/>
              <a:t> </a:t>
            </a:r>
          </a:p>
          <a:p>
            <a:pPr lvl="2" eaLnBrk="1" hangingPunct="1">
              <a:buFontTx/>
              <a:buNone/>
            </a:pPr>
            <a:r>
              <a:rPr lang="en-US" altLang="en-US" i="1" dirty="0">
                <a:solidFill>
                  <a:srgbClr val="008080"/>
                </a:solidFill>
              </a:rPr>
              <a:t>more SAS statements</a:t>
            </a:r>
            <a:r>
              <a:rPr lang="en-US" altLang="en-US" dirty="0"/>
              <a:t> </a:t>
            </a:r>
          </a:p>
          <a:p>
            <a:pPr lvl="1" eaLnBrk="1" hangingPunct="1">
              <a:buFontTx/>
              <a:buNone/>
            </a:pPr>
            <a:r>
              <a:rPr lang="en-US" altLang="en-US" dirty="0">
                <a:solidFill>
                  <a:srgbClr val="008080"/>
                </a:solidFill>
              </a:rPr>
              <a:t>		END;</a:t>
            </a:r>
            <a:r>
              <a:rPr lang="en-US" altLang="en-US" dirty="0"/>
              <a:t> </a:t>
            </a:r>
          </a:p>
          <a:p>
            <a:pPr lvl="2" eaLnBrk="1" hangingPunct="1">
              <a:buFontTx/>
              <a:buNone/>
            </a:pPr>
            <a:r>
              <a:rPr lang="en-US" altLang="en-US" dirty="0"/>
              <a:t>where </a:t>
            </a:r>
            <a:r>
              <a:rPr lang="en-US" altLang="en-US" i="1" dirty="0">
                <a:solidFill>
                  <a:srgbClr val="008080"/>
                </a:solidFill>
              </a:rPr>
              <a:t>expression</a:t>
            </a:r>
            <a:r>
              <a:rPr lang="en-US" altLang="en-US" dirty="0"/>
              <a:t> is a valid SAS expression enclosed in parentheses</a:t>
            </a:r>
          </a:p>
          <a:p>
            <a:pPr lvl="1" eaLnBrk="1" hangingPunct="1"/>
            <a:r>
              <a:rPr lang="en-US" altLang="en-US" dirty="0"/>
              <a:t>The statements execute while the expression is true. An important difference between the DO UNTIL and DO WHILE statements is that the DO WHILE expression is evaluated at the top of the DO loop. If the expression is false the first time it is evaluated, the DO loop never executes.</a:t>
            </a:r>
          </a:p>
          <a:p>
            <a:pPr lvl="2" eaLnBrk="1" hangingPunct="1">
              <a:buFontTx/>
              <a:buNone/>
            </a:pPr>
            <a:endParaRPr lang="en-US" altLang="en-US" dirty="0"/>
          </a:p>
          <a:p>
            <a:pPr lvl="2" eaLnBrk="1" hangingPunct="1"/>
            <a:endParaRPr lang="en-US" altLang="en-US" dirty="0"/>
          </a:p>
        </p:txBody>
      </p:sp>
      <p:sp>
        <p:nvSpPr>
          <p:cNvPr id="72708" name="Slide Number Placeholder 5">
            <a:extLst>
              <a:ext uri="{FF2B5EF4-FFF2-40B4-BE49-F238E27FC236}">
                <a16:creationId xmlns:a16="http://schemas.microsoft.com/office/drawing/2014/main" id="{3252C4D8-0F59-EC02-1586-C220D3D5E24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D90A5C4-A65A-408E-AEAB-5E471A5F91DE}" type="slidenum">
              <a:rPr lang="en-US" altLang="en-US" smtClean="0">
                <a:solidFill>
                  <a:srgbClr val="898989"/>
                </a:solidFill>
              </a:rPr>
              <a:pPr/>
              <a:t>77</a:t>
            </a:fld>
            <a:endParaRPr lang="en-US" altLang="en-US">
              <a:solidFill>
                <a:srgbClr val="898989"/>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1BBD1C6-8277-8185-042F-D191427684CF}"/>
              </a:ext>
            </a:extLst>
          </p:cNvPr>
          <p:cNvSpPr>
            <a:spLocks noGrp="1"/>
          </p:cNvSpPr>
          <p:nvPr>
            <p:ph type="title"/>
          </p:nvPr>
        </p:nvSpPr>
        <p:spPr/>
        <p:txBody>
          <a:bodyPr/>
          <a:lstStyle/>
          <a:p>
            <a:pPr eaLnBrk="1" hangingPunct="1"/>
            <a:r>
              <a:rPr lang="en-US" altLang="en-US"/>
              <a:t>SAS Statements</a:t>
            </a:r>
          </a:p>
        </p:txBody>
      </p:sp>
      <p:sp>
        <p:nvSpPr>
          <p:cNvPr id="73731" name="Rectangle 3">
            <a:extLst>
              <a:ext uri="{FF2B5EF4-FFF2-40B4-BE49-F238E27FC236}">
                <a16:creationId xmlns:a16="http://schemas.microsoft.com/office/drawing/2014/main" id="{98F56779-E089-915D-F924-F5FB6A403636}"/>
              </a:ext>
            </a:extLst>
          </p:cNvPr>
          <p:cNvSpPr>
            <a:spLocks noGrp="1" noChangeArrowheads="1"/>
          </p:cNvSpPr>
          <p:nvPr>
            <p:ph idx="1"/>
          </p:nvPr>
        </p:nvSpPr>
        <p:spPr/>
        <p:txBody>
          <a:bodyPr/>
          <a:lstStyle/>
          <a:p>
            <a:pPr eaLnBrk="1" hangingPunct="1"/>
            <a:r>
              <a:rPr lang="en-US" altLang="en-US" dirty="0"/>
              <a:t>Example of a DO WHILE statement:</a:t>
            </a:r>
          </a:p>
          <a:p>
            <a:pPr lvl="1" eaLnBrk="1" hangingPunct="1">
              <a:buFont typeface="Tahoma" panose="020B0604030504040204" pitchFamily="34" charset="0"/>
              <a:buNone/>
            </a:pPr>
            <a:r>
              <a:rPr lang="en-US" altLang="en-US" dirty="0">
                <a:solidFill>
                  <a:srgbClr val="008080"/>
                </a:solidFill>
                <a:latin typeface="Arial Unicode MS"/>
              </a:rPr>
              <a:t>data </a:t>
            </a:r>
            <a:r>
              <a:rPr lang="en-US" altLang="en-US" dirty="0" err="1">
                <a:solidFill>
                  <a:srgbClr val="008080"/>
                </a:solidFill>
                <a:latin typeface="Arial Unicode MS"/>
              </a:rPr>
              <a:t>work.test</a:t>
            </a:r>
            <a:r>
              <a:rPr lang="en-US" altLang="en-US" dirty="0">
                <a:solidFill>
                  <a:srgbClr val="008080"/>
                </a:solidFill>
                <a:latin typeface="Arial Unicode MS"/>
              </a:rPr>
              <a:t>;</a:t>
            </a:r>
            <a:r>
              <a:rPr lang="en-US" altLang="en-US" dirty="0">
                <a:latin typeface="Arial Unicode MS"/>
              </a:rPr>
              <a:t> </a:t>
            </a:r>
          </a:p>
          <a:p>
            <a:pPr lvl="1" eaLnBrk="1" hangingPunct="1">
              <a:buFont typeface="Tahoma" panose="020B0604030504040204" pitchFamily="34" charset="0"/>
              <a:buNone/>
            </a:pPr>
            <a:r>
              <a:rPr lang="en-US" altLang="en-US" dirty="0">
                <a:solidFill>
                  <a:srgbClr val="008080"/>
                </a:solidFill>
                <a:latin typeface="Arial Unicode MS"/>
              </a:rPr>
              <a:t>x=15;</a:t>
            </a:r>
            <a:r>
              <a:rPr lang="en-US" altLang="en-US" dirty="0">
                <a:latin typeface="Arial Unicode MS"/>
              </a:rPr>
              <a:t> </a:t>
            </a:r>
          </a:p>
          <a:p>
            <a:pPr lvl="1" eaLnBrk="1" hangingPunct="1">
              <a:buFont typeface="Tahoma" panose="020B0604030504040204" pitchFamily="34" charset="0"/>
              <a:buNone/>
            </a:pPr>
            <a:r>
              <a:rPr lang="en-US" altLang="en-US" dirty="0">
                <a:solidFill>
                  <a:srgbClr val="008080"/>
                </a:solidFill>
                <a:latin typeface="Arial Unicode MS"/>
              </a:rPr>
              <a:t>do while(x&lt;12);</a:t>
            </a:r>
            <a:r>
              <a:rPr lang="en-US" altLang="en-US" dirty="0">
                <a:latin typeface="Arial Unicode MS"/>
              </a:rPr>
              <a:t> </a:t>
            </a:r>
          </a:p>
          <a:p>
            <a:pPr lvl="1" eaLnBrk="1" hangingPunct="1">
              <a:buFont typeface="Tahoma" panose="020B0604030504040204" pitchFamily="34" charset="0"/>
              <a:buNone/>
            </a:pPr>
            <a:r>
              <a:rPr lang="en-US" altLang="en-US" dirty="0">
                <a:solidFill>
                  <a:srgbClr val="008080"/>
                </a:solidFill>
                <a:latin typeface="Arial Unicode MS"/>
              </a:rPr>
              <a:t>x+1;</a:t>
            </a:r>
            <a:r>
              <a:rPr lang="en-US" altLang="en-US" dirty="0">
                <a:latin typeface="Arial Unicode MS"/>
              </a:rPr>
              <a:t> </a:t>
            </a:r>
          </a:p>
          <a:p>
            <a:pPr lvl="1" eaLnBrk="1" hangingPunct="1">
              <a:buFont typeface="Tahoma" panose="020B0604030504040204" pitchFamily="34" charset="0"/>
              <a:buNone/>
            </a:pPr>
            <a:r>
              <a:rPr lang="en-US" altLang="en-US" dirty="0">
                <a:solidFill>
                  <a:srgbClr val="008080"/>
                </a:solidFill>
                <a:latin typeface="Arial Unicode MS"/>
              </a:rPr>
              <a:t>end;</a:t>
            </a:r>
            <a:r>
              <a:rPr lang="en-US" altLang="en-US" dirty="0">
                <a:latin typeface="Arial Unicode MS"/>
              </a:rPr>
              <a:t> </a:t>
            </a:r>
          </a:p>
          <a:p>
            <a:pPr lvl="1" eaLnBrk="1" hangingPunct="1">
              <a:buFont typeface="Tahoma" panose="020B0604030504040204" pitchFamily="34" charset="0"/>
              <a:buNone/>
            </a:pPr>
            <a:r>
              <a:rPr lang="en-US" altLang="en-US" dirty="0">
                <a:solidFill>
                  <a:srgbClr val="008080"/>
                </a:solidFill>
                <a:latin typeface="Arial Unicode MS"/>
              </a:rPr>
              <a:t>run;</a:t>
            </a:r>
            <a:r>
              <a:rPr lang="en-US" altLang="en-US" dirty="0">
                <a:latin typeface="Arial Unicode MS"/>
              </a:rPr>
              <a:t> </a:t>
            </a:r>
          </a:p>
        </p:txBody>
      </p:sp>
      <p:sp>
        <p:nvSpPr>
          <p:cNvPr id="73732" name="Slide Number Placeholder 5">
            <a:extLst>
              <a:ext uri="{FF2B5EF4-FFF2-40B4-BE49-F238E27FC236}">
                <a16:creationId xmlns:a16="http://schemas.microsoft.com/office/drawing/2014/main" id="{01131B18-CB2E-FE51-3271-8E55FC43E7C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0334BE4-C8B0-4F72-9A77-F78898B7B72B}" type="slidenum">
              <a:rPr lang="en-US" altLang="en-US" smtClean="0">
                <a:solidFill>
                  <a:srgbClr val="898989"/>
                </a:solidFill>
              </a:rPr>
              <a:pPr/>
              <a:t>78</a:t>
            </a:fld>
            <a:endParaRPr lang="en-US" altLang="en-US">
              <a:solidFill>
                <a:srgbClr val="898989"/>
              </a:solidFill>
            </a:endParaRPr>
          </a:p>
        </p:txBody>
      </p:sp>
      <p:sp>
        <p:nvSpPr>
          <p:cNvPr id="73733" name="Text Box 4">
            <a:extLst>
              <a:ext uri="{FF2B5EF4-FFF2-40B4-BE49-F238E27FC236}">
                <a16:creationId xmlns:a16="http://schemas.microsoft.com/office/drawing/2014/main" id="{35B1ADCC-14A8-9395-31DB-EFE9712BFF10}"/>
              </a:ext>
            </a:extLst>
          </p:cNvPr>
          <p:cNvSpPr txBox="1">
            <a:spLocks noChangeArrowheads="1"/>
          </p:cNvSpPr>
          <p:nvPr/>
        </p:nvSpPr>
        <p:spPr bwMode="auto">
          <a:xfrm>
            <a:off x="3810000" y="2844800"/>
            <a:ext cx="3048000" cy="160337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a:latin typeface="Arial Unicode MS"/>
              </a:rPr>
              <a:t>How many times will the loop execute?</a:t>
            </a:r>
          </a:p>
          <a:p>
            <a:pPr eaLnBrk="1" hangingPunct="1">
              <a:spcBef>
                <a:spcPct val="50000"/>
              </a:spcBef>
            </a:pPr>
            <a:r>
              <a:rPr lang="en-US" altLang="en-US">
                <a:latin typeface="Arial Unicode MS"/>
              </a:rPr>
              <a:t>What will be the value of X after the completion of the DATA step?</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8C165242-0221-49DF-802F-69733A24DD1E}"/>
              </a:ext>
            </a:extLst>
          </p:cNvPr>
          <p:cNvSpPr>
            <a:spLocks noGrp="1"/>
          </p:cNvSpPr>
          <p:nvPr>
            <p:ph type="title"/>
          </p:nvPr>
        </p:nvSpPr>
        <p:spPr/>
        <p:txBody>
          <a:bodyPr/>
          <a:lstStyle/>
          <a:p>
            <a:pPr eaLnBrk="1" hangingPunct="1"/>
            <a:r>
              <a:rPr lang="en-US" altLang="en-US"/>
              <a:t>SAS Statements</a:t>
            </a:r>
          </a:p>
        </p:txBody>
      </p:sp>
      <p:sp>
        <p:nvSpPr>
          <p:cNvPr id="262147" name="Rectangle 3">
            <a:extLst>
              <a:ext uri="{FF2B5EF4-FFF2-40B4-BE49-F238E27FC236}">
                <a16:creationId xmlns:a16="http://schemas.microsoft.com/office/drawing/2014/main" id="{A7C91522-BB89-CF73-B1C3-551A67B6F7BB}"/>
              </a:ext>
            </a:extLst>
          </p:cNvPr>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altLang="en-US" sz="2800" dirty="0"/>
              <a:t>Using Conditional Clauses with the Iterative DO Statement. </a:t>
            </a:r>
          </a:p>
          <a:p>
            <a:pPr lvl="1" eaLnBrk="1" fontAlgn="auto" hangingPunct="1">
              <a:spcAft>
                <a:spcPts val="0"/>
              </a:spcAft>
              <a:defRPr/>
            </a:pPr>
            <a:endParaRPr lang="en-US" altLang="en-US" sz="2400" dirty="0"/>
          </a:p>
          <a:p>
            <a:pPr lvl="1" eaLnBrk="1" fontAlgn="auto" hangingPunct="1">
              <a:spcAft>
                <a:spcPts val="0"/>
              </a:spcAft>
              <a:defRPr/>
            </a:pPr>
            <a:r>
              <a:rPr lang="en-US" altLang="en-US" sz="2400" dirty="0"/>
              <a:t>You can add the UNTIL or WHILE expression to an iterative DO statement to further control the number of iterations. </a:t>
            </a:r>
          </a:p>
          <a:p>
            <a:pPr lvl="1" eaLnBrk="1" fontAlgn="auto" hangingPunct="1">
              <a:spcAft>
                <a:spcPts val="0"/>
              </a:spcAft>
              <a:defRPr/>
            </a:pPr>
            <a:endParaRPr lang="en-US" altLang="en-US" sz="2400" dirty="0"/>
          </a:p>
          <a:p>
            <a:pPr lvl="1" eaLnBrk="1" fontAlgn="auto" hangingPunct="1">
              <a:spcAft>
                <a:spcPts val="0"/>
              </a:spcAft>
              <a:defRPr/>
            </a:pPr>
            <a:r>
              <a:rPr lang="en-US" altLang="en-US" sz="2400" dirty="0"/>
              <a:t>This iterative DO statement enables you to execute the DO loop until </a:t>
            </a:r>
            <a:r>
              <a:rPr lang="en-US" altLang="en-US" sz="2400" dirty="0">
                <a:latin typeface="Arial Unicode MS"/>
              </a:rPr>
              <a:t>Capital</a:t>
            </a:r>
            <a:r>
              <a:rPr lang="en-US" altLang="en-US" sz="2400" dirty="0"/>
              <a:t> is greater than </a:t>
            </a:r>
            <a:r>
              <a:rPr lang="en-US" altLang="en-US" sz="2400" i="1" dirty="0"/>
              <a:t>50000</a:t>
            </a:r>
            <a:r>
              <a:rPr lang="en-US" altLang="en-US" sz="2400" dirty="0"/>
              <a:t> or the DO loop executes ten times, whichever occurs first.</a:t>
            </a:r>
          </a:p>
          <a:p>
            <a:pPr lvl="2" eaLnBrk="1" fontAlgn="auto" hangingPunct="1">
              <a:spcAft>
                <a:spcPts val="0"/>
              </a:spcAft>
              <a:buFontTx/>
              <a:buNone/>
              <a:defRPr/>
            </a:pPr>
            <a:r>
              <a:rPr lang="en-US" altLang="en-US" sz="2000" dirty="0">
                <a:solidFill>
                  <a:srgbClr val="008080"/>
                </a:solidFill>
                <a:latin typeface="Arial Unicode MS"/>
              </a:rPr>
              <a:t>data </a:t>
            </a:r>
            <a:r>
              <a:rPr lang="en-US" altLang="en-US" sz="2000" dirty="0" err="1">
                <a:solidFill>
                  <a:srgbClr val="008080"/>
                </a:solidFill>
                <a:latin typeface="Arial Unicode MS"/>
              </a:rPr>
              <a:t>work.invest</a:t>
            </a:r>
            <a:r>
              <a:rPr lang="en-US" altLang="en-US" sz="2000" dirty="0">
                <a:solidFill>
                  <a:srgbClr val="008080"/>
                </a:solidFill>
                <a:latin typeface="Arial Unicode MS"/>
              </a:rPr>
              <a:t>(drop=</a:t>
            </a:r>
            <a:r>
              <a:rPr lang="en-US" altLang="en-US" sz="2000" dirty="0" err="1">
                <a:solidFill>
                  <a:srgbClr val="008080"/>
                </a:solidFill>
                <a:latin typeface="Arial Unicode MS"/>
              </a:rPr>
              <a:t>i</a:t>
            </a:r>
            <a:r>
              <a:rPr lang="en-US" altLang="en-US" sz="2000" dirty="0">
                <a:solidFill>
                  <a:srgbClr val="008080"/>
                </a:solidFill>
                <a:latin typeface="Arial Unicode MS"/>
              </a:rPr>
              <a:t>);</a:t>
            </a:r>
            <a:r>
              <a:rPr lang="en-US" altLang="en-US" sz="2000" dirty="0">
                <a:latin typeface="Arial Unicode MS"/>
              </a:rPr>
              <a:t> </a:t>
            </a:r>
          </a:p>
          <a:p>
            <a:pPr lvl="2" eaLnBrk="1" fontAlgn="auto" hangingPunct="1">
              <a:spcAft>
                <a:spcPts val="0"/>
              </a:spcAft>
              <a:buFontTx/>
              <a:buNone/>
              <a:defRPr/>
            </a:pPr>
            <a:r>
              <a:rPr lang="en-US" altLang="en-US" sz="2000" dirty="0">
                <a:solidFill>
                  <a:srgbClr val="008080"/>
                </a:solidFill>
                <a:latin typeface="Arial Unicode MS"/>
              </a:rPr>
              <a:t>do </a:t>
            </a:r>
            <a:r>
              <a:rPr lang="en-US" altLang="en-US" sz="2000" dirty="0" err="1">
                <a:solidFill>
                  <a:srgbClr val="008080"/>
                </a:solidFill>
                <a:latin typeface="Arial Unicode MS"/>
              </a:rPr>
              <a:t>i</a:t>
            </a:r>
            <a:r>
              <a:rPr lang="en-US" altLang="en-US" sz="2000" dirty="0">
                <a:solidFill>
                  <a:srgbClr val="008080"/>
                </a:solidFill>
                <a:latin typeface="Arial Unicode MS"/>
              </a:rPr>
              <a:t>=1 to 10 until(capital&gt;50000); </a:t>
            </a:r>
          </a:p>
          <a:p>
            <a:pPr lvl="2" eaLnBrk="1" fontAlgn="auto" hangingPunct="1">
              <a:spcAft>
                <a:spcPts val="0"/>
              </a:spcAft>
              <a:buFontTx/>
              <a:buNone/>
              <a:defRPr/>
            </a:pPr>
            <a:r>
              <a:rPr lang="en-US" altLang="en-US" sz="2000" dirty="0">
                <a:solidFill>
                  <a:srgbClr val="008080"/>
                </a:solidFill>
                <a:latin typeface="Arial Unicode MS"/>
              </a:rPr>
              <a:t>Year+1;</a:t>
            </a:r>
            <a:r>
              <a:rPr lang="en-US" altLang="en-US" sz="2000" dirty="0">
                <a:latin typeface="Arial Unicode MS"/>
              </a:rPr>
              <a:t> </a:t>
            </a:r>
          </a:p>
          <a:p>
            <a:pPr lvl="2" eaLnBrk="1" fontAlgn="auto" hangingPunct="1">
              <a:spcAft>
                <a:spcPts val="0"/>
              </a:spcAft>
              <a:buFontTx/>
              <a:buNone/>
              <a:defRPr/>
            </a:pPr>
            <a:r>
              <a:rPr lang="en-US" altLang="en-US" sz="2000" dirty="0">
                <a:solidFill>
                  <a:srgbClr val="008080"/>
                </a:solidFill>
                <a:latin typeface="Arial Unicode MS"/>
              </a:rPr>
              <a:t>Capital+2000;</a:t>
            </a:r>
            <a:r>
              <a:rPr lang="en-US" altLang="en-US" sz="2000" dirty="0">
                <a:latin typeface="Arial Unicode MS"/>
              </a:rPr>
              <a:t> </a:t>
            </a:r>
          </a:p>
          <a:p>
            <a:pPr lvl="2" eaLnBrk="1" fontAlgn="auto" hangingPunct="1">
              <a:spcAft>
                <a:spcPts val="0"/>
              </a:spcAft>
              <a:buFontTx/>
              <a:buNone/>
              <a:defRPr/>
            </a:pPr>
            <a:r>
              <a:rPr lang="en-US" altLang="en-US" sz="2000" dirty="0" err="1">
                <a:solidFill>
                  <a:srgbClr val="008080"/>
                </a:solidFill>
                <a:latin typeface="Arial Unicode MS"/>
              </a:rPr>
              <a:t>capital+capital</a:t>
            </a:r>
            <a:r>
              <a:rPr lang="en-US" altLang="en-US" sz="2000" dirty="0">
                <a:solidFill>
                  <a:srgbClr val="008080"/>
                </a:solidFill>
                <a:latin typeface="Arial Unicode MS"/>
              </a:rPr>
              <a:t>*.10;</a:t>
            </a:r>
            <a:r>
              <a:rPr lang="en-US" altLang="en-US" sz="2000" dirty="0">
                <a:latin typeface="Arial Unicode MS"/>
              </a:rPr>
              <a:t> </a:t>
            </a:r>
          </a:p>
          <a:p>
            <a:pPr lvl="2" eaLnBrk="1" fontAlgn="auto" hangingPunct="1">
              <a:spcAft>
                <a:spcPts val="0"/>
              </a:spcAft>
              <a:buFontTx/>
              <a:buNone/>
              <a:defRPr/>
            </a:pPr>
            <a:r>
              <a:rPr lang="en-US" altLang="en-US" sz="2000" dirty="0">
                <a:solidFill>
                  <a:srgbClr val="008080"/>
                </a:solidFill>
                <a:latin typeface="Arial Unicode MS"/>
              </a:rPr>
              <a:t>end;</a:t>
            </a:r>
            <a:r>
              <a:rPr lang="en-US" altLang="en-US" sz="2000" dirty="0">
                <a:latin typeface="Arial Unicode MS"/>
              </a:rPr>
              <a:t> </a:t>
            </a:r>
          </a:p>
          <a:p>
            <a:pPr lvl="2" eaLnBrk="1" fontAlgn="auto" hangingPunct="1">
              <a:spcAft>
                <a:spcPts val="0"/>
              </a:spcAft>
              <a:buFontTx/>
              <a:buNone/>
              <a:defRPr/>
            </a:pPr>
            <a:r>
              <a:rPr lang="en-US" altLang="en-US" sz="2000" dirty="0">
                <a:solidFill>
                  <a:srgbClr val="008080"/>
                </a:solidFill>
                <a:latin typeface="Arial Unicode MS"/>
              </a:rPr>
              <a:t>run;</a:t>
            </a:r>
            <a:r>
              <a:rPr lang="en-US" altLang="en-US" sz="2000" dirty="0">
                <a:latin typeface="Arial Unicode MS"/>
              </a:rPr>
              <a:t> </a:t>
            </a:r>
            <a:endParaRPr lang="en-US" altLang="en-US" sz="2000" dirty="0"/>
          </a:p>
          <a:p>
            <a:pPr eaLnBrk="1" fontAlgn="auto" hangingPunct="1">
              <a:spcAft>
                <a:spcPts val="0"/>
              </a:spcAft>
              <a:defRPr/>
            </a:pPr>
            <a:endParaRPr lang="en-US" altLang="en-US" sz="2800" dirty="0"/>
          </a:p>
        </p:txBody>
      </p:sp>
      <p:sp>
        <p:nvSpPr>
          <p:cNvPr id="74756" name="Slide Number Placeholder 5">
            <a:extLst>
              <a:ext uri="{FF2B5EF4-FFF2-40B4-BE49-F238E27FC236}">
                <a16:creationId xmlns:a16="http://schemas.microsoft.com/office/drawing/2014/main" id="{25A3EFBA-3807-AD38-3FA1-74B7EB0747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3AC5B2B-21AB-4088-8E48-D6C2CEA031FF}" type="slidenum">
              <a:rPr lang="en-US" altLang="en-US" smtClean="0">
                <a:solidFill>
                  <a:srgbClr val="898989"/>
                </a:solidFill>
              </a:rPr>
              <a:pPr/>
              <a:t>79</a:t>
            </a:fld>
            <a:endParaRPr lang="en-US" altLang="en-US">
              <a:solidFill>
                <a:srgbClr val="89898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4857D-652B-BCE5-3250-D68467F96E51}"/>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14C2028D-885F-FCA5-F5E5-268BA7D53130}"/>
              </a:ext>
            </a:extLst>
          </p:cNvPr>
          <p:cNvSpPr>
            <a:spLocks noGrp="1"/>
          </p:cNvSpPr>
          <p:nvPr>
            <p:ph type="title"/>
          </p:nvPr>
        </p:nvSpPr>
        <p:spPr/>
        <p:txBody>
          <a:bodyPr/>
          <a:lstStyle/>
          <a:p>
            <a:pPr eaLnBrk="1" hangingPunct="1"/>
            <a:r>
              <a:rPr lang="en-US" altLang="en-US" b="1" dirty="0"/>
              <a:t>We will study SAS in three parts</a:t>
            </a:r>
          </a:p>
        </p:txBody>
      </p:sp>
      <p:sp>
        <p:nvSpPr>
          <p:cNvPr id="4099" name="Rectangle 3">
            <a:extLst>
              <a:ext uri="{FF2B5EF4-FFF2-40B4-BE49-F238E27FC236}">
                <a16:creationId xmlns:a16="http://schemas.microsoft.com/office/drawing/2014/main" id="{63168A19-9B14-BE86-A58D-671CCE270F66}"/>
              </a:ext>
            </a:extLst>
          </p:cNvPr>
          <p:cNvSpPr>
            <a:spLocks noGrp="1" noChangeArrowheads="1"/>
          </p:cNvSpPr>
          <p:nvPr>
            <p:ph idx="1"/>
          </p:nvPr>
        </p:nvSpPr>
        <p:spPr>
          <a:xfrm>
            <a:off x="628650" y="1820862"/>
            <a:ext cx="7886700" cy="4351338"/>
          </a:xfrm>
        </p:spPr>
        <p:txBody>
          <a:bodyPr rtlCol="0">
            <a:normAutofit lnSpcReduction="10000"/>
          </a:bodyPr>
          <a:lstStyle/>
          <a:p>
            <a:pPr eaLnBrk="1" fontAlgn="auto" hangingPunct="1">
              <a:spcAft>
                <a:spcPts val="0"/>
              </a:spcAft>
              <a:defRPr/>
            </a:pPr>
            <a:r>
              <a:rPr lang="en-US" altLang="en-US" dirty="0">
                <a:solidFill>
                  <a:srgbClr val="000000"/>
                </a:solidFill>
                <a:effectLst>
                  <a:outerShdw blurRad="38100" dist="38100" dir="2700000" algn="tl">
                    <a:srgbClr val="FFFFFF"/>
                  </a:outerShdw>
                </a:effectLst>
                <a:cs typeface="Times New Roman" panose="02020603050405020304" pitchFamily="18" charset="0"/>
              </a:rPr>
              <a:t>Bringing data into the SAS System and understanding nuances of data types and debugging unexpected outcomes </a:t>
            </a:r>
          </a:p>
          <a:p>
            <a:pPr eaLnBrk="1" fontAlgn="auto" hangingPunct="1">
              <a:spcAft>
                <a:spcPts val="0"/>
              </a:spcAft>
              <a:defRPr/>
            </a:pPr>
            <a:endParaRPr lang="en-US" altLang="en-US" dirty="0">
              <a:solidFill>
                <a:srgbClr val="000000"/>
              </a:solidFill>
              <a:effectLst>
                <a:outerShdw blurRad="38100" dist="38100" dir="2700000" algn="tl">
                  <a:srgbClr val="FFFFFF"/>
                </a:outerShdw>
              </a:effectLst>
              <a:cs typeface="Times New Roman" panose="02020603050405020304" pitchFamily="18" charset="0"/>
            </a:endParaRPr>
          </a:p>
          <a:p>
            <a:pPr eaLnBrk="1" fontAlgn="auto" hangingPunct="1">
              <a:spcAft>
                <a:spcPts val="0"/>
              </a:spcAft>
              <a:defRPr/>
            </a:pPr>
            <a:endParaRPr lang="en-US" altLang="en-US" dirty="0">
              <a:solidFill>
                <a:srgbClr val="000000"/>
              </a:solidFill>
              <a:effectLst>
                <a:outerShdw blurRad="38100" dist="38100" dir="2700000" algn="tl">
                  <a:srgbClr val="FFFFFF"/>
                </a:outerShdw>
              </a:effectLst>
              <a:cs typeface="Times New Roman" panose="02020603050405020304" pitchFamily="18" charset="0"/>
            </a:endParaRPr>
          </a:p>
          <a:p>
            <a:pPr eaLnBrk="1" fontAlgn="auto" hangingPunct="1">
              <a:spcAft>
                <a:spcPts val="0"/>
              </a:spcAft>
              <a:defRPr/>
            </a:pPr>
            <a:r>
              <a:rPr lang="en-US" altLang="en-US" dirty="0">
                <a:solidFill>
                  <a:srgbClr val="000000"/>
                </a:solidFill>
                <a:effectLst>
                  <a:outerShdw blurRad="38100" dist="38100" dir="2700000" algn="tl">
                    <a:srgbClr val="FFFFFF"/>
                  </a:outerShdw>
                </a:effectLst>
                <a:cs typeface="Times New Roman" panose="02020603050405020304" pitchFamily="18" charset="0"/>
              </a:rPr>
              <a:t>Data Manipulation using Data Step and Proc SQL </a:t>
            </a:r>
          </a:p>
          <a:p>
            <a:pPr eaLnBrk="1" fontAlgn="auto" hangingPunct="1">
              <a:spcAft>
                <a:spcPts val="0"/>
              </a:spcAft>
              <a:defRPr/>
            </a:pPr>
            <a:endParaRPr lang="en-US" altLang="en-US" dirty="0">
              <a:solidFill>
                <a:srgbClr val="000000"/>
              </a:solidFill>
              <a:effectLst>
                <a:outerShdw blurRad="38100" dist="38100" dir="2700000" algn="tl">
                  <a:srgbClr val="FFFFFF"/>
                </a:outerShdw>
              </a:effectLst>
              <a:cs typeface="Times New Roman" panose="02020603050405020304" pitchFamily="18" charset="0"/>
            </a:endParaRPr>
          </a:p>
          <a:p>
            <a:pPr eaLnBrk="1" fontAlgn="auto" hangingPunct="1">
              <a:spcAft>
                <a:spcPts val="0"/>
              </a:spcAft>
              <a:defRPr/>
            </a:pPr>
            <a:endParaRPr lang="en-US" altLang="en-US" dirty="0">
              <a:solidFill>
                <a:srgbClr val="000000"/>
              </a:solidFill>
              <a:effectLst>
                <a:outerShdw blurRad="38100" dist="38100" dir="2700000" algn="tl">
                  <a:srgbClr val="FFFFFF"/>
                </a:outerShdw>
              </a:effectLst>
              <a:cs typeface="Times New Roman" panose="02020603050405020304" pitchFamily="18" charset="0"/>
            </a:endParaRPr>
          </a:p>
          <a:p>
            <a:pPr eaLnBrk="1" fontAlgn="auto" hangingPunct="1">
              <a:spcAft>
                <a:spcPts val="0"/>
              </a:spcAft>
              <a:defRPr/>
            </a:pPr>
            <a:endParaRPr lang="en-US" altLang="en-US" dirty="0">
              <a:solidFill>
                <a:srgbClr val="000000"/>
              </a:solidFill>
              <a:effectLst>
                <a:outerShdw blurRad="38100" dist="38100" dir="2700000" algn="tl">
                  <a:srgbClr val="FFFFFF"/>
                </a:outerShdw>
              </a:effectLst>
              <a:cs typeface="Times New Roman" panose="02020603050405020304" pitchFamily="18" charset="0"/>
            </a:endParaRPr>
          </a:p>
          <a:p>
            <a:pPr eaLnBrk="1" fontAlgn="auto" hangingPunct="1">
              <a:spcAft>
                <a:spcPts val="0"/>
              </a:spcAft>
              <a:defRPr/>
            </a:pPr>
            <a:r>
              <a:rPr lang="en-US" altLang="en-US" dirty="0">
                <a:solidFill>
                  <a:srgbClr val="000000"/>
                </a:solidFill>
                <a:effectLst>
                  <a:outerShdw blurRad="38100" dist="38100" dir="2700000" algn="tl">
                    <a:srgbClr val="FFFFFF"/>
                  </a:outerShdw>
                </a:effectLst>
                <a:cs typeface="Times New Roman" panose="02020603050405020304" pitchFamily="18" charset="0"/>
              </a:rPr>
              <a:t>Creating different reports in SAS and exporting data as per requirements</a:t>
            </a:r>
          </a:p>
          <a:p>
            <a:pPr eaLnBrk="1" fontAlgn="auto" hangingPunct="1">
              <a:spcAft>
                <a:spcPts val="0"/>
              </a:spcAft>
              <a:defRPr/>
            </a:pPr>
            <a:endParaRPr lang="en-US" altLang="en-US" dirty="0">
              <a:solidFill>
                <a:srgbClr val="000000"/>
              </a:solidFill>
              <a:effectLst>
                <a:outerShdw blurRad="38100" dist="38100" dir="2700000" algn="tl">
                  <a:srgbClr val="FFFFFF"/>
                </a:outerShdw>
              </a:effectLst>
              <a:cs typeface="Times New Roman" panose="02020603050405020304" pitchFamily="18" charset="0"/>
            </a:endParaRPr>
          </a:p>
          <a:p>
            <a:pPr marL="0" indent="0" eaLnBrk="1" fontAlgn="auto" hangingPunct="1">
              <a:spcAft>
                <a:spcPts val="0"/>
              </a:spcAft>
              <a:buNone/>
              <a:defRPr/>
            </a:pPr>
            <a:r>
              <a:rPr lang="en-US" altLang="en-US" dirty="0">
                <a:solidFill>
                  <a:srgbClr val="000000"/>
                </a:solidFill>
                <a:effectLst>
                  <a:outerShdw blurRad="38100" dist="38100" dir="2700000" algn="tl">
                    <a:srgbClr val="FFFFFF"/>
                  </a:outerShdw>
                </a:effectLst>
                <a:cs typeface="Times New Roman" panose="02020603050405020304" pitchFamily="18" charset="0"/>
              </a:rPr>
              <a:t>In the process , a crucial skill that we are going to acquire and master is debugging a SAS code </a:t>
            </a:r>
            <a:endParaRPr lang="en-US" altLang="en-US" dirty="0"/>
          </a:p>
        </p:txBody>
      </p:sp>
      <p:sp>
        <p:nvSpPr>
          <p:cNvPr id="9220" name="Slide Number Placeholder 5">
            <a:extLst>
              <a:ext uri="{FF2B5EF4-FFF2-40B4-BE49-F238E27FC236}">
                <a16:creationId xmlns:a16="http://schemas.microsoft.com/office/drawing/2014/main" id="{138007ED-5C99-C677-9D99-81A847CBD4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A9C3C78-04CC-4950-8168-F225916E95CC}" type="slidenum">
              <a:rPr lang="en-US" altLang="en-US" smtClean="0">
                <a:solidFill>
                  <a:srgbClr val="898989"/>
                </a:solidFill>
              </a:rPr>
              <a:pPr/>
              <a:t>8</a:t>
            </a:fld>
            <a:endParaRPr lang="en-US" altLang="en-US">
              <a:solidFill>
                <a:srgbClr val="898989"/>
              </a:solidFill>
            </a:endParaRPr>
          </a:p>
        </p:txBody>
      </p:sp>
    </p:spTree>
    <p:extLst>
      <p:ext uri="{BB962C8B-B14F-4D97-AF65-F5344CB8AC3E}">
        <p14:creationId xmlns:p14="http://schemas.microsoft.com/office/powerpoint/2010/main" val="26008994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CFD3CE6A-A58D-E1B2-AD70-27BE28ADC2A4}"/>
              </a:ext>
            </a:extLst>
          </p:cNvPr>
          <p:cNvSpPr>
            <a:spLocks noGrp="1"/>
          </p:cNvSpPr>
          <p:nvPr>
            <p:ph type="title"/>
          </p:nvPr>
        </p:nvSpPr>
        <p:spPr/>
        <p:txBody>
          <a:bodyPr/>
          <a:lstStyle/>
          <a:p>
            <a:pPr eaLnBrk="1" hangingPunct="1"/>
            <a:r>
              <a:rPr lang="en-US" altLang="en-US"/>
              <a:t>SAS Statements</a:t>
            </a:r>
          </a:p>
        </p:txBody>
      </p:sp>
      <p:sp>
        <p:nvSpPr>
          <p:cNvPr id="263171" name="Rectangle 3">
            <a:extLst>
              <a:ext uri="{FF2B5EF4-FFF2-40B4-BE49-F238E27FC236}">
                <a16:creationId xmlns:a16="http://schemas.microsoft.com/office/drawing/2014/main" id="{1CCC9D80-D288-814D-7A9A-DFCAA9CD293B}"/>
              </a:ext>
            </a:extLst>
          </p:cNvPr>
          <p:cNvSpPr>
            <a:spLocks noGrp="1" noChangeArrowheads="1"/>
          </p:cNvSpPr>
          <p:nvPr>
            <p:ph idx="1"/>
          </p:nvPr>
        </p:nvSpPr>
        <p:spPr/>
        <p:txBody>
          <a:bodyPr rtlCol="0">
            <a:normAutofit fontScale="92500" lnSpcReduction="10000"/>
          </a:bodyPr>
          <a:lstStyle/>
          <a:p>
            <a:pPr eaLnBrk="1" fontAlgn="auto" hangingPunct="1">
              <a:spcAft>
                <a:spcPts val="0"/>
              </a:spcAft>
              <a:defRPr/>
            </a:pPr>
            <a:r>
              <a:rPr lang="en-US" altLang="en-US" sz="2800" b="1" dirty="0">
                <a:solidFill>
                  <a:schemeClr val="accent2"/>
                </a:solidFill>
              </a:rPr>
              <a:t>DROP statement:</a:t>
            </a:r>
          </a:p>
          <a:p>
            <a:pPr lvl="1" eaLnBrk="1" fontAlgn="auto" hangingPunct="1">
              <a:spcAft>
                <a:spcPts val="0"/>
              </a:spcAft>
              <a:defRPr/>
            </a:pPr>
            <a:r>
              <a:rPr lang="en-US" altLang="en-US" sz="2400" dirty="0"/>
              <a:t>Excludes variables from output SAS data sets</a:t>
            </a:r>
          </a:p>
          <a:p>
            <a:pPr lvl="1" eaLnBrk="1" fontAlgn="auto" hangingPunct="1">
              <a:spcAft>
                <a:spcPts val="0"/>
              </a:spcAft>
              <a:defRPr/>
            </a:pPr>
            <a:r>
              <a:rPr lang="en-US" altLang="en-US" sz="2400" dirty="0"/>
              <a:t>Is used in a DATA step only. It cannot be used in a PROC step.</a:t>
            </a:r>
          </a:p>
          <a:p>
            <a:pPr lvl="2" eaLnBrk="1" fontAlgn="auto" hangingPunct="1">
              <a:spcAft>
                <a:spcPts val="0"/>
              </a:spcAft>
              <a:buFontTx/>
              <a:buNone/>
              <a:defRPr/>
            </a:pPr>
            <a:r>
              <a:rPr lang="en-US" altLang="en-US" sz="2000" dirty="0">
                <a:solidFill>
                  <a:srgbClr val="008000"/>
                </a:solidFill>
              </a:rPr>
              <a:t>DROP </a:t>
            </a:r>
            <a:r>
              <a:rPr lang="en-US" altLang="en-US" sz="2000" i="1" dirty="0">
                <a:solidFill>
                  <a:srgbClr val="008000"/>
                </a:solidFill>
              </a:rPr>
              <a:t>variable-list</a:t>
            </a:r>
            <a:r>
              <a:rPr lang="en-US" altLang="en-US" sz="2000" dirty="0">
                <a:solidFill>
                  <a:srgbClr val="008000"/>
                </a:solidFill>
              </a:rPr>
              <a:t>; </a:t>
            </a:r>
          </a:p>
          <a:p>
            <a:pPr lvl="2" eaLnBrk="1" fontAlgn="auto" hangingPunct="1">
              <a:spcAft>
                <a:spcPts val="0"/>
              </a:spcAft>
              <a:buFontTx/>
              <a:buNone/>
              <a:defRPr/>
            </a:pPr>
            <a:r>
              <a:rPr lang="en-US" altLang="en-US" sz="2000" i="1" dirty="0"/>
              <a:t>variable-list</a:t>
            </a:r>
            <a:r>
              <a:rPr lang="en-US" altLang="en-US" sz="2000" dirty="0"/>
              <a:t> specifies the names of the variables to omit from the output data set. </a:t>
            </a:r>
          </a:p>
          <a:p>
            <a:pPr lvl="2" eaLnBrk="1" fontAlgn="auto" hangingPunct="1">
              <a:spcAft>
                <a:spcPts val="0"/>
              </a:spcAft>
              <a:buFontTx/>
              <a:buNone/>
              <a:defRPr/>
            </a:pPr>
            <a:r>
              <a:rPr lang="en-US" altLang="en-US" sz="2000" dirty="0">
                <a:solidFill>
                  <a:srgbClr val="008000"/>
                </a:solidFill>
                <a:latin typeface="Arial Unicode MS"/>
              </a:rPr>
              <a:t>data </a:t>
            </a:r>
            <a:r>
              <a:rPr lang="en-US" altLang="en-US" sz="2000" dirty="0" err="1">
                <a:solidFill>
                  <a:srgbClr val="008000"/>
                </a:solidFill>
                <a:latin typeface="Arial Unicode MS"/>
              </a:rPr>
              <a:t>inventry</a:t>
            </a:r>
            <a:r>
              <a:rPr lang="en-US" altLang="en-US" sz="2000" dirty="0">
                <a:solidFill>
                  <a:srgbClr val="008000"/>
                </a:solidFill>
                <a:latin typeface="Arial Unicode MS"/>
              </a:rPr>
              <a:t> excess;</a:t>
            </a:r>
            <a:r>
              <a:rPr lang="en-US" altLang="en-US" sz="2000" dirty="0">
                <a:solidFill>
                  <a:schemeClr val="accent2"/>
                </a:solidFill>
                <a:latin typeface="Arial Unicode MS"/>
              </a:rPr>
              <a:t> </a:t>
            </a:r>
          </a:p>
          <a:p>
            <a:pPr lvl="2" eaLnBrk="1" fontAlgn="auto" hangingPunct="1">
              <a:spcAft>
                <a:spcPts val="0"/>
              </a:spcAft>
              <a:buFontTx/>
              <a:buNone/>
              <a:defRPr/>
            </a:pPr>
            <a:r>
              <a:rPr lang="en-US" altLang="en-US" sz="2000" dirty="0">
                <a:solidFill>
                  <a:srgbClr val="008000"/>
                </a:solidFill>
                <a:latin typeface="Arial Unicode MS"/>
              </a:rPr>
              <a:t>drop purchase repair;</a:t>
            </a:r>
            <a:r>
              <a:rPr lang="en-US" altLang="en-US" sz="2000" dirty="0">
                <a:solidFill>
                  <a:schemeClr val="accent2"/>
                </a:solidFill>
                <a:latin typeface="Arial Unicode MS"/>
              </a:rPr>
              <a:t> </a:t>
            </a:r>
          </a:p>
          <a:p>
            <a:pPr lvl="2" eaLnBrk="1" fontAlgn="auto" hangingPunct="1">
              <a:spcAft>
                <a:spcPts val="0"/>
              </a:spcAft>
              <a:buFontTx/>
              <a:buNone/>
              <a:defRPr/>
            </a:pPr>
            <a:r>
              <a:rPr lang="en-US" altLang="en-US" sz="2000" dirty="0" err="1">
                <a:solidFill>
                  <a:schemeClr val="accent2"/>
                </a:solidFill>
                <a:latin typeface="Arial Unicode MS"/>
              </a:rPr>
              <a:t>infile</a:t>
            </a:r>
            <a:r>
              <a:rPr lang="en-US" altLang="en-US" sz="2000" dirty="0">
                <a:solidFill>
                  <a:schemeClr val="accent2"/>
                </a:solidFill>
                <a:latin typeface="Arial Unicode MS"/>
              </a:rPr>
              <a:t> </a:t>
            </a:r>
            <a:r>
              <a:rPr lang="en-US" altLang="en-US" sz="2000" i="1" dirty="0">
                <a:solidFill>
                  <a:schemeClr val="accent2"/>
                </a:solidFill>
                <a:latin typeface="Arial Unicode MS"/>
              </a:rPr>
              <a:t>file-specification</a:t>
            </a:r>
            <a:r>
              <a:rPr lang="en-US" altLang="en-US" sz="2000" dirty="0">
                <a:solidFill>
                  <a:schemeClr val="accent2"/>
                </a:solidFill>
                <a:latin typeface="Arial Unicode MS"/>
              </a:rPr>
              <a:t>; </a:t>
            </a:r>
          </a:p>
          <a:p>
            <a:pPr lvl="2" eaLnBrk="1" fontAlgn="auto" hangingPunct="1">
              <a:spcAft>
                <a:spcPts val="0"/>
              </a:spcAft>
              <a:buFontTx/>
              <a:buNone/>
              <a:defRPr/>
            </a:pPr>
            <a:r>
              <a:rPr lang="en-US" altLang="en-US" sz="2000" dirty="0">
                <a:solidFill>
                  <a:schemeClr val="accent2"/>
                </a:solidFill>
                <a:latin typeface="Arial Unicode MS"/>
              </a:rPr>
              <a:t>input unit part purchase repair; </a:t>
            </a:r>
          </a:p>
          <a:p>
            <a:pPr lvl="2" eaLnBrk="1" fontAlgn="auto" hangingPunct="1">
              <a:spcAft>
                <a:spcPts val="0"/>
              </a:spcAft>
              <a:buFontTx/>
              <a:buNone/>
              <a:defRPr/>
            </a:pPr>
            <a:r>
              <a:rPr lang="en-US" altLang="en-US" sz="2000" dirty="0" err="1">
                <a:solidFill>
                  <a:schemeClr val="accent2"/>
                </a:solidFill>
                <a:latin typeface="Arial Unicode MS"/>
              </a:rPr>
              <a:t>totcost</a:t>
            </a:r>
            <a:r>
              <a:rPr lang="en-US" altLang="en-US" sz="2000" dirty="0">
                <a:solidFill>
                  <a:schemeClr val="accent2"/>
                </a:solidFill>
                <a:latin typeface="Arial Unicode MS"/>
              </a:rPr>
              <a:t>=sum(</a:t>
            </a:r>
            <a:r>
              <a:rPr lang="en-US" altLang="en-US" sz="2000" dirty="0" err="1">
                <a:solidFill>
                  <a:schemeClr val="accent2"/>
                </a:solidFill>
                <a:latin typeface="Arial Unicode MS"/>
              </a:rPr>
              <a:t>purchase,repair</a:t>
            </a:r>
            <a:r>
              <a:rPr lang="en-US" altLang="en-US" sz="2000" dirty="0">
                <a:solidFill>
                  <a:schemeClr val="accent2"/>
                </a:solidFill>
                <a:latin typeface="Arial Unicode MS"/>
              </a:rPr>
              <a:t>); </a:t>
            </a:r>
          </a:p>
          <a:p>
            <a:pPr lvl="2" eaLnBrk="1" fontAlgn="auto" hangingPunct="1">
              <a:spcAft>
                <a:spcPts val="0"/>
              </a:spcAft>
              <a:buFontTx/>
              <a:buNone/>
              <a:defRPr/>
            </a:pPr>
            <a:r>
              <a:rPr lang="en-US" altLang="en-US" sz="2000" dirty="0">
                <a:solidFill>
                  <a:srgbClr val="008000"/>
                </a:solidFill>
                <a:latin typeface="Arial Unicode MS"/>
              </a:rPr>
              <a:t>If unit &gt; 100 then output excess;</a:t>
            </a:r>
          </a:p>
          <a:p>
            <a:pPr lvl="2" eaLnBrk="1" fontAlgn="auto" hangingPunct="1">
              <a:spcAft>
                <a:spcPts val="0"/>
              </a:spcAft>
              <a:buFontTx/>
              <a:buNone/>
              <a:defRPr/>
            </a:pPr>
            <a:r>
              <a:rPr lang="en-US" altLang="en-US" sz="2000" dirty="0">
                <a:solidFill>
                  <a:srgbClr val="008000"/>
                </a:solidFill>
                <a:latin typeface="Arial Unicode MS"/>
              </a:rPr>
              <a:t>Else output inventory;</a:t>
            </a:r>
          </a:p>
          <a:p>
            <a:pPr lvl="2" eaLnBrk="1" fontAlgn="auto" hangingPunct="1">
              <a:spcAft>
                <a:spcPts val="0"/>
              </a:spcAft>
              <a:buFontTx/>
              <a:buNone/>
              <a:defRPr/>
            </a:pPr>
            <a:r>
              <a:rPr lang="en-US" altLang="en-US" sz="2000" dirty="0">
                <a:solidFill>
                  <a:schemeClr val="accent2"/>
                </a:solidFill>
                <a:latin typeface="Arial Unicode MS"/>
              </a:rPr>
              <a:t>run;</a:t>
            </a:r>
            <a:endParaRPr lang="en-US" altLang="en-US" sz="2000" dirty="0">
              <a:solidFill>
                <a:schemeClr val="accent2"/>
              </a:solidFill>
            </a:endParaRPr>
          </a:p>
          <a:p>
            <a:pPr lvl="1" eaLnBrk="1" fontAlgn="auto" hangingPunct="1">
              <a:spcAft>
                <a:spcPts val="0"/>
              </a:spcAft>
              <a:defRPr/>
            </a:pPr>
            <a:endParaRPr lang="en-US" altLang="en-US" sz="2400" dirty="0">
              <a:solidFill>
                <a:schemeClr val="accent2"/>
              </a:solidFill>
            </a:endParaRPr>
          </a:p>
        </p:txBody>
      </p:sp>
      <p:sp>
        <p:nvSpPr>
          <p:cNvPr id="75780" name="Slide Number Placeholder 5">
            <a:extLst>
              <a:ext uri="{FF2B5EF4-FFF2-40B4-BE49-F238E27FC236}">
                <a16:creationId xmlns:a16="http://schemas.microsoft.com/office/drawing/2014/main" id="{87C3A3A4-C46D-E23A-0B05-4C13E7BC66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D396074-24C5-469E-8D12-70A456FDDBA0}" type="slidenum">
              <a:rPr lang="en-US" altLang="en-US" smtClean="0">
                <a:solidFill>
                  <a:srgbClr val="898989"/>
                </a:solidFill>
              </a:rPr>
              <a:pPr/>
              <a:t>80</a:t>
            </a:fld>
            <a:endParaRPr lang="en-US" altLang="en-US">
              <a:solidFill>
                <a:srgbClr val="898989"/>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00969162-62AF-ED95-221E-D0CC32109CC7}"/>
              </a:ext>
            </a:extLst>
          </p:cNvPr>
          <p:cNvSpPr>
            <a:spLocks noGrp="1"/>
          </p:cNvSpPr>
          <p:nvPr>
            <p:ph type="title"/>
          </p:nvPr>
        </p:nvSpPr>
        <p:spPr/>
        <p:txBody>
          <a:bodyPr/>
          <a:lstStyle/>
          <a:p>
            <a:pPr eaLnBrk="1" hangingPunct="1"/>
            <a:r>
              <a:rPr lang="en-US" altLang="en-US"/>
              <a:t>SAS Statements</a:t>
            </a:r>
          </a:p>
        </p:txBody>
      </p:sp>
      <p:sp>
        <p:nvSpPr>
          <p:cNvPr id="264195" name="Rectangle 3">
            <a:extLst>
              <a:ext uri="{FF2B5EF4-FFF2-40B4-BE49-F238E27FC236}">
                <a16:creationId xmlns:a16="http://schemas.microsoft.com/office/drawing/2014/main" id="{4A6B7F99-94E1-C5B4-85A8-5E7E6C6796D5}"/>
              </a:ext>
            </a:extLst>
          </p:cNvPr>
          <p:cNvSpPr>
            <a:spLocks noGrp="1" noChangeArrowheads="1"/>
          </p:cNvSpPr>
          <p:nvPr>
            <p:ph idx="1"/>
          </p:nvPr>
        </p:nvSpPr>
        <p:spPr/>
        <p:txBody>
          <a:bodyPr rtlCol="0">
            <a:normAutofit fontScale="77500" lnSpcReduction="20000"/>
          </a:bodyPr>
          <a:lstStyle/>
          <a:p>
            <a:pPr eaLnBrk="1" fontAlgn="auto" hangingPunct="1">
              <a:spcBef>
                <a:spcPct val="40000"/>
              </a:spcBef>
              <a:spcAft>
                <a:spcPts val="0"/>
              </a:spcAft>
              <a:defRPr/>
            </a:pPr>
            <a:r>
              <a:rPr lang="en-US" altLang="en-US" sz="2800"/>
              <a:t>The DROP statement differs from the DROP= data set option in the following ways: </a:t>
            </a:r>
          </a:p>
          <a:p>
            <a:pPr eaLnBrk="1" fontAlgn="auto" hangingPunct="1">
              <a:spcBef>
                <a:spcPct val="40000"/>
              </a:spcBef>
              <a:spcAft>
                <a:spcPts val="0"/>
              </a:spcAft>
              <a:defRPr/>
            </a:pPr>
            <a:r>
              <a:rPr lang="en-US" altLang="en-US" sz="2800"/>
              <a:t>You cannot use the DROP statement in SAS procedure steps. </a:t>
            </a:r>
          </a:p>
          <a:p>
            <a:pPr eaLnBrk="1" fontAlgn="auto" hangingPunct="1">
              <a:spcBef>
                <a:spcPct val="40000"/>
              </a:spcBef>
              <a:spcAft>
                <a:spcPts val="0"/>
              </a:spcAft>
              <a:defRPr/>
            </a:pPr>
            <a:r>
              <a:rPr lang="en-US" altLang="en-US" sz="2800"/>
              <a:t>The DROP statement applies to all output data sets that are named in the DATA statement. To exclude variables from some data sets but not from others, use the DROP= data set option in the DATA statement. </a:t>
            </a:r>
          </a:p>
          <a:p>
            <a:pPr eaLnBrk="1" fontAlgn="auto" hangingPunct="1">
              <a:spcBef>
                <a:spcPct val="40000"/>
              </a:spcBef>
              <a:spcAft>
                <a:spcPts val="0"/>
              </a:spcAft>
              <a:defRPr/>
            </a:pPr>
            <a:r>
              <a:rPr lang="en-US" altLang="en-US" sz="2800"/>
              <a:t>The </a:t>
            </a:r>
            <a:r>
              <a:rPr lang="en-US" altLang="en-US" sz="2800">
                <a:solidFill>
                  <a:srgbClr val="008000"/>
                </a:solidFill>
              </a:rPr>
              <a:t>KEEP</a:t>
            </a:r>
            <a:r>
              <a:rPr lang="en-US" altLang="en-US" sz="2800"/>
              <a:t> statement is a parallel statement that specifies a list of variables to write to output data sets. Use the KEEP statement instead of the DROP statement if the number of variables to include is significantly smaller than the number to omit.</a:t>
            </a:r>
          </a:p>
          <a:p>
            <a:pPr eaLnBrk="1" fontAlgn="auto" hangingPunct="1">
              <a:spcBef>
                <a:spcPct val="40000"/>
              </a:spcBef>
              <a:spcAft>
                <a:spcPts val="0"/>
              </a:spcAft>
              <a:defRPr/>
            </a:pPr>
            <a:r>
              <a:rPr lang="en-US" altLang="en-US" sz="2800"/>
              <a:t>Do not confuse the DROP statement with the DELETE statement. The DROP statement excludes variables from output data sets; the DELETE statement excludes observations.</a:t>
            </a:r>
          </a:p>
          <a:p>
            <a:pPr eaLnBrk="1" fontAlgn="auto" hangingPunct="1">
              <a:spcAft>
                <a:spcPts val="0"/>
              </a:spcAft>
              <a:defRPr/>
            </a:pPr>
            <a:endParaRPr lang="en-US" altLang="en-US" sz="2800"/>
          </a:p>
          <a:p>
            <a:pPr eaLnBrk="1" fontAlgn="auto" hangingPunct="1">
              <a:spcAft>
                <a:spcPts val="0"/>
              </a:spcAft>
              <a:defRPr/>
            </a:pPr>
            <a:endParaRPr lang="en-US" altLang="en-US" sz="2800"/>
          </a:p>
        </p:txBody>
      </p:sp>
      <p:sp>
        <p:nvSpPr>
          <p:cNvPr id="76804" name="Slide Number Placeholder 5">
            <a:extLst>
              <a:ext uri="{FF2B5EF4-FFF2-40B4-BE49-F238E27FC236}">
                <a16:creationId xmlns:a16="http://schemas.microsoft.com/office/drawing/2014/main" id="{64B8870F-7B6E-8E1A-A003-402A183B196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483FDC0-087D-4A8F-A2C2-07BB21ABB67B}" type="slidenum">
              <a:rPr lang="en-US" altLang="en-US" smtClean="0">
                <a:solidFill>
                  <a:srgbClr val="898989"/>
                </a:solidFill>
              </a:rPr>
              <a:pPr/>
              <a:t>81</a:t>
            </a:fld>
            <a:endParaRPr lang="en-US" altLang="en-US">
              <a:solidFill>
                <a:srgbClr val="898989"/>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97BE8C61-2812-6282-F189-755A0C467AE3}"/>
              </a:ext>
            </a:extLst>
          </p:cNvPr>
          <p:cNvSpPr>
            <a:spLocks noGrp="1"/>
          </p:cNvSpPr>
          <p:nvPr>
            <p:ph type="title"/>
          </p:nvPr>
        </p:nvSpPr>
        <p:spPr/>
        <p:txBody>
          <a:bodyPr/>
          <a:lstStyle/>
          <a:p>
            <a:pPr eaLnBrk="1" hangingPunct="1"/>
            <a:r>
              <a:rPr lang="en-US" altLang="en-US"/>
              <a:t>SAS Statements</a:t>
            </a:r>
          </a:p>
        </p:txBody>
      </p:sp>
      <p:sp>
        <p:nvSpPr>
          <p:cNvPr id="77827" name="Rectangle 3">
            <a:extLst>
              <a:ext uri="{FF2B5EF4-FFF2-40B4-BE49-F238E27FC236}">
                <a16:creationId xmlns:a16="http://schemas.microsoft.com/office/drawing/2014/main" id="{4B934857-A0B7-F37C-958F-19E3E0093CF5}"/>
              </a:ext>
            </a:extLst>
          </p:cNvPr>
          <p:cNvSpPr>
            <a:spLocks noGrp="1" noChangeArrowheads="1"/>
          </p:cNvSpPr>
          <p:nvPr>
            <p:ph idx="1"/>
          </p:nvPr>
        </p:nvSpPr>
        <p:spPr/>
        <p:txBody>
          <a:bodyPr/>
          <a:lstStyle/>
          <a:p>
            <a:pPr eaLnBrk="1" hangingPunct="1"/>
            <a:r>
              <a:rPr lang="en-US" altLang="en-US" b="1"/>
              <a:t>IF, Subsetting</a:t>
            </a:r>
          </a:p>
          <a:p>
            <a:pPr lvl="1" eaLnBrk="1" hangingPunct="1"/>
            <a:r>
              <a:rPr lang="en-US" altLang="en-US"/>
              <a:t>Continues processing only those observations that meet the condition</a:t>
            </a:r>
          </a:p>
          <a:p>
            <a:pPr lvl="2" eaLnBrk="1" hangingPunct="1">
              <a:buFontTx/>
              <a:buNone/>
            </a:pPr>
            <a:r>
              <a:rPr lang="en-US" altLang="en-US" b="1">
                <a:solidFill>
                  <a:srgbClr val="008000"/>
                </a:solidFill>
              </a:rPr>
              <a:t>IF</a:t>
            </a:r>
            <a:r>
              <a:rPr lang="en-US" altLang="en-US">
                <a:solidFill>
                  <a:srgbClr val="008000"/>
                </a:solidFill>
              </a:rPr>
              <a:t> </a:t>
            </a:r>
            <a:r>
              <a:rPr lang="en-US" altLang="en-US" i="1">
                <a:solidFill>
                  <a:srgbClr val="008000"/>
                </a:solidFill>
              </a:rPr>
              <a:t>expression</a:t>
            </a:r>
            <a:r>
              <a:rPr lang="en-US" altLang="en-US">
                <a:solidFill>
                  <a:srgbClr val="008000"/>
                </a:solidFill>
              </a:rPr>
              <a:t>;</a:t>
            </a:r>
          </a:p>
          <a:p>
            <a:pPr lvl="1" eaLnBrk="1" hangingPunct="1">
              <a:buFont typeface="Tahoma" panose="020B0604030504040204" pitchFamily="34" charset="0"/>
              <a:buNone/>
            </a:pPr>
            <a:r>
              <a:rPr lang="en-US" altLang="en-US"/>
              <a:t>	Where </a:t>
            </a:r>
            <a:r>
              <a:rPr lang="en-US" altLang="en-US">
                <a:solidFill>
                  <a:srgbClr val="008000"/>
                </a:solidFill>
              </a:rPr>
              <a:t>expression</a:t>
            </a:r>
            <a:r>
              <a:rPr lang="en-US" altLang="en-US"/>
              <a:t> is any SAS expression.</a:t>
            </a:r>
          </a:p>
          <a:p>
            <a:pPr lvl="1" eaLnBrk="1" hangingPunct="1">
              <a:buFont typeface="Tahoma" panose="020B0604030504040204" pitchFamily="34" charset="0"/>
              <a:buNone/>
            </a:pPr>
            <a:endParaRPr lang="en-US" altLang="en-US"/>
          </a:p>
          <a:p>
            <a:pPr eaLnBrk="1" hangingPunct="1"/>
            <a:r>
              <a:rPr lang="en-US" altLang="en-US"/>
              <a:t>The subsetting IF statement causes the DATA step to continue processing only those raw data records or those observations from a SAS data set that meet the condition of the expression that is specified in the IF statement. That is, if the expression is true for the observation or record (its value is neither 0 nor missing), SAS continues to execute statements in the DATA step and includes the current observation in the data set. The resulting SAS data set or data sets contain a subset of the original external file or SAS data set.</a:t>
            </a:r>
            <a:r>
              <a:rPr lang="en-US" altLang="en-US" sz="2800"/>
              <a:t> </a:t>
            </a:r>
          </a:p>
          <a:p>
            <a:pPr eaLnBrk="1" hangingPunct="1"/>
            <a:endParaRPr lang="en-US" altLang="en-US" sz="2800"/>
          </a:p>
          <a:p>
            <a:pPr eaLnBrk="1" hangingPunct="1"/>
            <a:endParaRPr lang="en-US" altLang="en-US" sz="2800"/>
          </a:p>
          <a:p>
            <a:pPr lvl="1" eaLnBrk="1" hangingPunct="1"/>
            <a:endParaRPr lang="en-US" altLang="en-US" sz="2400"/>
          </a:p>
        </p:txBody>
      </p:sp>
      <p:sp>
        <p:nvSpPr>
          <p:cNvPr id="77828" name="Slide Number Placeholder 5">
            <a:extLst>
              <a:ext uri="{FF2B5EF4-FFF2-40B4-BE49-F238E27FC236}">
                <a16:creationId xmlns:a16="http://schemas.microsoft.com/office/drawing/2014/main" id="{6A65EA84-4F14-7102-5DE4-6E124FC91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6A5E2EF-6BB4-4AC2-B75E-3B498ECBB9B0}" type="slidenum">
              <a:rPr lang="en-US" altLang="en-US" smtClean="0">
                <a:solidFill>
                  <a:srgbClr val="898989"/>
                </a:solidFill>
              </a:rPr>
              <a:pPr/>
              <a:t>82</a:t>
            </a:fld>
            <a:endParaRPr lang="en-US" altLang="en-US">
              <a:solidFill>
                <a:srgbClr val="898989"/>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6AC58088-4420-FE4C-14DB-1B3DE3943ED8}"/>
              </a:ext>
            </a:extLst>
          </p:cNvPr>
          <p:cNvSpPr>
            <a:spLocks noGrp="1"/>
          </p:cNvSpPr>
          <p:nvPr>
            <p:ph type="title"/>
          </p:nvPr>
        </p:nvSpPr>
        <p:spPr/>
        <p:txBody>
          <a:bodyPr/>
          <a:lstStyle/>
          <a:p>
            <a:pPr eaLnBrk="1" hangingPunct="1"/>
            <a:r>
              <a:rPr lang="en-US" altLang="en-US"/>
              <a:t>SAS Statements</a:t>
            </a:r>
          </a:p>
        </p:txBody>
      </p:sp>
      <p:sp>
        <p:nvSpPr>
          <p:cNvPr id="78851" name="Rectangle 3">
            <a:extLst>
              <a:ext uri="{FF2B5EF4-FFF2-40B4-BE49-F238E27FC236}">
                <a16:creationId xmlns:a16="http://schemas.microsoft.com/office/drawing/2014/main" id="{5A38FFC5-888F-5225-9FEF-15012F92E019}"/>
              </a:ext>
            </a:extLst>
          </p:cNvPr>
          <p:cNvSpPr>
            <a:spLocks noGrp="1" noChangeArrowheads="1"/>
          </p:cNvSpPr>
          <p:nvPr>
            <p:ph idx="1"/>
          </p:nvPr>
        </p:nvSpPr>
        <p:spPr/>
        <p:txBody>
          <a:bodyPr/>
          <a:lstStyle/>
          <a:p>
            <a:pPr eaLnBrk="1" hangingPunct="1"/>
            <a:r>
              <a:rPr lang="en-US" altLang="en-US"/>
              <a:t>If the expression is false (its value is 0 or missing), no further statements are processed for that observation or record, the current observation is not written to the data set, and the remaining program statements in the DATA step are not executed. SAS immediately returns to the beginning of the DATA step because the subsetting IF statement does not require additional statements to stop processing observations.</a:t>
            </a:r>
          </a:p>
          <a:p>
            <a:pPr eaLnBrk="1" hangingPunct="1"/>
            <a:endParaRPr lang="en-US" altLang="en-US"/>
          </a:p>
          <a:p>
            <a:pPr eaLnBrk="1" hangingPunct="1"/>
            <a:r>
              <a:rPr lang="en-US" altLang="en-US"/>
              <a:t>The subsetting IF statement is equivalent to this IF-THEN statement:</a:t>
            </a:r>
          </a:p>
          <a:p>
            <a:pPr lvl="1" eaLnBrk="1" hangingPunct="1">
              <a:buFont typeface="Tahoma" panose="020B0604030504040204" pitchFamily="34" charset="0"/>
              <a:buNone/>
            </a:pPr>
            <a:r>
              <a:rPr lang="en-US" altLang="en-US"/>
              <a:t> </a:t>
            </a:r>
            <a:r>
              <a:rPr lang="en-US" altLang="en-US">
                <a:solidFill>
                  <a:srgbClr val="008000"/>
                </a:solidFill>
                <a:latin typeface="Arial Unicode MS"/>
              </a:rPr>
              <a:t>if not </a:t>
            </a:r>
            <a:r>
              <a:rPr lang="en-US" altLang="en-US" i="1">
                <a:solidFill>
                  <a:srgbClr val="008000"/>
                </a:solidFill>
                <a:latin typeface="Arial Unicode MS"/>
              </a:rPr>
              <a:t>(expression)</a:t>
            </a:r>
            <a:r>
              <a:rPr lang="en-US" altLang="en-US">
                <a:solidFill>
                  <a:srgbClr val="008000"/>
                </a:solidFill>
                <a:latin typeface="Arial Unicode MS"/>
              </a:rPr>
              <a:t> then delete;</a:t>
            </a:r>
            <a:r>
              <a:rPr lang="en-US" altLang="en-US"/>
              <a:t> </a:t>
            </a:r>
          </a:p>
          <a:p>
            <a:pPr eaLnBrk="1" hangingPunct="1"/>
            <a:endParaRPr lang="en-US" altLang="en-US">
              <a:solidFill>
                <a:srgbClr val="FF3300"/>
              </a:solidFill>
            </a:endParaRPr>
          </a:p>
          <a:p>
            <a:pPr eaLnBrk="1" hangingPunct="1"/>
            <a:r>
              <a:rPr lang="en-US" altLang="en-US">
                <a:solidFill>
                  <a:srgbClr val="FF3300"/>
                </a:solidFill>
              </a:rPr>
              <a:t>Subsetting IF statement can be used only in a DATA step. It cannot be used in a PROC step.</a:t>
            </a:r>
          </a:p>
          <a:p>
            <a:pPr eaLnBrk="1" hangingPunct="1"/>
            <a:endParaRPr lang="en-US" altLang="en-US">
              <a:solidFill>
                <a:srgbClr val="FF3300"/>
              </a:solidFill>
            </a:endParaRPr>
          </a:p>
        </p:txBody>
      </p:sp>
      <p:sp>
        <p:nvSpPr>
          <p:cNvPr id="78852" name="Slide Number Placeholder 5">
            <a:extLst>
              <a:ext uri="{FF2B5EF4-FFF2-40B4-BE49-F238E27FC236}">
                <a16:creationId xmlns:a16="http://schemas.microsoft.com/office/drawing/2014/main" id="{C1A0F82D-6813-C72B-A364-3B7A00C9BDA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746E7ED-50BF-4A64-BA05-14BEAE65E297}" type="slidenum">
              <a:rPr lang="en-US" altLang="en-US" smtClean="0">
                <a:solidFill>
                  <a:srgbClr val="898989"/>
                </a:solidFill>
              </a:rPr>
              <a:pPr/>
              <a:t>83</a:t>
            </a:fld>
            <a:endParaRPr lang="en-US" altLang="en-US">
              <a:solidFill>
                <a:srgbClr val="898989"/>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4F6F3166-D99F-8AA4-F2A2-7CBB79DCB39A}"/>
              </a:ext>
            </a:extLst>
          </p:cNvPr>
          <p:cNvSpPr>
            <a:spLocks noGrp="1"/>
          </p:cNvSpPr>
          <p:nvPr>
            <p:ph type="title"/>
          </p:nvPr>
        </p:nvSpPr>
        <p:spPr/>
        <p:txBody>
          <a:bodyPr/>
          <a:lstStyle/>
          <a:p>
            <a:pPr eaLnBrk="1" hangingPunct="1"/>
            <a:r>
              <a:rPr lang="en-US" altLang="en-US"/>
              <a:t>SAS Statements</a:t>
            </a:r>
          </a:p>
        </p:txBody>
      </p:sp>
      <p:sp>
        <p:nvSpPr>
          <p:cNvPr id="267267" name="Rectangle 3">
            <a:extLst>
              <a:ext uri="{FF2B5EF4-FFF2-40B4-BE49-F238E27FC236}">
                <a16:creationId xmlns:a16="http://schemas.microsoft.com/office/drawing/2014/main" id="{FAB5361C-A2A2-B995-8290-57A409D2CE61}"/>
              </a:ext>
            </a:extLst>
          </p:cNvPr>
          <p:cNvSpPr>
            <a:spLocks noGrp="1" noChangeArrowheads="1"/>
          </p:cNvSpPr>
          <p:nvPr>
            <p:ph idx="1"/>
          </p:nvPr>
        </p:nvSpPr>
        <p:spPr/>
        <p:txBody>
          <a:bodyPr rtlCol="0">
            <a:normAutofit/>
          </a:bodyPr>
          <a:lstStyle/>
          <a:p>
            <a:pPr eaLnBrk="1" fontAlgn="auto" hangingPunct="1">
              <a:spcAft>
                <a:spcPts val="0"/>
              </a:spcAft>
              <a:defRPr/>
            </a:pPr>
            <a:endParaRPr lang="en-US" altLang="en-US"/>
          </a:p>
          <a:p>
            <a:pPr eaLnBrk="1" fontAlgn="auto" hangingPunct="1">
              <a:spcAft>
                <a:spcPts val="0"/>
              </a:spcAft>
              <a:defRPr/>
            </a:pPr>
            <a:r>
              <a:rPr lang="en-US" altLang="en-US"/>
              <a:t>Example of a subsetting IF statement:</a:t>
            </a:r>
          </a:p>
          <a:p>
            <a:pPr lvl="2" eaLnBrk="1" fontAlgn="auto" hangingPunct="1">
              <a:spcAft>
                <a:spcPts val="0"/>
              </a:spcAft>
              <a:buFontTx/>
              <a:buNone/>
              <a:defRPr/>
            </a:pPr>
            <a:endParaRPr lang="en-US" altLang="en-US">
              <a:solidFill>
                <a:srgbClr val="008000"/>
              </a:solidFill>
            </a:endParaRPr>
          </a:p>
          <a:p>
            <a:pPr lvl="2" eaLnBrk="1" fontAlgn="auto" hangingPunct="1">
              <a:spcAft>
                <a:spcPts val="0"/>
              </a:spcAft>
              <a:buFontTx/>
              <a:buNone/>
              <a:defRPr/>
            </a:pPr>
            <a:r>
              <a:rPr lang="en-US" altLang="en-US">
                <a:solidFill>
                  <a:srgbClr val="008000"/>
                </a:solidFill>
              </a:rPr>
              <a:t>Data Senior_Citizen;</a:t>
            </a:r>
          </a:p>
          <a:p>
            <a:pPr lvl="2" eaLnBrk="1" fontAlgn="auto" hangingPunct="1">
              <a:spcAft>
                <a:spcPts val="0"/>
              </a:spcAft>
              <a:buFontTx/>
              <a:buNone/>
              <a:defRPr/>
            </a:pPr>
            <a:r>
              <a:rPr lang="en-US" altLang="en-US">
                <a:solidFill>
                  <a:srgbClr val="008000"/>
                </a:solidFill>
              </a:rPr>
              <a:t>	Set Demog;</a:t>
            </a:r>
          </a:p>
          <a:p>
            <a:pPr lvl="2" eaLnBrk="1" fontAlgn="auto" hangingPunct="1">
              <a:spcAft>
                <a:spcPts val="0"/>
              </a:spcAft>
              <a:buFontTx/>
              <a:buNone/>
              <a:defRPr/>
            </a:pPr>
            <a:r>
              <a:rPr lang="en-US" altLang="en-US">
                <a:solidFill>
                  <a:srgbClr val="008000"/>
                </a:solidFill>
              </a:rPr>
              <a:t>	If age &gt; 60;</a:t>
            </a:r>
          </a:p>
          <a:p>
            <a:pPr lvl="2" eaLnBrk="1" fontAlgn="auto" hangingPunct="1">
              <a:spcAft>
                <a:spcPts val="0"/>
              </a:spcAft>
              <a:buFontTx/>
              <a:buNone/>
              <a:defRPr/>
            </a:pPr>
            <a:r>
              <a:rPr lang="en-US" altLang="en-US">
                <a:solidFill>
                  <a:srgbClr val="008000"/>
                </a:solidFill>
              </a:rPr>
              <a:t>Run</a:t>
            </a:r>
            <a:r>
              <a:rPr lang="en-US" altLang="en-US"/>
              <a:t>;</a:t>
            </a:r>
          </a:p>
          <a:p>
            <a:pPr lvl="2" eaLnBrk="1" fontAlgn="auto" hangingPunct="1">
              <a:spcAft>
                <a:spcPts val="0"/>
              </a:spcAft>
              <a:defRPr/>
            </a:pPr>
            <a:endParaRPr lang="en-US" altLang="en-US"/>
          </a:p>
          <a:p>
            <a:pPr lvl="3" eaLnBrk="1" fontAlgn="auto" hangingPunct="1">
              <a:spcAft>
                <a:spcPts val="0"/>
              </a:spcAft>
              <a:defRPr/>
            </a:pPr>
            <a:endParaRPr lang="en-US" altLang="en-US" sz="1350"/>
          </a:p>
        </p:txBody>
      </p:sp>
      <p:sp>
        <p:nvSpPr>
          <p:cNvPr id="79876" name="Slide Number Placeholder 5">
            <a:extLst>
              <a:ext uri="{FF2B5EF4-FFF2-40B4-BE49-F238E27FC236}">
                <a16:creationId xmlns:a16="http://schemas.microsoft.com/office/drawing/2014/main" id="{80DADEB0-0419-3B7F-DCE2-D1117AE0E63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BE3CEC1-8257-443A-B935-6E6C82686306}" type="slidenum">
              <a:rPr lang="en-US" altLang="en-US" smtClean="0">
                <a:solidFill>
                  <a:srgbClr val="898989"/>
                </a:solidFill>
              </a:rPr>
              <a:pPr/>
              <a:t>84</a:t>
            </a:fld>
            <a:endParaRPr lang="en-US" altLang="en-US">
              <a:solidFill>
                <a:srgbClr val="898989"/>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10FF058C-3783-BFAF-BA8C-84BE5AA503E8}"/>
              </a:ext>
            </a:extLst>
          </p:cNvPr>
          <p:cNvSpPr>
            <a:spLocks noGrp="1"/>
          </p:cNvSpPr>
          <p:nvPr>
            <p:ph type="title"/>
          </p:nvPr>
        </p:nvSpPr>
        <p:spPr/>
        <p:txBody>
          <a:bodyPr/>
          <a:lstStyle/>
          <a:p>
            <a:pPr eaLnBrk="1" hangingPunct="1"/>
            <a:r>
              <a:rPr lang="en-US" altLang="en-US"/>
              <a:t>SAS Statements</a:t>
            </a:r>
          </a:p>
        </p:txBody>
      </p:sp>
      <p:sp>
        <p:nvSpPr>
          <p:cNvPr id="80899" name="Rectangle 3">
            <a:extLst>
              <a:ext uri="{FF2B5EF4-FFF2-40B4-BE49-F238E27FC236}">
                <a16:creationId xmlns:a16="http://schemas.microsoft.com/office/drawing/2014/main" id="{F867DFFC-4C77-B31A-D8E3-C1AA5653517A}"/>
              </a:ext>
            </a:extLst>
          </p:cNvPr>
          <p:cNvSpPr>
            <a:spLocks noGrp="1" noChangeArrowheads="1"/>
          </p:cNvSpPr>
          <p:nvPr>
            <p:ph idx="1"/>
          </p:nvPr>
        </p:nvSpPr>
        <p:spPr/>
        <p:txBody>
          <a:bodyPr/>
          <a:lstStyle/>
          <a:p>
            <a:pPr eaLnBrk="1" hangingPunct="1"/>
            <a:r>
              <a:rPr lang="en-US" altLang="en-US" b="1">
                <a:solidFill>
                  <a:schemeClr val="accent2"/>
                </a:solidFill>
              </a:rPr>
              <a:t>IF-THEN/ELSE statement</a:t>
            </a:r>
          </a:p>
          <a:p>
            <a:pPr lvl="1" eaLnBrk="1" hangingPunct="1"/>
            <a:r>
              <a:rPr lang="en-US" altLang="en-US"/>
              <a:t>Executes a SAS statement for observations that meet specific conditions</a:t>
            </a:r>
          </a:p>
          <a:p>
            <a:pPr lvl="1" eaLnBrk="1" hangingPunct="1"/>
            <a:endParaRPr lang="en-US" altLang="en-US"/>
          </a:p>
          <a:p>
            <a:pPr lvl="1" eaLnBrk="1" hangingPunct="1"/>
            <a:r>
              <a:rPr lang="en-US" altLang="en-US"/>
              <a:t>SAS evaluates the expression in an IF-THEN statement to produce a result that is either nonzero, zero, or missing. A nonzero and nonmissing result causes the expression to be true; a result of zero or missing causes the expression to be false. </a:t>
            </a:r>
          </a:p>
          <a:p>
            <a:pPr lvl="1" eaLnBrk="1" hangingPunct="1"/>
            <a:endParaRPr lang="en-US" altLang="en-US"/>
          </a:p>
          <a:p>
            <a:pPr lvl="1" eaLnBrk="1" hangingPunct="1"/>
            <a:r>
              <a:rPr lang="en-US" altLang="en-US"/>
              <a:t>The general form of the IF-THEN/ELSE statement is as follows:</a:t>
            </a:r>
          </a:p>
          <a:p>
            <a:pPr lvl="2" eaLnBrk="1" hangingPunct="1">
              <a:buFontTx/>
              <a:buNone/>
            </a:pPr>
            <a:r>
              <a:rPr lang="en-US" altLang="en-US">
                <a:solidFill>
                  <a:srgbClr val="008000"/>
                </a:solidFill>
              </a:rPr>
              <a:t>	IF </a:t>
            </a:r>
            <a:r>
              <a:rPr lang="en-US" altLang="en-US" i="1">
                <a:solidFill>
                  <a:srgbClr val="008000"/>
                </a:solidFill>
              </a:rPr>
              <a:t>expression</a:t>
            </a:r>
            <a:r>
              <a:rPr lang="en-US" altLang="en-US">
                <a:solidFill>
                  <a:srgbClr val="008000"/>
                </a:solidFill>
              </a:rPr>
              <a:t> THEN </a:t>
            </a:r>
            <a:r>
              <a:rPr lang="en-US" altLang="en-US" i="1">
                <a:solidFill>
                  <a:srgbClr val="008000"/>
                </a:solidFill>
              </a:rPr>
              <a:t>statement</a:t>
            </a:r>
            <a:r>
              <a:rPr lang="en-US" altLang="en-US">
                <a:solidFill>
                  <a:srgbClr val="008000"/>
                </a:solidFill>
              </a:rPr>
              <a:t>;</a:t>
            </a:r>
          </a:p>
          <a:p>
            <a:pPr lvl="2" eaLnBrk="1" hangingPunct="1">
              <a:buFontTx/>
              <a:buNone/>
            </a:pPr>
            <a:r>
              <a:rPr lang="en-US" altLang="en-US">
                <a:solidFill>
                  <a:srgbClr val="008000"/>
                </a:solidFill>
              </a:rPr>
              <a:t>	&lt;ELSE </a:t>
            </a:r>
            <a:r>
              <a:rPr lang="en-US" altLang="en-US" i="1">
                <a:solidFill>
                  <a:srgbClr val="008000"/>
                </a:solidFill>
              </a:rPr>
              <a:t>statement</a:t>
            </a:r>
            <a:r>
              <a:rPr lang="en-US" altLang="en-US">
                <a:solidFill>
                  <a:srgbClr val="008000"/>
                </a:solidFill>
              </a:rPr>
              <a:t>;&gt;</a:t>
            </a:r>
            <a:r>
              <a:rPr lang="en-US" altLang="en-US"/>
              <a:t> </a:t>
            </a:r>
          </a:p>
          <a:p>
            <a:pPr lvl="1" eaLnBrk="1" hangingPunct="1"/>
            <a:endParaRPr lang="en-US" altLang="en-US"/>
          </a:p>
          <a:p>
            <a:pPr eaLnBrk="1" hangingPunct="1"/>
            <a:endParaRPr lang="en-US" altLang="en-US" b="1"/>
          </a:p>
        </p:txBody>
      </p:sp>
      <p:sp>
        <p:nvSpPr>
          <p:cNvPr id="80900" name="Slide Number Placeholder 5">
            <a:extLst>
              <a:ext uri="{FF2B5EF4-FFF2-40B4-BE49-F238E27FC236}">
                <a16:creationId xmlns:a16="http://schemas.microsoft.com/office/drawing/2014/main" id="{CF960FE1-F5EB-BAE6-B0FD-36E08BEF28C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2A51072-15BA-4969-B8E2-94A2D06A649D}" type="slidenum">
              <a:rPr lang="en-US" altLang="en-US" smtClean="0">
                <a:solidFill>
                  <a:srgbClr val="898989"/>
                </a:solidFill>
              </a:rPr>
              <a:pPr/>
              <a:t>85</a:t>
            </a:fld>
            <a:endParaRPr lang="en-US" altLang="en-US">
              <a:solidFill>
                <a:srgbClr val="898989"/>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19A7BA20-71AC-6298-FDC5-A168252B7EE6}"/>
              </a:ext>
            </a:extLst>
          </p:cNvPr>
          <p:cNvSpPr>
            <a:spLocks noGrp="1"/>
          </p:cNvSpPr>
          <p:nvPr>
            <p:ph type="title"/>
          </p:nvPr>
        </p:nvSpPr>
        <p:spPr/>
        <p:txBody>
          <a:bodyPr/>
          <a:lstStyle/>
          <a:p>
            <a:pPr eaLnBrk="1" hangingPunct="1"/>
            <a:r>
              <a:rPr lang="en-US" altLang="en-US"/>
              <a:t>SAS Statements</a:t>
            </a:r>
          </a:p>
        </p:txBody>
      </p:sp>
      <p:sp>
        <p:nvSpPr>
          <p:cNvPr id="81923" name="Rectangle 3">
            <a:extLst>
              <a:ext uri="{FF2B5EF4-FFF2-40B4-BE49-F238E27FC236}">
                <a16:creationId xmlns:a16="http://schemas.microsoft.com/office/drawing/2014/main" id="{BF159D3E-78F5-E46B-E38A-653283F1A700}"/>
              </a:ext>
            </a:extLst>
          </p:cNvPr>
          <p:cNvSpPr>
            <a:spLocks noGrp="1" noChangeArrowheads="1"/>
          </p:cNvSpPr>
          <p:nvPr>
            <p:ph idx="1"/>
          </p:nvPr>
        </p:nvSpPr>
        <p:spPr/>
        <p:txBody>
          <a:bodyPr/>
          <a:lstStyle/>
          <a:p>
            <a:pPr eaLnBrk="1" hangingPunct="1"/>
            <a:r>
              <a:rPr lang="en-US" altLang="en-US"/>
              <a:t>Examples of IF-THEN/ELSE statement:</a:t>
            </a:r>
          </a:p>
          <a:p>
            <a:pPr lvl="1" eaLnBrk="1" hangingPunct="1"/>
            <a:endParaRPr lang="en-US" altLang="en-US">
              <a:solidFill>
                <a:srgbClr val="008000"/>
              </a:solidFill>
              <a:latin typeface="Arial Unicode MS"/>
            </a:endParaRPr>
          </a:p>
          <a:p>
            <a:pPr lvl="1" eaLnBrk="1" hangingPunct="1"/>
            <a:r>
              <a:rPr lang="en-US" altLang="en-US">
                <a:solidFill>
                  <a:srgbClr val="008000"/>
                </a:solidFill>
                <a:latin typeface="Arial Unicode MS"/>
              </a:rPr>
              <a:t>if status='OK' and type=3 then count+1;</a:t>
            </a:r>
            <a:endParaRPr lang="en-US" altLang="en-US">
              <a:solidFill>
                <a:srgbClr val="008000"/>
              </a:solidFill>
            </a:endParaRPr>
          </a:p>
          <a:p>
            <a:pPr lvl="1" eaLnBrk="1" hangingPunct="1"/>
            <a:endParaRPr lang="en-US" altLang="en-US">
              <a:solidFill>
                <a:srgbClr val="008000"/>
              </a:solidFill>
              <a:latin typeface="Arial Unicode MS"/>
            </a:endParaRPr>
          </a:p>
          <a:p>
            <a:pPr lvl="1" eaLnBrk="1" hangingPunct="1"/>
            <a:r>
              <a:rPr lang="en-US" altLang="en-US">
                <a:solidFill>
                  <a:srgbClr val="008000"/>
                </a:solidFill>
                <a:latin typeface="Arial Unicode MS"/>
              </a:rPr>
              <a:t>if x=0 then </a:t>
            </a:r>
          </a:p>
          <a:p>
            <a:pPr lvl="2" eaLnBrk="1" hangingPunct="1">
              <a:buFontTx/>
              <a:buNone/>
            </a:pPr>
            <a:r>
              <a:rPr lang="en-US" altLang="en-US">
                <a:solidFill>
                  <a:srgbClr val="008000"/>
                </a:solidFill>
                <a:latin typeface="Arial Unicode MS"/>
              </a:rPr>
              <a:t>	if y ne 0 then put 'X ZERO, Y NONZERO'; </a:t>
            </a:r>
          </a:p>
          <a:p>
            <a:pPr lvl="2" eaLnBrk="1" hangingPunct="1">
              <a:buFontTx/>
              <a:buNone/>
            </a:pPr>
            <a:r>
              <a:rPr lang="en-US" altLang="en-US">
                <a:solidFill>
                  <a:srgbClr val="008000"/>
                </a:solidFill>
                <a:latin typeface="Arial Unicode MS"/>
              </a:rPr>
              <a:t>	else put 'X ZERO, Y ZERO'; </a:t>
            </a:r>
          </a:p>
          <a:p>
            <a:pPr lvl="2" eaLnBrk="1" hangingPunct="1">
              <a:buFontTx/>
              <a:buNone/>
            </a:pPr>
            <a:r>
              <a:rPr lang="en-US" altLang="en-US">
                <a:solidFill>
                  <a:srgbClr val="008000"/>
                </a:solidFill>
                <a:latin typeface="Arial Unicode MS"/>
              </a:rPr>
              <a:t>else put 'X NONZERO';</a:t>
            </a:r>
            <a:endParaRPr lang="en-US" altLang="en-US">
              <a:solidFill>
                <a:srgbClr val="008000"/>
              </a:solidFill>
            </a:endParaRPr>
          </a:p>
          <a:p>
            <a:pPr lvl="1" eaLnBrk="1" hangingPunct="1"/>
            <a:endParaRPr lang="en-US" altLang="en-US">
              <a:solidFill>
                <a:srgbClr val="008000"/>
              </a:solidFill>
            </a:endParaRPr>
          </a:p>
        </p:txBody>
      </p:sp>
      <p:sp>
        <p:nvSpPr>
          <p:cNvPr id="81924" name="Slide Number Placeholder 5">
            <a:extLst>
              <a:ext uri="{FF2B5EF4-FFF2-40B4-BE49-F238E27FC236}">
                <a16:creationId xmlns:a16="http://schemas.microsoft.com/office/drawing/2014/main" id="{F8A6B013-BBC0-8114-8BA6-AA03F5F644C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0D4DA94-B477-4BF8-86F7-CBE8479437D3}" type="slidenum">
              <a:rPr lang="en-US" altLang="en-US" smtClean="0">
                <a:solidFill>
                  <a:srgbClr val="898989"/>
                </a:solidFill>
              </a:rPr>
              <a:pPr/>
              <a:t>86</a:t>
            </a:fld>
            <a:endParaRPr lang="en-US" altLang="en-US">
              <a:solidFill>
                <a:srgbClr val="898989"/>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084B69D9-BF1F-413B-63C4-B78EC6F09193}"/>
              </a:ext>
            </a:extLst>
          </p:cNvPr>
          <p:cNvSpPr>
            <a:spLocks noGrp="1"/>
          </p:cNvSpPr>
          <p:nvPr>
            <p:ph type="title"/>
          </p:nvPr>
        </p:nvSpPr>
        <p:spPr/>
        <p:txBody>
          <a:bodyPr/>
          <a:lstStyle/>
          <a:p>
            <a:pPr eaLnBrk="1" hangingPunct="1"/>
            <a:r>
              <a:rPr lang="en-US" altLang="en-US"/>
              <a:t>SAS Statements</a:t>
            </a:r>
          </a:p>
        </p:txBody>
      </p:sp>
      <p:sp>
        <p:nvSpPr>
          <p:cNvPr id="82947" name="Rectangle 3">
            <a:extLst>
              <a:ext uri="{FF2B5EF4-FFF2-40B4-BE49-F238E27FC236}">
                <a16:creationId xmlns:a16="http://schemas.microsoft.com/office/drawing/2014/main" id="{D50B59F5-753E-D0FE-70C4-7EED487B4888}"/>
              </a:ext>
            </a:extLst>
          </p:cNvPr>
          <p:cNvSpPr>
            <a:spLocks noGrp="1" noChangeArrowheads="1"/>
          </p:cNvSpPr>
          <p:nvPr>
            <p:ph idx="1"/>
          </p:nvPr>
        </p:nvSpPr>
        <p:spPr/>
        <p:txBody>
          <a:bodyPr/>
          <a:lstStyle/>
          <a:p>
            <a:pPr eaLnBrk="1" hangingPunct="1"/>
            <a:r>
              <a:rPr lang="en-US" altLang="en-US" b="1">
                <a:solidFill>
                  <a:schemeClr val="accent2"/>
                </a:solidFill>
              </a:rPr>
              <a:t>LABEL statement</a:t>
            </a:r>
          </a:p>
          <a:p>
            <a:pPr lvl="1" eaLnBrk="1" hangingPunct="1">
              <a:spcBef>
                <a:spcPct val="35000"/>
              </a:spcBef>
            </a:pPr>
            <a:r>
              <a:rPr lang="en-US" altLang="en-US"/>
              <a:t>Assigns descriptive labels to variables</a:t>
            </a:r>
          </a:p>
          <a:p>
            <a:pPr lvl="1" eaLnBrk="1" hangingPunct="1">
              <a:spcBef>
                <a:spcPct val="35000"/>
              </a:spcBef>
            </a:pPr>
            <a:r>
              <a:rPr lang="en-US" altLang="en-US"/>
              <a:t> The general form of LABEL statement is as follows:</a:t>
            </a:r>
          </a:p>
          <a:p>
            <a:pPr lvl="2" eaLnBrk="1" hangingPunct="1">
              <a:spcBef>
                <a:spcPct val="35000"/>
              </a:spcBef>
              <a:buFontTx/>
              <a:buNone/>
            </a:pPr>
            <a:r>
              <a:rPr lang="en-US" altLang="en-US"/>
              <a:t>	</a:t>
            </a:r>
            <a:r>
              <a:rPr lang="en-US" altLang="en-US">
                <a:solidFill>
                  <a:srgbClr val="008000"/>
                </a:solidFill>
              </a:rPr>
              <a:t>LABEL </a:t>
            </a:r>
            <a:r>
              <a:rPr lang="en-US" altLang="en-US" i="1">
                <a:solidFill>
                  <a:srgbClr val="008000"/>
                </a:solidFill>
              </a:rPr>
              <a:t>variable-1='label-1'</a:t>
            </a:r>
            <a:r>
              <a:rPr lang="en-US" altLang="en-US">
                <a:solidFill>
                  <a:srgbClr val="008000"/>
                </a:solidFill>
              </a:rPr>
              <a:t> . . . &lt;</a:t>
            </a:r>
            <a:r>
              <a:rPr lang="en-US" altLang="en-US" i="1">
                <a:solidFill>
                  <a:srgbClr val="008000"/>
                </a:solidFill>
              </a:rPr>
              <a:t>variable-n='label-n'</a:t>
            </a:r>
            <a:r>
              <a:rPr lang="en-US" altLang="en-US">
                <a:solidFill>
                  <a:srgbClr val="008000"/>
                </a:solidFill>
              </a:rPr>
              <a:t>&gt;;</a:t>
            </a:r>
            <a:r>
              <a:rPr lang="en-US" altLang="en-US"/>
              <a:t> </a:t>
            </a:r>
          </a:p>
          <a:p>
            <a:pPr lvl="1" eaLnBrk="1" hangingPunct="1">
              <a:spcBef>
                <a:spcPct val="35000"/>
              </a:spcBef>
            </a:pPr>
            <a:r>
              <a:rPr lang="en-US" altLang="en-US"/>
              <a:t>Using a LABEL statement in a DATA step permanently associates labels with variables by affecting the descriptor information of the SAS data set that contains the variables. You can associate any number of variables with labels in a single LABEL statement.</a:t>
            </a:r>
          </a:p>
          <a:p>
            <a:pPr lvl="1" eaLnBrk="1" hangingPunct="1">
              <a:spcBef>
                <a:spcPct val="35000"/>
              </a:spcBef>
            </a:pPr>
            <a:r>
              <a:rPr lang="en-US" altLang="en-US"/>
              <a:t>Using a LABEL statement in a PROC step causes the association of label to be temporary and only for that PROC step.</a:t>
            </a:r>
          </a:p>
          <a:p>
            <a:pPr lvl="2" eaLnBrk="1" hangingPunct="1"/>
            <a:endParaRPr lang="en-US" altLang="en-US"/>
          </a:p>
        </p:txBody>
      </p:sp>
      <p:sp>
        <p:nvSpPr>
          <p:cNvPr id="82948" name="Slide Number Placeholder 5">
            <a:extLst>
              <a:ext uri="{FF2B5EF4-FFF2-40B4-BE49-F238E27FC236}">
                <a16:creationId xmlns:a16="http://schemas.microsoft.com/office/drawing/2014/main" id="{DB7248E1-6867-8121-96F4-6B2189D51CF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C0C3704-D5BE-4E84-97DA-4F3A96453A60}" type="slidenum">
              <a:rPr lang="en-US" altLang="en-US" smtClean="0">
                <a:solidFill>
                  <a:srgbClr val="898989"/>
                </a:solidFill>
              </a:rPr>
              <a:pPr/>
              <a:t>87</a:t>
            </a:fld>
            <a:endParaRPr lang="en-US" altLang="en-US">
              <a:solidFill>
                <a:srgbClr val="898989"/>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5CFE0AF-451A-544A-1FA3-CEE40E95A2D1}"/>
              </a:ext>
            </a:extLst>
          </p:cNvPr>
          <p:cNvSpPr>
            <a:spLocks noGrp="1"/>
          </p:cNvSpPr>
          <p:nvPr>
            <p:ph type="title"/>
          </p:nvPr>
        </p:nvSpPr>
        <p:spPr/>
        <p:txBody>
          <a:bodyPr/>
          <a:lstStyle/>
          <a:p>
            <a:pPr eaLnBrk="1" hangingPunct="1"/>
            <a:r>
              <a:rPr lang="en-US" altLang="en-US"/>
              <a:t>SAS Statements</a:t>
            </a:r>
          </a:p>
        </p:txBody>
      </p:sp>
      <p:sp>
        <p:nvSpPr>
          <p:cNvPr id="83971" name="Rectangle 3">
            <a:extLst>
              <a:ext uri="{FF2B5EF4-FFF2-40B4-BE49-F238E27FC236}">
                <a16:creationId xmlns:a16="http://schemas.microsoft.com/office/drawing/2014/main" id="{76B6046A-4573-6C32-1E79-12B19E01674B}"/>
              </a:ext>
            </a:extLst>
          </p:cNvPr>
          <p:cNvSpPr>
            <a:spLocks noGrp="1" noChangeArrowheads="1"/>
          </p:cNvSpPr>
          <p:nvPr>
            <p:ph idx="1"/>
          </p:nvPr>
        </p:nvSpPr>
        <p:spPr/>
        <p:txBody>
          <a:bodyPr/>
          <a:lstStyle/>
          <a:p>
            <a:pPr eaLnBrk="1" hangingPunct="1"/>
            <a:r>
              <a:rPr lang="en-US" altLang="en-US"/>
              <a:t>Example of </a:t>
            </a:r>
            <a:r>
              <a:rPr lang="en-US" altLang="en-US">
                <a:solidFill>
                  <a:srgbClr val="008000"/>
                </a:solidFill>
              </a:rPr>
              <a:t>LABEL</a:t>
            </a:r>
            <a:r>
              <a:rPr lang="en-US" altLang="en-US"/>
              <a:t> statement:</a:t>
            </a:r>
          </a:p>
          <a:p>
            <a:pPr lvl="1" eaLnBrk="1" hangingPunct="1"/>
            <a:endParaRPr lang="en-US" altLang="en-US" b="1">
              <a:latin typeface="Arial Unicode MS"/>
            </a:endParaRPr>
          </a:p>
          <a:p>
            <a:pPr lvl="1" eaLnBrk="1" hangingPunct="1"/>
            <a:r>
              <a:rPr lang="en-US" altLang="en-US" b="1">
                <a:latin typeface="Arial Unicode MS"/>
              </a:rPr>
              <a:t>label</a:t>
            </a:r>
            <a:r>
              <a:rPr lang="en-US" altLang="en-US">
                <a:latin typeface="Arial Unicode MS"/>
              </a:rPr>
              <a:t> compound='Type of Drug';</a:t>
            </a:r>
            <a:r>
              <a:rPr lang="en-US" altLang="en-US"/>
              <a:t> </a:t>
            </a:r>
          </a:p>
          <a:p>
            <a:pPr lvl="1" eaLnBrk="1" hangingPunct="1"/>
            <a:r>
              <a:rPr lang="en-US" altLang="en-US" b="1">
                <a:latin typeface="Arial Unicode MS"/>
              </a:rPr>
              <a:t>label</a:t>
            </a:r>
            <a:r>
              <a:rPr lang="en-US" altLang="en-US">
                <a:latin typeface="Arial Unicode MS"/>
              </a:rPr>
              <a:t> date="Today's Date ";</a:t>
            </a:r>
            <a:r>
              <a:rPr lang="en-US" altLang="en-US"/>
              <a:t> </a:t>
            </a:r>
          </a:p>
          <a:p>
            <a:pPr lvl="1" eaLnBrk="1" hangingPunct="1"/>
            <a:r>
              <a:rPr lang="en-US" altLang="en-US" b="1">
                <a:latin typeface="Arial Unicode MS"/>
              </a:rPr>
              <a:t>label</a:t>
            </a:r>
            <a:r>
              <a:rPr lang="en-US" altLang="en-US">
                <a:latin typeface="Arial Unicode MS"/>
              </a:rPr>
              <a:t> n='Mark''s Experiment Number';</a:t>
            </a:r>
            <a:r>
              <a:rPr lang="en-US" altLang="en-US"/>
              <a:t> </a:t>
            </a:r>
          </a:p>
          <a:p>
            <a:pPr lvl="1" eaLnBrk="1" hangingPunct="1"/>
            <a:r>
              <a:rPr lang="en-US" altLang="en-US" b="1">
                <a:latin typeface="Arial Unicode MS"/>
              </a:rPr>
              <a:t>label</a:t>
            </a:r>
            <a:r>
              <a:rPr lang="en-US" altLang="en-US">
                <a:latin typeface="Arial Unicode MS"/>
              </a:rPr>
              <a:t> score1="Grade on April 1 Test" </a:t>
            </a:r>
          </a:p>
          <a:p>
            <a:pPr lvl="2" eaLnBrk="1" hangingPunct="1">
              <a:buFontTx/>
              <a:buNone/>
            </a:pPr>
            <a:r>
              <a:rPr lang="en-US" altLang="en-US">
                <a:latin typeface="Arial Unicode MS"/>
              </a:rPr>
              <a:t>	   score2="Grade on May 1 Test";</a:t>
            </a:r>
            <a:endParaRPr lang="en-US" altLang="en-US"/>
          </a:p>
          <a:p>
            <a:pPr lvl="1" eaLnBrk="1" hangingPunct="1"/>
            <a:r>
              <a:rPr lang="en-US" altLang="en-US"/>
              <a:t>This example removes an existing label: </a:t>
            </a:r>
          </a:p>
          <a:p>
            <a:pPr lvl="2" eaLnBrk="1" hangingPunct="1">
              <a:buFontTx/>
              <a:buNone/>
            </a:pPr>
            <a:r>
              <a:rPr lang="en-US" altLang="en-US">
                <a:latin typeface="Arial Unicode MS"/>
              </a:rPr>
              <a:t>data rtest; </a:t>
            </a:r>
          </a:p>
          <a:p>
            <a:pPr lvl="2" eaLnBrk="1" hangingPunct="1">
              <a:buFontTx/>
              <a:buNone/>
            </a:pPr>
            <a:r>
              <a:rPr lang="en-US" altLang="en-US">
                <a:latin typeface="Arial Unicode MS"/>
              </a:rPr>
              <a:t>set rtest; </a:t>
            </a:r>
          </a:p>
          <a:p>
            <a:pPr lvl="2" eaLnBrk="1" hangingPunct="1">
              <a:buFontTx/>
              <a:buNone/>
            </a:pPr>
            <a:r>
              <a:rPr lang="en-US" altLang="en-US" b="1">
                <a:latin typeface="Arial Unicode MS"/>
              </a:rPr>
              <a:t>label</a:t>
            </a:r>
            <a:r>
              <a:rPr lang="en-US" altLang="en-US">
                <a:latin typeface="Arial Unicode MS"/>
              </a:rPr>
              <a:t> x=' '; </a:t>
            </a:r>
          </a:p>
          <a:p>
            <a:pPr lvl="2" eaLnBrk="1" hangingPunct="1">
              <a:buFontTx/>
              <a:buNone/>
            </a:pPr>
            <a:r>
              <a:rPr lang="en-US" altLang="en-US">
                <a:latin typeface="Arial Unicode MS"/>
              </a:rPr>
              <a:t>run;</a:t>
            </a:r>
          </a:p>
        </p:txBody>
      </p:sp>
      <p:sp>
        <p:nvSpPr>
          <p:cNvPr id="83972" name="Slide Number Placeholder 5">
            <a:extLst>
              <a:ext uri="{FF2B5EF4-FFF2-40B4-BE49-F238E27FC236}">
                <a16:creationId xmlns:a16="http://schemas.microsoft.com/office/drawing/2014/main" id="{6A0097C9-BCAC-F4AB-9397-35210794B12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569E938-A4E6-4F5D-9BD9-A7F6EDBF3128}" type="slidenum">
              <a:rPr lang="en-US" altLang="en-US" smtClean="0">
                <a:solidFill>
                  <a:srgbClr val="898989"/>
                </a:solidFill>
              </a:rPr>
              <a:pPr/>
              <a:t>88</a:t>
            </a:fld>
            <a:endParaRPr lang="en-US" altLang="en-US">
              <a:solidFill>
                <a:srgbClr val="898989"/>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68729C8F-C604-CCEB-E489-DD28ABB9C000}"/>
              </a:ext>
            </a:extLst>
          </p:cNvPr>
          <p:cNvSpPr>
            <a:spLocks noGrp="1"/>
          </p:cNvSpPr>
          <p:nvPr>
            <p:ph type="title"/>
          </p:nvPr>
        </p:nvSpPr>
        <p:spPr/>
        <p:txBody>
          <a:bodyPr/>
          <a:lstStyle/>
          <a:p>
            <a:pPr eaLnBrk="1" hangingPunct="1"/>
            <a:r>
              <a:rPr lang="en-US" altLang="en-US"/>
              <a:t>SAS Statements</a:t>
            </a:r>
          </a:p>
        </p:txBody>
      </p:sp>
      <p:sp>
        <p:nvSpPr>
          <p:cNvPr id="272387" name="Rectangle 3">
            <a:extLst>
              <a:ext uri="{FF2B5EF4-FFF2-40B4-BE49-F238E27FC236}">
                <a16:creationId xmlns:a16="http://schemas.microsoft.com/office/drawing/2014/main" id="{39D26405-1AD3-126E-EDC0-62BF8ACC6A1A}"/>
              </a:ext>
            </a:extLst>
          </p:cNvPr>
          <p:cNvSpPr>
            <a:spLocks noGrp="1" noChangeArrowheads="1"/>
          </p:cNvSpPr>
          <p:nvPr>
            <p:ph idx="1"/>
          </p:nvPr>
        </p:nvSpPr>
        <p:spPr/>
        <p:txBody>
          <a:bodyPr rtlCol="0">
            <a:normAutofit fontScale="85000" lnSpcReduction="20000"/>
          </a:bodyPr>
          <a:lstStyle/>
          <a:p>
            <a:pPr eaLnBrk="1" fontAlgn="auto" hangingPunct="1">
              <a:spcAft>
                <a:spcPts val="0"/>
              </a:spcAft>
              <a:defRPr/>
            </a:pPr>
            <a:r>
              <a:rPr lang="en-US" altLang="en-US" sz="2800" b="1" dirty="0">
                <a:solidFill>
                  <a:schemeClr val="accent2"/>
                </a:solidFill>
              </a:rPr>
              <a:t>LENGTH statement</a:t>
            </a:r>
            <a:endParaRPr lang="en-US" altLang="en-US" sz="2800" dirty="0"/>
          </a:p>
          <a:p>
            <a:pPr lvl="1" eaLnBrk="1" fontAlgn="auto" hangingPunct="1">
              <a:spcBef>
                <a:spcPct val="40000"/>
              </a:spcBef>
              <a:spcAft>
                <a:spcPts val="0"/>
              </a:spcAft>
              <a:defRPr/>
            </a:pPr>
            <a:r>
              <a:rPr lang="en-US" altLang="en-US" sz="2400" dirty="0"/>
              <a:t>Specifies the number of bytes for storing variables</a:t>
            </a:r>
          </a:p>
          <a:p>
            <a:pPr lvl="1" eaLnBrk="1" fontAlgn="auto" hangingPunct="1">
              <a:spcBef>
                <a:spcPct val="40000"/>
              </a:spcBef>
              <a:spcAft>
                <a:spcPts val="0"/>
              </a:spcAft>
              <a:defRPr/>
            </a:pPr>
            <a:r>
              <a:rPr lang="en-US" altLang="en-US" sz="2400" dirty="0"/>
              <a:t>Is used in a data step</a:t>
            </a:r>
          </a:p>
          <a:p>
            <a:pPr lvl="1" eaLnBrk="1" fontAlgn="auto" hangingPunct="1">
              <a:spcBef>
                <a:spcPct val="40000"/>
              </a:spcBef>
              <a:spcAft>
                <a:spcPts val="0"/>
              </a:spcAft>
              <a:defRPr/>
            </a:pPr>
            <a:r>
              <a:rPr lang="en-US" altLang="en-US" sz="2400" dirty="0"/>
              <a:t>The general form of the length statement is as follows:</a:t>
            </a:r>
          </a:p>
          <a:p>
            <a:pPr lvl="1" eaLnBrk="1" fontAlgn="auto" hangingPunct="1">
              <a:spcBef>
                <a:spcPct val="40000"/>
              </a:spcBef>
              <a:spcAft>
                <a:spcPts val="0"/>
              </a:spcAft>
              <a:buFont typeface="Tahoma" panose="020B0604030504040204" pitchFamily="34" charset="0"/>
              <a:buNone/>
              <a:defRPr/>
            </a:pPr>
            <a:r>
              <a:rPr lang="en-US" altLang="en-US" sz="2400" dirty="0"/>
              <a:t>		</a:t>
            </a:r>
            <a:r>
              <a:rPr lang="en-US" altLang="en-US" sz="2400" b="1" i="1" dirty="0">
                <a:solidFill>
                  <a:srgbClr val="008080"/>
                </a:solidFill>
              </a:rPr>
              <a:t>LENGTH variable(s) length;</a:t>
            </a:r>
          </a:p>
          <a:p>
            <a:pPr lvl="1" eaLnBrk="1" fontAlgn="auto" hangingPunct="1">
              <a:spcBef>
                <a:spcPct val="40000"/>
              </a:spcBef>
              <a:spcAft>
                <a:spcPts val="0"/>
              </a:spcAft>
              <a:buFont typeface="Tahoma" panose="020B0604030504040204" pitchFamily="34" charset="0"/>
              <a:buNone/>
              <a:defRPr/>
            </a:pPr>
            <a:r>
              <a:rPr lang="en-US" altLang="en-US" sz="2400" b="1" i="1" dirty="0">
                <a:solidFill>
                  <a:srgbClr val="008080"/>
                </a:solidFill>
              </a:rPr>
              <a:t>	</a:t>
            </a:r>
            <a:r>
              <a:rPr lang="en-US" altLang="en-US" sz="2400" i="1" dirty="0">
                <a:solidFill>
                  <a:srgbClr val="008080"/>
                </a:solidFill>
              </a:rPr>
              <a:t>To specify the length of a character variable, add a dollar sign  ($) after the variable name:</a:t>
            </a:r>
            <a:r>
              <a:rPr lang="en-US" altLang="en-US" sz="2400" i="1" dirty="0">
                <a:solidFill>
                  <a:srgbClr val="008000"/>
                </a:solidFill>
              </a:rPr>
              <a:t> </a:t>
            </a:r>
            <a:r>
              <a:rPr lang="en-US" altLang="en-US" sz="2400" b="1" i="1" dirty="0">
                <a:solidFill>
                  <a:srgbClr val="008080"/>
                </a:solidFill>
              </a:rPr>
              <a:t>  LENGTH</a:t>
            </a:r>
            <a:r>
              <a:rPr lang="en-US" altLang="en-US" sz="2400" i="1" dirty="0">
                <a:solidFill>
                  <a:srgbClr val="008080"/>
                </a:solidFill>
              </a:rPr>
              <a:t> variable $ length;</a:t>
            </a:r>
            <a:br>
              <a:rPr lang="en-US" altLang="en-US" sz="2400" dirty="0">
                <a:solidFill>
                  <a:srgbClr val="008000"/>
                </a:solidFill>
              </a:rPr>
            </a:br>
            <a:endParaRPr lang="en-US" altLang="en-US" sz="2400" dirty="0">
              <a:solidFill>
                <a:srgbClr val="008000"/>
              </a:solidFill>
            </a:endParaRPr>
          </a:p>
          <a:p>
            <a:pPr lvl="1" eaLnBrk="1" fontAlgn="auto" hangingPunct="1">
              <a:spcBef>
                <a:spcPct val="40000"/>
              </a:spcBef>
              <a:spcAft>
                <a:spcPts val="0"/>
              </a:spcAft>
              <a:defRPr/>
            </a:pPr>
            <a:r>
              <a:rPr lang="en-US" altLang="en-US" sz="2400" dirty="0"/>
              <a:t>Make sure the LENGTH statement appears before any other reference to the variable in the DATA step. The length of a new variable is determined by the first reference in the DATA step. </a:t>
            </a:r>
            <a:r>
              <a:rPr lang="en-US" altLang="en-US" sz="2400" dirty="0">
                <a:solidFill>
                  <a:srgbClr val="FF3300"/>
                </a:solidFill>
              </a:rPr>
              <a:t>If the variable has been created by an assignment statement, later use of the LENGTH statement will not alter its size.</a:t>
            </a:r>
          </a:p>
          <a:p>
            <a:pPr lvl="1" eaLnBrk="1" fontAlgn="auto" hangingPunct="1">
              <a:spcAft>
                <a:spcPts val="0"/>
              </a:spcAft>
              <a:buFont typeface="Tahoma" panose="020B0604030504040204" pitchFamily="34" charset="0"/>
              <a:buNone/>
              <a:defRPr/>
            </a:pPr>
            <a:r>
              <a:rPr lang="en-US" altLang="en-US" sz="2400" dirty="0">
                <a:solidFill>
                  <a:srgbClr val="008000"/>
                </a:solidFill>
              </a:rPr>
              <a:t>   </a:t>
            </a:r>
          </a:p>
          <a:p>
            <a:pPr lvl="1" eaLnBrk="1" fontAlgn="auto" hangingPunct="1">
              <a:spcAft>
                <a:spcPts val="0"/>
              </a:spcAft>
              <a:buFont typeface="Tahoma" panose="020B0604030504040204" pitchFamily="34" charset="0"/>
              <a:buNone/>
              <a:defRPr/>
            </a:pPr>
            <a:r>
              <a:rPr lang="en-US" altLang="en-US" sz="2400" b="1" dirty="0"/>
              <a:t> </a:t>
            </a:r>
          </a:p>
        </p:txBody>
      </p:sp>
      <p:sp>
        <p:nvSpPr>
          <p:cNvPr id="84996" name="Slide Number Placeholder 5">
            <a:extLst>
              <a:ext uri="{FF2B5EF4-FFF2-40B4-BE49-F238E27FC236}">
                <a16:creationId xmlns:a16="http://schemas.microsoft.com/office/drawing/2014/main" id="{005B2C52-220D-93FE-DB87-84FDE9BFA82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C444BCF-4689-470B-8C8E-529B8AD97EB9}" type="slidenum">
              <a:rPr lang="en-US" altLang="en-US" smtClean="0">
                <a:solidFill>
                  <a:srgbClr val="898989"/>
                </a:solidFill>
              </a:rPr>
              <a:pPr/>
              <a:t>89</a:t>
            </a:fld>
            <a:endParaRPr lang="en-US" altLang="en-US">
              <a:solidFill>
                <a:srgbClr val="89898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38327-BAF3-D384-E223-CCBF9203C23C}"/>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2C380401-2017-26FD-39E6-45E2AFE50E04}"/>
              </a:ext>
            </a:extLst>
          </p:cNvPr>
          <p:cNvSpPr>
            <a:spLocks noGrp="1"/>
          </p:cNvSpPr>
          <p:nvPr>
            <p:ph type="title"/>
          </p:nvPr>
        </p:nvSpPr>
        <p:spPr/>
        <p:txBody>
          <a:bodyPr/>
          <a:lstStyle/>
          <a:p>
            <a:pPr eaLnBrk="1" hangingPunct="1"/>
            <a:r>
              <a:rPr lang="en-US" altLang="en-US" b="1" dirty="0"/>
              <a:t>First things First  - SAS Studio</a:t>
            </a:r>
          </a:p>
        </p:txBody>
      </p:sp>
      <p:sp>
        <p:nvSpPr>
          <p:cNvPr id="4099" name="Rectangle 3">
            <a:extLst>
              <a:ext uri="{FF2B5EF4-FFF2-40B4-BE49-F238E27FC236}">
                <a16:creationId xmlns:a16="http://schemas.microsoft.com/office/drawing/2014/main" id="{893D4D01-B129-C9C1-2D44-FD1F02B7B3C7}"/>
              </a:ext>
            </a:extLst>
          </p:cNvPr>
          <p:cNvSpPr>
            <a:spLocks noGrp="1" noChangeArrowheads="1"/>
          </p:cNvSpPr>
          <p:nvPr>
            <p:ph idx="1"/>
          </p:nvPr>
        </p:nvSpPr>
        <p:spPr/>
        <p:txBody>
          <a:bodyPr rtlCol="0">
            <a:normAutofit/>
          </a:bodyPr>
          <a:lstStyle/>
          <a:p>
            <a:pPr marL="0" indent="0" eaLnBrk="1" fontAlgn="auto" hangingPunct="1">
              <a:spcAft>
                <a:spcPts val="0"/>
              </a:spcAft>
              <a:buNone/>
              <a:defRPr/>
            </a:pPr>
            <a:r>
              <a:rPr lang="en-US" altLang="en-US" dirty="0">
                <a:solidFill>
                  <a:srgbClr val="000000"/>
                </a:solidFill>
                <a:effectLst>
                  <a:outerShdw blurRad="38100" dist="38100" dir="2700000" algn="tl">
                    <a:srgbClr val="FFFFFF"/>
                  </a:outerShdw>
                </a:effectLst>
                <a:cs typeface="Times New Roman" panose="02020603050405020304" pitchFamily="18" charset="0"/>
              </a:rPr>
              <a:t>What is SAS Studio ?</a:t>
            </a:r>
          </a:p>
          <a:p>
            <a:pPr eaLnBrk="1" fontAlgn="auto" hangingPunct="1">
              <a:spcAft>
                <a:spcPts val="0"/>
              </a:spcAft>
              <a:defRPr/>
            </a:pPr>
            <a:endParaRPr lang="en-US" altLang="en-US" dirty="0">
              <a:solidFill>
                <a:srgbClr val="000000"/>
              </a:solidFill>
              <a:effectLst>
                <a:outerShdw blurRad="38100" dist="38100" dir="2700000" algn="tl">
                  <a:srgbClr val="FFFFFF"/>
                </a:outerShdw>
              </a:effectLst>
              <a:cs typeface="Times New Roman" panose="02020603050405020304" pitchFamily="18" charset="0"/>
            </a:endParaRPr>
          </a:p>
          <a:p>
            <a:pPr eaLnBrk="1" fontAlgn="auto" hangingPunct="1">
              <a:spcAft>
                <a:spcPts val="0"/>
              </a:spcAft>
              <a:defRPr/>
            </a:pPr>
            <a:r>
              <a:rPr lang="en-US" altLang="en-US" dirty="0"/>
              <a:t>SAS Studio is a web-based interface for writing, running, and managing SAS programs without needing local installation, </a:t>
            </a:r>
          </a:p>
          <a:p>
            <a:pPr eaLnBrk="1" fontAlgn="auto" hangingPunct="1">
              <a:spcAft>
                <a:spcPts val="0"/>
              </a:spcAft>
              <a:defRPr/>
            </a:pPr>
            <a:endParaRPr lang="en-US" altLang="en-US" dirty="0"/>
          </a:p>
          <a:p>
            <a:pPr eaLnBrk="1" fontAlgn="auto" hangingPunct="1">
              <a:spcAft>
                <a:spcPts val="0"/>
              </a:spcAft>
              <a:defRPr/>
            </a:pPr>
            <a:r>
              <a:rPr lang="en-US" altLang="en-US" dirty="0"/>
              <a:t>It offers a user-friendly environment for data manipulation, analysis, and visualization. </a:t>
            </a:r>
          </a:p>
          <a:p>
            <a:pPr eaLnBrk="1" fontAlgn="auto" hangingPunct="1">
              <a:spcAft>
                <a:spcPts val="0"/>
              </a:spcAft>
              <a:defRPr/>
            </a:pPr>
            <a:endParaRPr lang="en-US" altLang="en-US" dirty="0"/>
          </a:p>
          <a:p>
            <a:pPr eaLnBrk="1" fontAlgn="auto" hangingPunct="1">
              <a:spcAft>
                <a:spcPts val="0"/>
              </a:spcAft>
              <a:defRPr/>
            </a:pPr>
            <a:r>
              <a:rPr lang="en-US" altLang="en-US" dirty="0"/>
              <a:t>SAS provides a free trial of SAS Studio on Azure through its SAS Viya for Learners and Developers program, allowing users to explore SAS capabilities directly on Azure's cloud infrastructure for a limited period.</a:t>
            </a:r>
          </a:p>
          <a:p>
            <a:pPr eaLnBrk="1" fontAlgn="auto" hangingPunct="1">
              <a:spcAft>
                <a:spcPts val="0"/>
              </a:spcAft>
              <a:defRPr/>
            </a:pPr>
            <a:endParaRPr lang="en-US" altLang="en-US" dirty="0"/>
          </a:p>
        </p:txBody>
      </p:sp>
      <p:sp>
        <p:nvSpPr>
          <p:cNvPr id="9220" name="Slide Number Placeholder 5">
            <a:extLst>
              <a:ext uri="{FF2B5EF4-FFF2-40B4-BE49-F238E27FC236}">
                <a16:creationId xmlns:a16="http://schemas.microsoft.com/office/drawing/2014/main" id="{60705340-A665-8BD7-6731-857F0480448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A9C3C78-04CC-4950-8168-F225916E95CC}" type="slidenum">
              <a:rPr lang="en-US" altLang="en-US" smtClean="0">
                <a:solidFill>
                  <a:srgbClr val="898989"/>
                </a:solidFill>
              </a:rPr>
              <a:pPr/>
              <a:t>9</a:t>
            </a:fld>
            <a:endParaRPr lang="en-US" altLang="en-US">
              <a:solidFill>
                <a:srgbClr val="898989"/>
              </a:solidFill>
            </a:endParaRPr>
          </a:p>
        </p:txBody>
      </p:sp>
    </p:spTree>
    <p:extLst>
      <p:ext uri="{BB962C8B-B14F-4D97-AF65-F5344CB8AC3E}">
        <p14:creationId xmlns:p14="http://schemas.microsoft.com/office/powerpoint/2010/main" val="16405240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6807928-DFE4-BAC4-EEDE-30F45EA55246}"/>
              </a:ext>
            </a:extLst>
          </p:cNvPr>
          <p:cNvSpPr>
            <a:spLocks noGrp="1"/>
          </p:cNvSpPr>
          <p:nvPr>
            <p:ph type="title"/>
          </p:nvPr>
        </p:nvSpPr>
        <p:spPr/>
        <p:txBody>
          <a:bodyPr/>
          <a:lstStyle/>
          <a:p>
            <a:pPr eaLnBrk="1" hangingPunct="1"/>
            <a:r>
              <a:rPr lang="en-US" altLang="en-US"/>
              <a:t>SAS Statements</a:t>
            </a:r>
          </a:p>
        </p:txBody>
      </p:sp>
      <p:sp>
        <p:nvSpPr>
          <p:cNvPr id="86019" name="Rectangle 3">
            <a:extLst>
              <a:ext uri="{FF2B5EF4-FFF2-40B4-BE49-F238E27FC236}">
                <a16:creationId xmlns:a16="http://schemas.microsoft.com/office/drawing/2014/main" id="{BC8339D4-04CF-294E-4765-A57E0EE0C49B}"/>
              </a:ext>
            </a:extLst>
          </p:cNvPr>
          <p:cNvSpPr>
            <a:spLocks noGrp="1" noChangeArrowheads="1"/>
          </p:cNvSpPr>
          <p:nvPr>
            <p:ph idx="1"/>
          </p:nvPr>
        </p:nvSpPr>
        <p:spPr/>
        <p:txBody>
          <a:bodyPr/>
          <a:lstStyle/>
          <a:p>
            <a:pPr eaLnBrk="1" hangingPunct="1"/>
            <a:r>
              <a:rPr lang="en-US" altLang="en-US" dirty="0"/>
              <a:t>Examples of length statement:</a:t>
            </a:r>
          </a:p>
          <a:p>
            <a:pPr lvl="1" eaLnBrk="1" hangingPunct="1"/>
            <a:r>
              <a:rPr lang="en-US" altLang="en-US" b="1" dirty="0">
                <a:solidFill>
                  <a:srgbClr val="008080"/>
                </a:solidFill>
                <a:latin typeface="Arial Unicode MS"/>
              </a:rPr>
              <a:t>length</a:t>
            </a:r>
            <a:r>
              <a:rPr lang="en-US" altLang="en-US" dirty="0">
                <a:solidFill>
                  <a:srgbClr val="008080"/>
                </a:solidFill>
                <a:latin typeface="Arial Unicode MS"/>
              </a:rPr>
              <a:t> Type </a:t>
            </a:r>
            <a:r>
              <a:rPr lang="en-US" altLang="en-US" b="1" dirty="0">
                <a:solidFill>
                  <a:srgbClr val="008080"/>
                </a:solidFill>
                <a:latin typeface="Arial Unicode MS"/>
              </a:rPr>
              <a:t>$ 8</a:t>
            </a:r>
            <a:r>
              <a:rPr lang="en-US" altLang="en-US" dirty="0">
                <a:solidFill>
                  <a:srgbClr val="008080"/>
                </a:solidFill>
                <a:latin typeface="Arial Unicode MS"/>
              </a:rPr>
              <a:t>;</a:t>
            </a:r>
            <a:r>
              <a:rPr lang="en-US" altLang="en-US" dirty="0">
                <a:latin typeface="Arial Unicode MS"/>
              </a:rPr>
              <a:t> </a:t>
            </a:r>
          </a:p>
          <a:p>
            <a:pPr lvl="1" eaLnBrk="1" hangingPunct="1"/>
            <a:r>
              <a:rPr lang="en-US" altLang="en-US" b="1" dirty="0">
                <a:solidFill>
                  <a:srgbClr val="008080"/>
                </a:solidFill>
                <a:latin typeface="Arial Unicode MS"/>
              </a:rPr>
              <a:t>length</a:t>
            </a:r>
            <a:r>
              <a:rPr lang="en-US" altLang="en-US" dirty="0">
                <a:solidFill>
                  <a:srgbClr val="008080"/>
                </a:solidFill>
                <a:latin typeface="Arial Unicode MS"/>
              </a:rPr>
              <a:t> Address1 Address2 Address3 </a:t>
            </a:r>
            <a:r>
              <a:rPr lang="en-US" altLang="en-US" b="1" dirty="0">
                <a:solidFill>
                  <a:srgbClr val="008080"/>
                </a:solidFill>
                <a:latin typeface="Arial Unicode MS"/>
              </a:rPr>
              <a:t>$ 200</a:t>
            </a:r>
            <a:r>
              <a:rPr lang="en-US" altLang="en-US" dirty="0">
                <a:solidFill>
                  <a:srgbClr val="008080"/>
                </a:solidFill>
                <a:latin typeface="Arial Unicode MS"/>
              </a:rPr>
              <a:t>;</a:t>
            </a:r>
            <a:r>
              <a:rPr lang="en-US" altLang="en-US" dirty="0">
                <a:latin typeface="Arial Unicode MS"/>
              </a:rPr>
              <a:t> </a:t>
            </a:r>
          </a:p>
          <a:p>
            <a:pPr lvl="1" eaLnBrk="1" hangingPunct="1"/>
            <a:r>
              <a:rPr lang="en-US" altLang="en-US" b="1" dirty="0">
                <a:solidFill>
                  <a:srgbClr val="008080"/>
                </a:solidFill>
                <a:latin typeface="Arial Unicode MS"/>
              </a:rPr>
              <a:t>length</a:t>
            </a:r>
            <a:r>
              <a:rPr lang="en-US" altLang="en-US" dirty="0">
                <a:solidFill>
                  <a:srgbClr val="008080"/>
                </a:solidFill>
                <a:latin typeface="Arial Unicode MS"/>
              </a:rPr>
              <a:t> FirstName $ 12 </a:t>
            </a:r>
            <a:r>
              <a:rPr lang="en-US" altLang="en-US" dirty="0" err="1">
                <a:solidFill>
                  <a:srgbClr val="008080"/>
                </a:solidFill>
                <a:latin typeface="Arial Unicode MS"/>
              </a:rPr>
              <a:t>LastName</a:t>
            </a:r>
            <a:r>
              <a:rPr lang="en-US" altLang="en-US" dirty="0">
                <a:solidFill>
                  <a:srgbClr val="008080"/>
                </a:solidFill>
                <a:latin typeface="Arial Unicode MS"/>
              </a:rPr>
              <a:t> </a:t>
            </a:r>
            <a:r>
              <a:rPr lang="en-US" altLang="en-US" b="1" dirty="0">
                <a:solidFill>
                  <a:srgbClr val="008080"/>
                </a:solidFill>
                <a:latin typeface="Arial Unicode MS"/>
              </a:rPr>
              <a:t>$ 16</a:t>
            </a:r>
            <a:r>
              <a:rPr lang="en-US" altLang="en-US" dirty="0">
                <a:solidFill>
                  <a:srgbClr val="008080"/>
                </a:solidFill>
                <a:latin typeface="Arial Unicode MS"/>
              </a:rPr>
              <a:t>;</a:t>
            </a:r>
            <a:r>
              <a:rPr lang="en-US" altLang="en-US" dirty="0">
                <a:latin typeface="Arial Unicode MS"/>
              </a:rPr>
              <a:t> </a:t>
            </a:r>
          </a:p>
          <a:p>
            <a:pPr lvl="1" eaLnBrk="1" hangingPunct="1"/>
            <a:r>
              <a:rPr lang="en-US" altLang="en-US" dirty="0">
                <a:solidFill>
                  <a:schemeClr val="accent2"/>
                </a:solidFill>
                <a:latin typeface="Arial Unicode MS"/>
              </a:rPr>
              <a:t>data </a:t>
            </a:r>
            <a:r>
              <a:rPr lang="en-US" altLang="en-US" dirty="0" err="1">
                <a:solidFill>
                  <a:schemeClr val="accent2"/>
                </a:solidFill>
                <a:latin typeface="Arial Unicode MS"/>
              </a:rPr>
              <a:t>finance.newloan</a:t>
            </a:r>
            <a:r>
              <a:rPr lang="en-US" altLang="en-US" dirty="0">
                <a:solidFill>
                  <a:schemeClr val="accent2"/>
                </a:solidFill>
                <a:latin typeface="Arial Unicode MS"/>
              </a:rPr>
              <a:t>; </a:t>
            </a:r>
          </a:p>
          <a:p>
            <a:pPr lvl="2" eaLnBrk="1" hangingPunct="1">
              <a:buFontTx/>
              <a:buNone/>
            </a:pPr>
            <a:r>
              <a:rPr lang="en-US" altLang="en-US" dirty="0">
                <a:solidFill>
                  <a:schemeClr val="accent2"/>
                </a:solidFill>
                <a:latin typeface="Arial Unicode MS"/>
              </a:rPr>
              <a:t>set </a:t>
            </a:r>
            <a:r>
              <a:rPr lang="en-US" altLang="en-US" dirty="0" err="1">
                <a:solidFill>
                  <a:schemeClr val="accent2"/>
                </a:solidFill>
                <a:latin typeface="Arial Unicode MS"/>
              </a:rPr>
              <a:t>finance.records</a:t>
            </a:r>
            <a:r>
              <a:rPr lang="en-US" altLang="en-US" dirty="0">
                <a:solidFill>
                  <a:schemeClr val="accent2"/>
                </a:solidFill>
                <a:latin typeface="Arial Unicode MS"/>
              </a:rPr>
              <a:t>(drop=amount rate); </a:t>
            </a:r>
          </a:p>
          <a:p>
            <a:pPr lvl="2" eaLnBrk="1" hangingPunct="1">
              <a:buFontTx/>
              <a:buNone/>
            </a:pPr>
            <a:r>
              <a:rPr lang="en-US" altLang="en-US" b="1" dirty="0">
                <a:solidFill>
                  <a:srgbClr val="008080"/>
                </a:solidFill>
                <a:latin typeface="Arial Unicode MS"/>
              </a:rPr>
              <a:t>length</a:t>
            </a:r>
            <a:r>
              <a:rPr lang="en-US" altLang="en-US" b="1" dirty="0">
                <a:solidFill>
                  <a:schemeClr val="accent2"/>
                </a:solidFill>
                <a:latin typeface="Arial Unicode MS"/>
              </a:rPr>
              <a:t> </a:t>
            </a:r>
            <a:r>
              <a:rPr lang="en-US" altLang="en-US" dirty="0">
                <a:solidFill>
                  <a:schemeClr val="accent2"/>
                </a:solidFill>
                <a:latin typeface="Arial Unicode MS"/>
              </a:rPr>
              <a:t>Type $ 8; </a:t>
            </a:r>
          </a:p>
          <a:p>
            <a:pPr lvl="2" eaLnBrk="1" hangingPunct="1">
              <a:buFontTx/>
              <a:buNone/>
            </a:pPr>
            <a:r>
              <a:rPr lang="en-US" altLang="en-US" dirty="0" err="1">
                <a:solidFill>
                  <a:schemeClr val="accent2"/>
                </a:solidFill>
                <a:latin typeface="Arial Unicode MS"/>
              </a:rPr>
              <a:t>TotalLoan+payment</a:t>
            </a:r>
            <a:r>
              <a:rPr lang="en-US" altLang="en-US" dirty="0">
                <a:solidFill>
                  <a:schemeClr val="accent2"/>
                </a:solidFill>
                <a:latin typeface="Arial Unicode MS"/>
              </a:rPr>
              <a:t>; </a:t>
            </a:r>
          </a:p>
          <a:p>
            <a:pPr lvl="2" eaLnBrk="1" hangingPunct="1">
              <a:buFontTx/>
              <a:buNone/>
            </a:pPr>
            <a:r>
              <a:rPr lang="en-US" altLang="en-US" dirty="0">
                <a:solidFill>
                  <a:schemeClr val="accent2"/>
                </a:solidFill>
                <a:latin typeface="Arial Unicode MS"/>
              </a:rPr>
              <a:t>if code='1' then Type='Fixed'; </a:t>
            </a:r>
          </a:p>
          <a:p>
            <a:pPr lvl="2" eaLnBrk="1" hangingPunct="1">
              <a:buFontTx/>
              <a:buNone/>
            </a:pPr>
            <a:r>
              <a:rPr lang="en-US" altLang="en-US" dirty="0">
                <a:solidFill>
                  <a:schemeClr val="accent2"/>
                </a:solidFill>
                <a:latin typeface="Arial Unicode MS"/>
              </a:rPr>
              <a:t>else Type='Variable'; </a:t>
            </a:r>
          </a:p>
          <a:p>
            <a:pPr lvl="2" eaLnBrk="1" hangingPunct="1">
              <a:buFontTx/>
              <a:buNone/>
            </a:pPr>
            <a:r>
              <a:rPr lang="en-US" altLang="en-US" dirty="0">
                <a:solidFill>
                  <a:schemeClr val="accent2"/>
                </a:solidFill>
                <a:latin typeface="Arial Unicode MS"/>
              </a:rPr>
              <a:t>run; </a:t>
            </a:r>
          </a:p>
        </p:txBody>
      </p:sp>
      <p:sp>
        <p:nvSpPr>
          <p:cNvPr id="86020" name="Slide Number Placeholder 5">
            <a:extLst>
              <a:ext uri="{FF2B5EF4-FFF2-40B4-BE49-F238E27FC236}">
                <a16:creationId xmlns:a16="http://schemas.microsoft.com/office/drawing/2014/main" id="{F0FA685B-981B-1CE6-CCE7-9E564C66CCD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F88EDD4-1845-45C1-97AF-607B2A2A4E1A}" type="slidenum">
              <a:rPr lang="en-US" altLang="en-US" smtClean="0">
                <a:solidFill>
                  <a:srgbClr val="898989"/>
                </a:solidFill>
              </a:rPr>
              <a:pPr/>
              <a:t>90</a:t>
            </a:fld>
            <a:endParaRPr lang="en-US" altLang="en-US">
              <a:solidFill>
                <a:srgbClr val="898989"/>
              </a:solidFill>
            </a:endParaRPr>
          </a:p>
        </p:txBody>
      </p:sp>
      <p:sp>
        <p:nvSpPr>
          <p:cNvPr id="86021" name="Text Box 4">
            <a:extLst>
              <a:ext uri="{FF2B5EF4-FFF2-40B4-BE49-F238E27FC236}">
                <a16:creationId xmlns:a16="http://schemas.microsoft.com/office/drawing/2014/main" id="{545891AD-602E-2C81-CEAE-2155BC7FD01E}"/>
              </a:ext>
            </a:extLst>
          </p:cNvPr>
          <p:cNvSpPr txBox="1">
            <a:spLocks noChangeArrowheads="1"/>
          </p:cNvSpPr>
          <p:nvPr/>
        </p:nvSpPr>
        <p:spPr bwMode="auto">
          <a:xfrm>
            <a:off x="4876800" y="4267200"/>
            <a:ext cx="2971800" cy="12001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a:latin typeface="Arial Unicode MS"/>
              </a:rPr>
              <a:t>What will be the effect of excluding the length statement in this data step?</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71106477-E4E9-2940-B709-991B6D854BB8}"/>
              </a:ext>
            </a:extLst>
          </p:cNvPr>
          <p:cNvSpPr>
            <a:spLocks noGrp="1"/>
          </p:cNvSpPr>
          <p:nvPr>
            <p:ph type="title"/>
          </p:nvPr>
        </p:nvSpPr>
        <p:spPr/>
        <p:txBody>
          <a:bodyPr/>
          <a:lstStyle/>
          <a:p>
            <a:pPr eaLnBrk="1" hangingPunct="1"/>
            <a:r>
              <a:rPr lang="en-US" altLang="en-US"/>
              <a:t>SAS Statements</a:t>
            </a:r>
          </a:p>
        </p:txBody>
      </p:sp>
      <p:sp>
        <p:nvSpPr>
          <p:cNvPr id="87043" name="Rectangle 3">
            <a:extLst>
              <a:ext uri="{FF2B5EF4-FFF2-40B4-BE49-F238E27FC236}">
                <a16:creationId xmlns:a16="http://schemas.microsoft.com/office/drawing/2014/main" id="{DFF19175-DC88-9DAC-BBB6-1AF4E214608E}"/>
              </a:ext>
            </a:extLst>
          </p:cNvPr>
          <p:cNvSpPr>
            <a:spLocks noGrp="1" noChangeArrowheads="1"/>
          </p:cNvSpPr>
          <p:nvPr>
            <p:ph idx="1"/>
          </p:nvPr>
        </p:nvSpPr>
        <p:spPr/>
        <p:txBody>
          <a:bodyPr/>
          <a:lstStyle/>
          <a:p>
            <a:pPr eaLnBrk="1" hangingPunct="1"/>
            <a:r>
              <a:rPr lang="en-US" altLang="en-US" dirty="0">
                <a:latin typeface="Arial Unicode MS"/>
              </a:rPr>
              <a:t>What will be the length of the variable City?</a:t>
            </a:r>
          </a:p>
          <a:p>
            <a:pPr lvl="1" eaLnBrk="1" hangingPunct="1">
              <a:buFont typeface="Tahoma" panose="020B0604030504040204" pitchFamily="34" charset="0"/>
              <a:buNone/>
            </a:pPr>
            <a:endParaRPr lang="en-US" altLang="en-US" dirty="0">
              <a:solidFill>
                <a:srgbClr val="008080"/>
              </a:solidFill>
              <a:latin typeface="Arial Unicode MS"/>
            </a:endParaRPr>
          </a:p>
          <a:p>
            <a:pPr lvl="1" eaLnBrk="1" hangingPunct="1">
              <a:buFont typeface="Tahoma" panose="020B0604030504040204" pitchFamily="34" charset="0"/>
              <a:buNone/>
            </a:pPr>
            <a:r>
              <a:rPr lang="en-US" altLang="en-US" dirty="0">
                <a:solidFill>
                  <a:srgbClr val="008080"/>
                </a:solidFill>
                <a:latin typeface="Arial Unicode MS"/>
              </a:rPr>
              <a:t>data </a:t>
            </a:r>
            <a:r>
              <a:rPr lang="en-US" altLang="en-US" dirty="0" err="1">
                <a:solidFill>
                  <a:srgbClr val="008080"/>
                </a:solidFill>
                <a:latin typeface="Arial Unicode MS"/>
              </a:rPr>
              <a:t>census.totals</a:t>
            </a:r>
            <a:r>
              <a:rPr lang="en-US" altLang="en-US" dirty="0">
                <a:solidFill>
                  <a:srgbClr val="008080"/>
                </a:solidFill>
                <a:latin typeface="Arial Unicode MS"/>
              </a:rPr>
              <a:t>;</a:t>
            </a:r>
            <a:r>
              <a:rPr lang="en-US" altLang="en-US" dirty="0">
                <a:latin typeface="Arial Unicode MS"/>
              </a:rPr>
              <a:t> </a:t>
            </a:r>
          </a:p>
          <a:p>
            <a:pPr lvl="1" eaLnBrk="1" hangingPunct="1">
              <a:buFont typeface="Tahoma" panose="020B0604030504040204" pitchFamily="34" charset="0"/>
              <a:buNone/>
            </a:pPr>
            <a:r>
              <a:rPr lang="en-US" altLang="en-US" dirty="0">
                <a:solidFill>
                  <a:srgbClr val="008080"/>
                </a:solidFill>
                <a:latin typeface="Arial Unicode MS"/>
              </a:rPr>
              <a:t>	set </a:t>
            </a:r>
            <a:r>
              <a:rPr lang="en-US" altLang="en-US" dirty="0" err="1">
                <a:solidFill>
                  <a:srgbClr val="008080"/>
                </a:solidFill>
                <a:latin typeface="Arial Unicode MS"/>
              </a:rPr>
              <a:t>adjust.rates</a:t>
            </a:r>
            <a:r>
              <a:rPr lang="en-US" altLang="en-US" dirty="0">
                <a:solidFill>
                  <a:srgbClr val="008080"/>
                </a:solidFill>
                <a:latin typeface="Arial Unicode MS"/>
              </a:rPr>
              <a:t>;</a:t>
            </a:r>
            <a:r>
              <a:rPr lang="en-US" altLang="en-US" dirty="0">
                <a:latin typeface="Arial Unicode MS"/>
              </a:rPr>
              <a:t> </a:t>
            </a:r>
          </a:p>
          <a:p>
            <a:pPr lvl="1" eaLnBrk="1" hangingPunct="1">
              <a:buFont typeface="Tahoma" panose="020B0604030504040204" pitchFamily="34" charset="0"/>
              <a:buNone/>
            </a:pPr>
            <a:r>
              <a:rPr lang="en-US" altLang="en-US" dirty="0">
                <a:solidFill>
                  <a:srgbClr val="008080"/>
                </a:solidFill>
                <a:latin typeface="Arial Unicode MS"/>
              </a:rPr>
              <a:t>	if </a:t>
            </a:r>
            <a:r>
              <a:rPr lang="en-US" altLang="en-US" dirty="0" err="1">
                <a:solidFill>
                  <a:srgbClr val="008080"/>
                </a:solidFill>
                <a:latin typeface="Arial Unicode MS"/>
              </a:rPr>
              <a:t>adjustedrate</a:t>
            </a:r>
            <a:r>
              <a:rPr lang="en-US" altLang="en-US" dirty="0">
                <a:solidFill>
                  <a:srgbClr val="008080"/>
                </a:solidFill>
                <a:latin typeface="Arial Unicode MS"/>
              </a:rPr>
              <a:t>=3 then</a:t>
            </a:r>
            <a:r>
              <a:rPr lang="en-US" altLang="en-US" dirty="0">
                <a:latin typeface="Arial Unicode MS"/>
              </a:rPr>
              <a:t> </a:t>
            </a:r>
            <a:r>
              <a:rPr lang="en-US" altLang="en-US" dirty="0">
                <a:solidFill>
                  <a:srgbClr val="008080"/>
                </a:solidFill>
                <a:latin typeface="Arial Unicode MS"/>
              </a:rPr>
              <a:t>City='Minneapolis';</a:t>
            </a:r>
            <a:r>
              <a:rPr lang="en-US" altLang="en-US" dirty="0">
                <a:latin typeface="Arial Unicode MS"/>
              </a:rPr>
              <a:t> </a:t>
            </a:r>
          </a:p>
          <a:p>
            <a:pPr lvl="1" eaLnBrk="1" hangingPunct="1">
              <a:buFont typeface="Tahoma" panose="020B0604030504040204" pitchFamily="34" charset="0"/>
              <a:buNone/>
            </a:pPr>
            <a:r>
              <a:rPr lang="en-US" altLang="en-US" dirty="0">
                <a:solidFill>
                  <a:srgbClr val="008080"/>
                </a:solidFill>
                <a:latin typeface="Arial Unicode MS"/>
              </a:rPr>
              <a:t>	else if </a:t>
            </a:r>
            <a:r>
              <a:rPr lang="en-US" altLang="en-US" dirty="0" err="1">
                <a:solidFill>
                  <a:srgbClr val="008080"/>
                </a:solidFill>
                <a:latin typeface="Arial Unicode MS"/>
              </a:rPr>
              <a:t>adjrate</a:t>
            </a:r>
            <a:r>
              <a:rPr lang="en-US" altLang="en-US" dirty="0">
                <a:solidFill>
                  <a:srgbClr val="008080"/>
                </a:solidFill>
                <a:latin typeface="Arial Unicode MS"/>
              </a:rPr>
              <a:t>=5 then</a:t>
            </a:r>
            <a:r>
              <a:rPr lang="en-US" altLang="en-US" dirty="0">
                <a:latin typeface="Arial Unicode MS"/>
              </a:rPr>
              <a:t> </a:t>
            </a:r>
            <a:r>
              <a:rPr lang="en-US" altLang="en-US" dirty="0">
                <a:solidFill>
                  <a:srgbClr val="008080"/>
                </a:solidFill>
                <a:latin typeface="Arial Unicode MS"/>
              </a:rPr>
              <a:t>City='Chicago';</a:t>
            </a:r>
            <a:r>
              <a:rPr lang="en-US" altLang="en-US" dirty="0">
                <a:latin typeface="Arial Unicode MS"/>
              </a:rPr>
              <a:t> </a:t>
            </a:r>
          </a:p>
          <a:p>
            <a:pPr lvl="1" eaLnBrk="1" hangingPunct="1">
              <a:buFont typeface="Tahoma" panose="020B0604030504040204" pitchFamily="34" charset="0"/>
              <a:buNone/>
            </a:pPr>
            <a:r>
              <a:rPr lang="en-US" altLang="en-US" dirty="0">
                <a:solidFill>
                  <a:srgbClr val="008080"/>
                </a:solidFill>
                <a:latin typeface="Arial Unicode MS"/>
              </a:rPr>
              <a:t>	</a:t>
            </a:r>
            <a:r>
              <a:rPr lang="en-US" altLang="en-US" dirty="0" err="1">
                <a:solidFill>
                  <a:srgbClr val="008080"/>
                </a:solidFill>
                <a:latin typeface="Arial Unicode MS"/>
              </a:rPr>
              <a:t>TotalPopulation+citypopulation</a:t>
            </a:r>
            <a:r>
              <a:rPr lang="en-US" altLang="en-US" dirty="0">
                <a:solidFill>
                  <a:srgbClr val="008080"/>
                </a:solidFill>
                <a:latin typeface="Arial Unicode MS"/>
              </a:rPr>
              <a:t>;</a:t>
            </a:r>
            <a:r>
              <a:rPr lang="en-US" altLang="en-US" dirty="0">
                <a:latin typeface="Arial Unicode MS"/>
              </a:rPr>
              <a:t> </a:t>
            </a:r>
          </a:p>
          <a:p>
            <a:pPr lvl="1" eaLnBrk="1" hangingPunct="1">
              <a:buFont typeface="Tahoma" panose="020B0604030504040204" pitchFamily="34" charset="0"/>
              <a:buNone/>
            </a:pPr>
            <a:r>
              <a:rPr lang="en-US" altLang="en-US" dirty="0">
                <a:solidFill>
                  <a:srgbClr val="008080"/>
                </a:solidFill>
                <a:latin typeface="Arial Unicode MS"/>
              </a:rPr>
              <a:t>run;</a:t>
            </a:r>
            <a:r>
              <a:rPr lang="en-US" altLang="en-US" dirty="0">
                <a:latin typeface="Arial Unicode MS"/>
              </a:rPr>
              <a:t> </a:t>
            </a:r>
          </a:p>
        </p:txBody>
      </p:sp>
      <p:sp>
        <p:nvSpPr>
          <p:cNvPr id="87044" name="Slide Number Placeholder 5">
            <a:extLst>
              <a:ext uri="{FF2B5EF4-FFF2-40B4-BE49-F238E27FC236}">
                <a16:creationId xmlns:a16="http://schemas.microsoft.com/office/drawing/2014/main" id="{43E3363C-BBFF-B008-8F9E-4BCA509EAD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7D4C45F-750C-4260-B2F6-765A3F1466E6}" type="slidenum">
              <a:rPr lang="en-US" altLang="en-US" smtClean="0">
                <a:solidFill>
                  <a:srgbClr val="898989"/>
                </a:solidFill>
              </a:rPr>
              <a:pPr/>
              <a:t>91</a:t>
            </a:fld>
            <a:endParaRPr lang="en-US" altLang="en-US">
              <a:solidFill>
                <a:srgbClr val="898989"/>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2AD921F3-C7BF-2207-9B4D-18CB3972B63D}"/>
              </a:ext>
            </a:extLst>
          </p:cNvPr>
          <p:cNvSpPr>
            <a:spLocks noGrp="1"/>
          </p:cNvSpPr>
          <p:nvPr>
            <p:ph type="title"/>
          </p:nvPr>
        </p:nvSpPr>
        <p:spPr/>
        <p:txBody>
          <a:bodyPr/>
          <a:lstStyle/>
          <a:p>
            <a:pPr eaLnBrk="1" hangingPunct="1"/>
            <a:r>
              <a:rPr lang="en-US" altLang="en-US"/>
              <a:t>SAS Statements</a:t>
            </a:r>
          </a:p>
        </p:txBody>
      </p:sp>
      <p:sp>
        <p:nvSpPr>
          <p:cNvPr id="88067" name="Rectangle 3">
            <a:extLst>
              <a:ext uri="{FF2B5EF4-FFF2-40B4-BE49-F238E27FC236}">
                <a16:creationId xmlns:a16="http://schemas.microsoft.com/office/drawing/2014/main" id="{B6F9D17E-AE22-358D-F852-1E3D068A3500}"/>
              </a:ext>
            </a:extLst>
          </p:cNvPr>
          <p:cNvSpPr>
            <a:spLocks noGrp="1" noChangeArrowheads="1"/>
          </p:cNvSpPr>
          <p:nvPr>
            <p:ph idx="1"/>
          </p:nvPr>
        </p:nvSpPr>
        <p:spPr/>
        <p:txBody>
          <a:bodyPr/>
          <a:lstStyle/>
          <a:p>
            <a:pPr eaLnBrk="1" hangingPunct="1"/>
            <a:r>
              <a:rPr lang="en-US" altLang="en-US" b="1">
                <a:solidFill>
                  <a:schemeClr val="accent2"/>
                </a:solidFill>
              </a:rPr>
              <a:t>RETAIN statement</a:t>
            </a:r>
          </a:p>
          <a:p>
            <a:pPr lvl="1" eaLnBrk="1" hangingPunct="1"/>
            <a:endParaRPr lang="en-US" altLang="en-US"/>
          </a:p>
          <a:p>
            <a:pPr lvl="1" eaLnBrk="1" hangingPunct="1"/>
            <a:r>
              <a:rPr lang="en-US" altLang="en-US"/>
              <a:t>Causes a variable that is created by an INPUT or assignment statement to retain its value from one iteration of the DATA step to the next</a:t>
            </a:r>
          </a:p>
          <a:p>
            <a:pPr lvl="1" eaLnBrk="1" hangingPunct="1"/>
            <a:endParaRPr lang="en-US" altLang="en-US"/>
          </a:p>
          <a:p>
            <a:pPr lvl="1" eaLnBrk="1" hangingPunct="1"/>
            <a:r>
              <a:rPr lang="en-US" altLang="en-US"/>
              <a:t>Is used in a DATA step</a:t>
            </a:r>
          </a:p>
          <a:p>
            <a:pPr lvl="1" eaLnBrk="1" hangingPunct="1"/>
            <a:endParaRPr lang="en-US" altLang="en-US"/>
          </a:p>
          <a:p>
            <a:pPr lvl="1" eaLnBrk="1" hangingPunct="1"/>
            <a:r>
              <a:rPr lang="en-US" altLang="en-US"/>
              <a:t>The general form of RETAIN is as follows:</a:t>
            </a:r>
          </a:p>
          <a:p>
            <a:pPr lvl="2" eaLnBrk="1" hangingPunct="1"/>
            <a:r>
              <a:rPr lang="en-US" altLang="en-US">
                <a:solidFill>
                  <a:srgbClr val="008080"/>
                </a:solidFill>
                <a:latin typeface="Arial Unicode MS"/>
              </a:rPr>
              <a:t>RETAIN &lt;element-list(s) &lt;initial-value(s) | </a:t>
            </a:r>
            <a:br>
              <a:rPr lang="en-US" altLang="en-US">
                <a:solidFill>
                  <a:srgbClr val="008080"/>
                </a:solidFill>
                <a:latin typeface="Arial Unicode MS"/>
              </a:rPr>
            </a:br>
            <a:r>
              <a:rPr lang="en-US" altLang="en-US">
                <a:solidFill>
                  <a:srgbClr val="008080"/>
                </a:solidFill>
                <a:latin typeface="Arial Unicode MS"/>
              </a:rPr>
              <a:t>(initial-value-1) | (initial-value-list-1) &gt; </a:t>
            </a:r>
            <a:br>
              <a:rPr lang="en-US" altLang="en-US">
                <a:solidFill>
                  <a:srgbClr val="008080"/>
                </a:solidFill>
                <a:latin typeface="Arial Unicode MS"/>
              </a:rPr>
            </a:br>
            <a:r>
              <a:rPr lang="en-US" altLang="en-US">
                <a:solidFill>
                  <a:srgbClr val="008080"/>
                </a:solidFill>
                <a:latin typeface="Arial Unicode MS"/>
              </a:rPr>
              <a:t>&lt; . . . element-list-n &lt;initial-value-n | </a:t>
            </a:r>
            <a:br>
              <a:rPr lang="en-US" altLang="en-US">
                <a:solidFill>
                  <a:srgbClr val="008080"/>
                </a:solidFill>
                <a:latin typeface="Arial Unicode MS"/>
              </a:rPr>
            </a:br>
            <a:r>
              <a:rPr lang="en-US" altLang="en-US">
                <a:solidFill>
                  <a:srgbClr val="008080"/>
                </a:solidFill>
                <a:latin typeface="Arial Unicode MS"/>
              </a:rPr>
              <a:t>(initial-value-n ) | (initial-value-list-n)&gt;&gt;&gt;;</a:t>
            </a:r>
            <a:r>
              <a:rPr lang="en-US" altLang="en-US" b="1">
                <a:solidFill>
                  <a:srgbClr val="008000"/>
                </a:solidFill>
              </a:rPr>
              <a:t> </a:t>
            </a:r>
          </a:p>
          <a:p>
            <a:pPr lvl="2" eaLnBrk="1" hangingPunct="1"/>
            <a:endParaRPr lang="en-US" altLang="en-US" b="1">
              <a:solidFill>
                <a:srgbClr val="008000"/>
              </a:solidFill>
            </a:endParaRPr>
          </a:p>
          <a:p>
            <a:pPr lvl="2" eaLnBrk="1" hangingPunct="1"/>
            <a:endParaRPr lang="en-US" altLang="en-US" b="1">
              <a:solidFill>
                <a:srgbClr val="008000"/>
              </a:solidFill>
            </a:endParaRPr>
          </a:p>
          <a:p>
            <a:pPr lvl="1" eaLnBrk="1" hangingPunct="1"/>
            <a:endParaRPr lang="en-US" altLang="en-US" b="1"/>
          </a:p>
        </p:txBody>
      </p:sp>
      <p:sp>
        <p:nvSpPr>
          <p:cNvPr id="88068" name="Slide Number Placeholder 5">
            <a:extLst>
              <a:ext uri="{FF2B5EF4-FFF2-40B4-BE49-F238E27FC236}">
                <a16:creationId xmlns:a16="http://schemas.microsoft.com/office/drawing/2014/main" id="{545A826F-58A6-55E5-DCB5-D5BC27B7356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CACE61D-B623-4464-BEE3-E127D628C272}" type="slidenum">
              <a:rPr lang="en-US" altLang="en-US" smtClean="0">
                <a:solidFill>
                  <a:srgbClr val="898989"/>
                </a:solidFill>
              </a:rPr>
              <a:pPr/>
              <a:t>92</a:t>
            </a:fld>
            <a:endParaRPr lang="en-US" altLang="en-US">
              <a:solidFill>
                <a:srgbClr val="898989"/>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B9A5D5E-2CCB-4B37-F68D-676324BC21F4}"/>
              </a:ext>
            </a:extLst>
          </p:cNvPr>
          <p:cNvSpPr>
            <a:spLocks noGrp="1"/>
          </p:cNvSpPr>
          <p:nvPr>
            <p:ph type="title"/>
          </p:nvPr>
        </p:nvSpPr>
        <p:spPr/>
        <p:txBody>
          <a:bodyPr/>
          <a:lstStyle/>
          <a:p>
            <a:pPr eaLnBrk="1" hangingPunct="1"/>
            <a:r>
              <a:rPr lang="en-US" altLang="en-US"/>
              <a:t>SAS Statements</a:t>
            </a:r>
          </a:p>
        </p:txBody>
      </p:sp>
      <p:sp>
        <p:nvSpPr>
          <p:cNvPr id="89091" name="Rectangle 3">
            <a:extLst>
              <a:ext uri="{FF2B5EF4-FFF2-40B4-BE49-F238E27FC236}">
                <a16:creationId xmlns:a16="http://schemas.microsoft.com/office/drawing/2014/main" id="{B71891E2-F9D5-C058-CA90-BEF073D82331}"/>
              </a:ext>
            </a:extLst>
          </p:cNvPr>
          <p:cNvSpPr>
            <a:spLocks noGrp="1" noChangeArrowheads="1"/>
          </p:cNvSpPr>
          <p:nvPr>
            <p:ph idx="1"/>
          </p:nvPr>
        </p:nvSpPr>
        <p:spPr/>
        <p:txBody>
          <a:bodyPr/>
          <a:lstStyle/>
          <a:p>
            <a:pPr eaLnBrk="1" hangingPunct="1"/>
            <a:r>
              <a:rPr lang="en-US" altLang="en-US" dirty="0"/>
              <a:t>Example of RETAIN statement:</a:t>
            </a:r>
          </a:p>
          <a:p>
            <a:pPr lvl="1" eaLnBrk="1" hangingPunct="1"/>
            <a:r>
              <a:rPr lang="en-US" altLang="en-US" dirty="0"/>
              <a:t>This RETAIN statement retains the values of variable </a:t>
            </a:r>
            <a:r>
              <a:rPr lang="en-US" altLang="en-US" dirty="0" err="1"/>
              <a:t>Tot_Sales</a:t>
            </a:r>
            <a:r>
              <a:rPr lang="en-US" altLang="en-US" dirty="0"/>
              <a:t> from one iteration of the DATA step to the next:</a:t>
            </a:r>
            <a:r>
              <a:rPr lang="en-US" altLang="en-US" dirty="0">
                <a:solidFill>
                  <a:srgbClr val="008000"/>
                </a:solidFill>
              </a:rPr>
              <a:t> </a:t>
            </a:r>
          </a:p>
          <a:p>
            <a:pPr lvl="2" eaLnBrk="1" hangingPunct="1">
              <a:buFontTx/>
              <a:buNone/>
            </a:pPr>
            <a:r>
              <a:rPr lang="en-US" altLang="en-US" dirty="0">
                <a:solidFill>
                  <a:schemeClr val="accent2"/>
                </a:solidFill>
              </a:rPr>
              <a:t>Data Sales;</a:t>
            </a:r>
          </a:p>
          <a:p>
            <a:pPr lvl="2" eaLnBrk="1" hangingPunct="1">
              <a:buFontTx/>
              <a:buNone/>
            </a:pPr>
            <a:r>
              <a:rPr lang="en-US" altLang="en-US" dirty="0">
                <a:solidFill>
                  <a:schemeClr val="accent2"/>
                </a:solidFill>
              </a:rPr>
              <a:t>Set Qtr1;</a:t>
            </a:r>
          </a:p>
          <a:p>
            <a:pPr lvl="2" eaLnBrk="1" hangingPunct="1">
              <a:buFontTx/>
              <a:buNone/>
            </a:pPr>
            <a:r>
              <a:rPr lang="en-US" altLang="en-US" dirty="0">
                <a:solidFill>
                  <a:srgbClr val="008080"/>
                </a:solidFill>
                <a:latin typeface="Arial Unicode MS"/>
              </a:rPr>
              <a:t>Retain</a:t>
            </a:r>
            <a:r>
              <a:rPr lang="en-US" altLang="en-US" dirty="0">
                <a:solidFill>
                  <a:schemeClr val="accent2"/>
                </a:solidFill>
              </a:rPr>
              <a:t> </a:t>
            </a:r>
            <a:r>
              <a:rPr lang="en-US" altLang="en-US" dirty="0" err="1">
                <a:solidFill>
                  <a:schemeClr val="accent2"/>
                </a:solidFill>
              </a:rPr>
              <a:t>Tot_Sales</a:t>
            </a:r>
            <a:r>
              <a:rPr lang="en-US" altLang="en-US" dirty="0">
                <a:solidFill>
                  <a:schemeClr val="accent2"/>
                </a:solidFill>
              </a:rPr>
              <a:t> 15;</a:t>
            </a:r>
          </a:p>
          <a:p>
            <a:pPr lvl="2" eaLnBrk="1" hangingPunct="1">
              <a:buFontTx/>
              <a:buNone/>
            </a:pPr>
            <a:r>
              <a:rPr lang="en-US" altLang="en-US" dirty="0" err="1">
                <a:solidFill>
                  <a:schemeClr val="accent2"/>
                </a:solidFill>
              </a:rPr>
              <a:t>Tot_Sales</a:t>
            </a:r>
            <a:r>
              <a:rPr lang="en-US" altLang="en-US" dirty="0">
                <a:solidFill>
                  <a:schemeClr val="accent2"/>
                </a:solidFill>
              </a:rPr>
              <a:t> = </a:t>
            </a:r>
            <a:r>
              <a:rPr lang="en-US" altLang="en-US" dirty="0" err="1">
                <a:solidFill>
                  <a:schemeClr val="accent2"/>
                </a:solidFill>
              </a:rPr>
              <a:t>Tot_sales</a:t>
            </a:r>
            <a:r>
              <a:rPr lang="en-US" altLang="en-US" dirty="0">
                <a:solidFill>
                  <a:schemeClr val="accent2"/>
                </a:solidFill>
              </a:rPr>
              <a:t> + </a:t>
            </a:r>
            <a:r>
              <a:rPr lang="en-US" altLang="en-US" dirty="0" err="1">
                <a:solidFill>
                  <a:schemeClr val="accent2"/>
                </a:solidFill>
              </a:rPr>
              <a:t>Sale_amount</a:t>
            </a:r>
            <a:r>
              <a:rPr lang="en-US" altLang="en-US" dirty="0">
                <a:solidFill>
                  <a:schemeClr val="accent2"/>
                </a:solidFill>
              </a:rPr>
              <a:t>;</a:t>
            </a:r>
          </a:p>
          <a:p>
            <a:pPr lvl="2" eaLnBrk="1" hangingPunct="1">
              <a:buFontTx/>
              <a:buNone/>
            </a:pPr>
            <a:r>
              <a:rPr lang="en-US" altLang="en-US" dirty="0">
                <a:solidFill>
                  <a:schemeClr val="accent2"/>
                </a:solidFill>
              </a:rPr>
              <a:t>Run;</a:t>
            </a:r>
          </a:p>
          <a:p>
            <a:pPr lvl="1" eaLnBrk="1" hangingPunct="1"/>
            <a:r>
              <a:rPr lang="en-US" altLang="en-US" dirty="0">
                <a:solidFill>
                  <a:srgbClr val="FF3300"/>
                </a:solidFill>
              </a:rPr>
              <a:t>Without a RETAIN statement, SAS automatically sets variables that are assigned values by an INPUT or assignment statement to missing before each iteration of the DATA step.</a:t>
            </a:r>
          </a:p>
          <a:p>
            <a:pPr lvl="1" eaLnBrk="1" hangingPunct="1"/>
            <a:r>
              <a:rPr lang="en-US" altLang="en-US" dirty="0"/>
              <a:t>If you omit </a:t>
            </a:r>
            <a:r>
              <a:rPr lang="en-US" altLang="en-US" i="1" dirty="0"/>
              <a:t>initial-value</a:t>
            </a:r>
            <a:r>
              <a:rPr lang="en-US" altLang="en-US" dirty="0"/>
              <a:t>, the initial value is missing.</a:t>
            </a:r>
          </a:p>
          <a:p>
            <a:pPr lvl="1" eaLnBrk="1" hangingPunct="1"/>
            <a:endParaRPr lang="en-US" altLang="en-US" dirty="0">
              <a:solidFill>
                <a:srgbClr val="FF3300"/>
              </a:solidFill>
            </a:endParaRPr>
          </a:p>
          <a:p>
            <a:pPr lvl="2" eaLnBrk="1" hangingPunct="1">
              <a:buFontTx/>
              <a:buNone/>
            </a:pPr>
            <a:endParaRPr lang="en-US" altLang="en-US" dirty="0">
              <a:solidFill>
                <a:schemeClr val="accent2"/>
              </a:solidFill>
            </a:endParaRPr>
          </a:p>
          <a:p>
            <a:pPr lvl="2" eaLnBrk="1" hangingPunct="1"/>
            <a:endParaRPr lang="en-US" altLang="en-US" dirty="0">
              <a:solidFill>
                <a:schemeClr val="accent2"/>
              </a:solidFill>
            </a:endParaRPr>
          </a:p>
        </p:txBody>
      </p:sp>
      <p:sp>
        <p:nvSpPr>
          <p:cNvPr id="89092" name="Slide Number Placeholder 5">
            <a:extLst>
              <a:ext uri="{FF2B5EF4-FFF2-40B4-BE49-F238E27FC236}">
                <a16:creationId xmlns:a16="http://schemas.microsoft.com/office/drawing/2014/main" id="{968788A6-964A-735E-66A3-B20043F209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9880A90-2DFF-4C10-B448-F2686BF5DBFD}" type="slidenum">
              <a:rPr lang="en-US" altLang="en-US" smtClean="0">
                <a:solidFill>
                  <a:srgbClr val="898989"/>
                </a:solidFill>
              </a:rPr>
              <a:pPr/>
              <a:t>93</a:t>
            </a:fld>
            <a:endParaRPr lang="en-US" altLang="en-US">
              <a:solidFill>
                <a:srgbClr val="898989"/>
              </a:solidFill>
            </a:endParaRPr>
          </a:p>
        </p:txBody>
      </p:sp>
      <p:sp>
        <p:nvSpPr>
          <p:cNvPr id="89093" name="Text Box 4">
            <a:extLst>
              <a:ext uri="{FF2B5EF4-FFF2-40B4-BE49-F238E27FC236}">
                <a16:creationId xmlns:a16="http://schemas.microsoft.com/office/drawing/2014/main" id="{28E201A9-4AAD-75C2-A067-A3D86F846E47}"/>
              </a:ext>
            </a:extLst>
          </p:cNvPr>
          <p:cNvSpPr txBox="1">
            <a:spLocks noChangeArrowheads="1"/>
          </p:cNvSpPr>
          <p:nvPr/>
        </p:nvSpPr>
        <p:spPr bwMode="auto">
          <a:xfrm>
            <a:off x="5715000" y="3059113"/>
            <a:ext cx="2971800" cy="85407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100" b="1">
                <a:latin typeface="Arial Unicode MS"/>
              </a:rPr>
              <a:t>What will be the effect of not using a RETAIN statement?</a:t>
            </a:r>
          </a:p>
          <a:p>
            <a:pPr eaLnBrk="1" hangingPunct="1">
              <a:spcBef>
                <a:spcPct val="50000"/>
              </a:spcBef>
            </a:pPr>
            <a:r>
              <a:rPr lang="en-US" altLang="en-US" sz="1100" b="1">
                <a:latin typeface="Arial Unicode MS"/>
              </a:rPr>
              <a:t>What will be the effect of not having the assignment statement for Tot_Sales?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21D98AE9-5298-A0EB-93C1-657887F1CE4A}"/>
              </a:ext>
            </a:extLst>
          </p:cNvPr>
          <p:cNvSpPr>
            <a:spLocks noGrp="1"/>
          </p:cNvSpPr>
          <p:nvPr>
            <p:ph type="title"/>
          </p:nvPr>
        </p:nvSpPr>
        <p:spPr/>
        <p:txBody>
          <a:bodyPr/>
          <a:lstStyle/>
          <a:p>
            <a:pPr eaLnBrk="1" hangingPunct="1"/>
            <a:r>
              <a:rPr lang="en-US" altLang="en-US"/>
              <a:t>SAS Statements</a:t>
            </a:r>
          </a:p>
        </p:txBody>
      </p:sp>
      <p:sp>
        <p:nvSpPr>
          <p:cNvPr id="278531" name="Rectangle 3">
            <a:extLst>
              <a:ext uri="{FF2B5EF4-FFF2-40B4-BE49-F238E27FC236}">
                <a16:creationId xmlns:a16="http://schemas.microsoft.com/office/drawing/2014/main" id="{398F3A3F-2CFE-C5B9-2D4E-A758457473A1}"/>
              </a:ext>
            </a:extLst>
          </p:cNvPr>
          <p:cNvSpPr>
            <a:spLocks noGrp="1" noChangeArrowheads="1"/>
          </p:cNvSpPr>
          <p:nvPr>
            <p:ph idx="1"/>
          </p:nvPr>
        </p:nvSpPr>
        <p:spPr/>
        <p:txBody>
          <a:bodyPr rtlCol="0">
            <a:normAutofit fontScale="85000" lnSpcReduction="20000"/>
          </a:bodyPr>
          <a:lstStyle/>
          <a:p>
            <a:pPr eaLnBrk="1" fontAlgn="auto" hangingPunct="1">
              <a:spcAft>
                <a:spcPts val="0"/>
              </a:spcAft>
              <a:defRPr/>
            </a:pPr>
            <a:r>
              <a:rPr lang="en-US" altLang="en-US" sz="2800"/>
              <a:t>Some more examples of RETAIN statement are as follows:</a:t>
            </a:r>
          </a:p>
          <a:p>
            <a:pPr lvl="1" eaLnBrk="1" fontAlgn="auto" hangingPunct="1">
              <a:spcAft>
                <a:spcPts val="0"/>
              </a:spcAft>
              <a:defRPr/>
            </a:pPr>
            <a:r>
              <a:rPr lang="en-US" altLang="en-US" sz="2400"/>
              <a:t>This RETAIN statement retains the values of variables MONTH1 through MONTH5 from one iteration of the DATA step to the next: </a:t>
            </a:r>
          </a:p>
          <a:p>
            <a:pPr lvl="2" eaLnBrk="1" fontAlgn="auto" hangingPunct="1">
              <a:spcAft>
                <a:spcPts val="0"/>
              </a:spcAft>
              <a:buFontTx/>
              <a:buNone/>
              <a:defRPr/>
            </a:pPr>
            <a:r>
              <a:rPr lang="en-US" altLang="en-US">
                <a:solidFill>
                  <a:srgbClr val="008080"/>
                </a:solidFill>
                <a:latin typeface="Arial Unicode MS"/>
              </a:rPr>
              <a:t>retain month1-month5;</a:t>
            </a:r>
          </a:p>
          <a:p>
            <a:pPr lvl="1" eaLnBrk="1" fontAlgn="auto" hangingPunct="1">
              <a:spcAft>
                <a:spcPts val="0"/>
              </a:spcAft>
              <a:defRPr/>
            </a:pPr>
            <a:endParaRPr lang="en-US" altLang="en-US" sz="2400">
              <a:latin typeface="Arial Unicode MS"/>
            </a:endParaRPr>
          </a:p>
          <a:p>
            <a:pPr lvl="1" eaLnBrk="1" fontAlgn="auto" hangingPunct="1">
              <a:spcAft>
                <a:spcPts val="0"/>
              </a:spcAft>
              <a:defRPr/>
            </a:pPr>
            <a:r>
              <a:rPr lang="en-US" altLang="en-US" sz="2400">
                <a:latin typeface="Arial Unicode MS"/>
              </a:rPr>
              <a:t>This RETAIN statement retains the values of nine variables and sets their initial values</a:t>
            </a:r>
          </a:p>
          <a:p>
            <a:pPr lvl="2" eaLnBrk="1" fontAlgn="auto" hangingPunct="1">
              <a:spcAft>
                <a:spcPts val="0"/>
              </a:spcAft>
              <a:buFontTx/>
              <a:buNone/>
              <a:defRPr/>
            </a:pPr>
            <a:r>
              <a:rPr lang="en-US" altLang="en-US">
                <a:solidFill>
                  <a:srgbClr val="008080"/>
                </a:solidFill>
                <a:latin typeface="Arial Unicode MS"/>
              </a:rPr>
              <a:t>retain month1-month5 1 year 0 a b c 'XYZ';</a:t>
            </a:r>
          </a:p>
          <a:p>
            <a:pPr lvl="1" eaLnBrk="1" fontAlgn="auto" hangingPunct="1">
              <a:spcAft>
                <a:spcPts val="0"/>
              </a:spcAft>
              <a:buFont typeface="Tahoma" panose="020B0604030504040204" pitchFamily="34" charset="0"/>
              <a:buNone/>
              <a:defRPr/>
            </a:pPr>
            <a:r>
              <a:rPr lang="en-US" altLang="en-US" sz="2400">
                <a:latin typeface="Arial Unicode MS"/>
              </a:rPr>
              <a:t>    </a:t>
            </a:r>
          </a:p>
          <a:p>
            <a:pPr lvl="1" eaLnBrk="1" fontAlgn="auto" hangingPunct="1">
              <a:spcAft>
                <a:spcPts val="0"/>
              </a:spcAft>
              <a:buFont typeface="Tahoma" panose="020B0604030504040204" pitchFamily="34" charset="0"/>
              <a:buNone/>
              <a:defRPr/>
            </a:pPr>
            <a:r>
              <a:rPr lang="en-US" altLang="en-US" sz="2400">
                <a:latin typeface="Arial Unicode MS"/>
              </a:rPr>
              <a:t>	The values of MONTH1 through MONTH5 are set initially to 1; YEAR is set to 0; variables A, B, and C are each set to the character value </a:t>
            </a:r>
          </a:p>
          <a:p>
            <a:pPr lvl="1" eaLnBrk="1" fontAlgn="auto" hangingPunct="1">
              <a:spcAft>
                <a:spcPts val="0"/>
              </a:spcAft>
              <a:defRPr/>
            </a:pPr>
            <a:endParaRPr lang="en-US" altLang="en-US" sz="2400">
              <a:latin typeface="Arial Unicode MS"/>
            </a:endParaRPr>
          </a:p>
          <a:p>
            <a:pPr lvl="1" eaLnBrk="1" fontAlgn="auto" hangingPunct="1">
              <a:spcAft>
                <a:spcPts val="0"/>
              </a:spcAft>
              <a:defRPr/>
            </a:pPr>
            <a:r>
              <a:rPr lang="en-US" altLang="en-US" sz="2400">
                <a:latin typeface="Arial Unicode MS"/>
              </a:rPr>
              <a:t>Both of these statements assign initial values to VAR1 through VAR4: </a:t>
            </a:r>
          </a:p>
          <a:p>
            <a:pPr lvl="2" eaLnBrk="1" fontAlgn="auto" hangingPunct="1">
              <a:spcAft>
                <a:spcPts val="0"/>
              </a:spcAft>
              <a:buFontTx/>
              <a:buNone/>
              <a:defRPr/>
            </a:pPr>
            <a:r>
              <a:rPr lang="en-US" altLang="en-US">
                <a:solidFill>
                  <a:srgbClr val="008080"/>
                </a:solidFill>
                <a:latin typeface="Arial Unicode MS"/>
              </a:rPr>
              <a:t>retain var1-var4 (1 2 3 4); </a:t>
            </a:r>
          </a:p>
          <a:p>
            <a:pPr lvl="2" eaLnBrk="1" fontAlgn="auto" hangingPunct="1">
              <a:spcAft>
                <a:spcPts val="0"/>
              </a:spcAft>
              <a:buFontTx/>
              <a:buNone/>
              <a:defRPr/>
            </a:pPr>
            <a:r>
              <a:rPr lang="en-US" altLang="en-US">
                <a:solidFill>
                  <a:srgbClr val="008080"/>
                </a:solidFill>
                <a:latin typeface="Arial Unicode MS"/>
              </a:rPr>
              <a:t>retain var1-var4 (1,2,3,4);</a:t>
            </a:r>
          </a:p>
          <a:p>
            <a:pPr lvl="1" eaLnBrk="1" fontAlgn="auto" hangingPunct="1">
              <a:spcAft>
                <a:spcPts val="0"/>
              </a:spcAft>
              <a:buFont typeface="Tahoma" panose="020B0604030504040204" pitchFamily="34" charset="0"/>
              <a:buNone/>
              <a:defRPr/>
            </a:pPr>
            <a:endParaRPr lang="en-US" altLang="en-US">
              <a:solidFill>
                <a:srgbClr val="008080"/>
              </a:solidFill>
              <a:latin typeface="Arial Unicode MS"/>
            </a:endParaRPr>
          </a:p>
          <a:p>
            <a:pPr lvl="2" eaLnBrk="1" fontAlgn="auto" hangingPunct="1">
              <a:spcAft>
                <a:spcPts val="0"/>
              </a:spcAft>
              <a:buFontTx/>
              <a:buNone/>
              <a:defRPr/>
            </a:pPr>
            <a:endParaRPr lang="en-US" altLang="en-US" sz="2000"/>
          </a:p>
          <a:p>
            <a:pPr lvl="1" eaLnBrk="1" fontAlgn="auto" hangingPunct="1">
              <a:spcAft>
                <a:spcPts val="0"/>
              </a:spcAft>
              <a:defRPr/>
            </a:pPr>
            <a:endParaRPr lang="en-US" altLang="en-US" sz="2400"/>
          </a:p>
        </p:txBody>
      </p:sp>
      <p:sp>
        <p:nvSpPr>
          <p:cNvPr id="90116" name="Slide Number Placeholder 5">
            <a:extLst>
              <a:ext uri="{FF2B5EF4-FFF2-40B4-BE49-F238E27FC236}">
                <a16:creationId xmlns:a16="http://schemas.microsoft.com/office/drawing/2014/main" id="{1DDED359-445E-5F78-2403-B0C424B5AD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37181F9-5D80-4CDC-86BF-2C7AA4E76CD9}" type="slidenum">
              <a:rPr lang="en-US" altLang="en-US" smtClean="0">
                <a:solidFill>
                  <a:srgbClr val="898989"/>
                </a:solidFill>
              </a:rPr>
              <a:pPr/>
              <a:t>94</a:t>
            </a:fld>
            <a:endParaRPr lang="en-US" altLang="en-US">
              <a:solidFill>
                <a:srgbClr val="898989"/>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6E30719F-4824-5356-F4FC-6E3EB3A36AF8}"/>
              </a:ext>
            </a:extLst>
          </p:cNvPr>
          <p:cNvSpPr>
            <a:spLocks noGrp="1"/>
          </p:cNvSpPr>
          <p:nvPr>
            <p:ph type="title"/>
          </p:nvPr>
        </p:nvSpPr>
        <p:spPr/>
        <p:txBody>
          <a:bodyPr/>
          <a:lstStyle/>
          <a:p>
            <a:pPr eaLnBrk="1" hangingPunct="1"/>
            <a:r>
              <a:rPr lang="en-US" altLang="en-US"/>
              <a:t>SAS Statements</a:t>
            </a:r>
          </a:p>
        </p:txBody>
      </p:sp>
      <p:sp>
        <p:nvSpPr>
          <p:cNvPr id="91139" name="Rectangle 3">
            <a:extLst>
              <a:ext uri="{FF2B5EF4-FFF2-40B4-BE49-F238E27FC236}">
                <a16:creationId xmlns:a16="http://schemas.microsoft.com/office/drawing/2014/main" id="{0DB1C4E3-3B73-2B9E-246A-38E5C195AD1C}"/>
              </a:ext>
            </a:extLst>
          </p:cNvPr>
          <p:cNvSpPr>
            <a:spLocks noGrp="1" noChangeArrowheads="1"/>
          </p:cNvSpPr>
          <p:nvPr>
            <p:ph idx="1"/>
          </p:nvPr>
        </p:nvSpPr>
        <p:spPr/>
        <p:txBody>
          <a:bodyPr/>
          <a:lstStyle/>
          <a:p>
            <a:pPr eaLnBrk="1" hangingPunct="1"/>
            <a:r>
              <a:rPr lang="en-US" altLang="en-US"/>
              <a:t>This RETAIN statement assigns the initial value 1 to the variable MONTH1 only: </a:t>
            </a:r>
          </a:p>
          <a:p>
            <a:pPr lvl="2" eaLnBrk="1" hangingPunct="1">
              <a:buFontTx/>
              <a:buNone/>
            </a:pPr>
            <a:endParaRPr lang="en-US" altLang="en-US">
              <a:solidFill>
                <a:srgbClr val="008080"/>
              </a:solidFill>
              <a:latin typeface="Arial Unicode MS"/>
            </a:endParaRPr>
          </a:p>
          <a:p>
            <a:pPr lvl="2" eaLnBrk="1" hangingPunct="1">
              <a:buFontTx/>
              <a:buNone/>
            </a:pPr>
            <a:r>
              <a:rPr lang="en-US" altLang="en-US">
                <a:solidFill>
                  <a:srgbClr val="008080"/>
                </a:solidFill>
                <a:latin typeface="Arial Unicode MS"/>
              </a:rPr>
              <a:t>retain month1-month5 (1);</a:t>
            </a:r>
            <a:r>
              <a:rPr lang="en-US" altLang="en-US"/>
              <a:t> </a:t>
            </a:r>
          </a:p>
          <a:p>
            <a:pPr lvl="1" eaLnBrk="1" hangingPunct="1">
              <a:buFont typeface="Tahoma" panose="020B0604030504040204" pitchFamily="34" charset="0"/>
              <a:buNone/>
            </a:pPr>
            <a:endParaRPr lang="en-US" altLang="en-US"/>
          </a:p>
          <a:p>
            <a:pPr lvl="1" eaLnBrk="1" hangingPunct="1">
              <a:buFont typeface="Tahoma" panose="020B0604030504040204" pitchFamily="34" charset="0"/>
              <a:buNone/>
            </a:pPr>
            <a:r>
              <a:rPr lang="en-US" altLang="en-US"/>
              <a:t>Variables MONTH2 through MONTH5 are set to missing initially. </a:t>
            </a:r>
          </a:p>
          <a:p>
            <a:pPr eaLnBrk="1" hangingPunct="1"/>
            <a:endParaRPr lang="en-US" altLang="en-US"/>
          </a:p>
        </p:txBody>
      </p:sp>
      <p:sp>
        <p:nvSpPr>
          <p:cNvPr id="91140" name="Slide Number Placeholder 5">
            <a:extLst>
              <a:ext uri="{FF2B5EF4-FFF2-40B4-BE49-F238E27FC236}">
                <a16:creationId xmlns:a16="http://schemas.microsoft.com/office/drawing/2014/main" id="{7E84D7BF-F347-ECDB-930B-449FDD54B01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88680A4-5964-4FD6-81C5-79E5F4E9301B}" type="slidenum">
              <a:rPr lang="en-US" altLang="en-US" smtClean="0">
                <a:solidFill>
                  <a:srgbClr val="898989"/>
                </a:solidFill>
              </a:rPr>
              <a:pPr/>
              <a:t>95</a:t>
            </a:fld>
            <a:endParaRPr lang="en-US" altLang="en-US">
              <a:solidFill>
                <a:srgbClr val="898989"/>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B9A90FD1-5A04-7685-259B-CF9DC9C3995D}"/>
              </a:ext>
            </a:extLst>
          </p:cNvPr>
          <p:cNvSpPr>
            <a:spLocks noGrp="1"/>
          </p:cNvSpPr>
          <p:nvPr>
            <p:ph type="title"/>
          </p:nvPr>
        </p:nvSpPr>
        <p:spPr/>
        <p:txBody>
          <a:bodyPr/>
          <a:lstStyle/>
          <a:p>
            <a:pPr eaLnBrk="1" hangingPunct="1"/>
            <a:r>
              <a:rPr lang="en-US" altLang="en-US"/>
              <a:t>SAS Statements</a:t>
            </a:r>
          </a:p>
        </p:txBody>
      </p:sp>
      <p:sp>
        <p:nvSpPr>
          <p:cNvPr id="92163" name="Rectangle 3">
            <a:extLst>
              <a:ext uri="{FF2B5EF4-FFF2-40B4-BE49-F238E27FC236}">
                <a16:creationId xmlns:a16="http://schemas.microsoft.com/office/drawing/2014/main" id="{1CCA9014-1B11-4072-FF5A-50F6F66ECEAE}"/>
              </a:ext>
            </a:extLst>
          </p:cNvPr>
          <p:cNvSpPr>
            <a:spLocks noGrp="1" noChangeArrowheads="1"/>
          </p:cNvSpPr>
          <p:nvPr>
            <p:ph idx="1"/>
          </p:nvPr>
        </p:nvSpPr>
        <p:spPr>
          <a:xfrm>
            <a:off x="647700" y="1825625"/>
            <a:ext cx="7886700" cy="4351338"/>
          </a:xfrm>
        </p:spPr>
        <p:txBody>
          <a:bodyPr/>
          <a:lstStyle/>
          <a:p>
            <a:pPr eaLnBrk="1" hangingPunct="1"/>
            <a:r>
              <a:rPr lang="en-US" altLang="en-US" b="1" dirty="0">
                <a:solidFill>
                  <a:schemeClr val="accent2"/>
                </a:solidFill>
              </a:rPr>
              <a:t>SUM statement</a:t>
            </a:r>
            <a:endParaRPr lang="en-US" altLang="en-US" dirty="0"/>
          </a:p>
          <a:p>
            <a:pPr lvl="1" eaLnBrk="1" hangingPunct="1"/>
            <a:r>
              <a:rPr lang="en-US" altLang="en-US" dirty="0"/>
              <a:t>To create a variable that accumulates values down observations, you can use a </a:t>
            </a:r>
            <a:r>
              <a:rPr lang="en-US" altLang="en-US" b="1" dirty="0"/>
              <a:t>sum statement </a:t>
            </a:r>
            <a:r>
              <a:rPr lang="en-US" altLang="en-US" dirty="0"/>
              <a:t>in your DATA step.</a:t>
            </a:r>
          </a:p>
          <a:p>
            <a:pPr lvl="1" eaLnBrk="1" hangingPunct="1"/>
            <a:r>
              <a:rPr lang="en-US" altLang="en-US" dirty="0"/>
              <a:t>The general form of SUM statement is as follows:</a:t>
            </a:r>
          </a:p>
          <a:p>
            <a:pPr lvl="2" eaLnBrk="1" hangingPunct="1">
              <a:buFontTx/>
              <a:buNone/>
            </a:pPr>
            <a:r>
              <a:rPr lang="en-US" altLang="en-US" dirty="0" err="1">
                <a:solidFill>
                  <a:srgbClr val="008080"/>
                </a:solidFill>
                <a:latin typeface="Arial Unicode MS"/>
              </a:rPr>
              <a:t>variable+expression</a:t>
            </a:r>
            <a:r>
              <a:rPr lang="en-US" altLang="en-US" b="1" dirty="0">
                <a:solidFill>
                  <a:srgbClr val="008080"/>
                </a:solidFill>
              </a:rPr>
              <a:t>;</a:t>
            </a:r>
            <a:r>
              <a:rPr lang="en-US" altLang="en-US" dirty="0"/>
              <a:t> </a:t>
            </a:r>
          </a:p>
          <a:p>
            <a:pPr lvl="2" eaLnBrk="1" hangingPunct="1">
              <a:buFontTx/>
              <a:buNone/>
            </a:pPr>
            <a:r>
              <a:rPr lang="en-US" altLang="en-US" dirty="0"/>
              <a:t>where, </a:t>
            </a:r>
          </a:p>
          <a:p>
            <a:pPr lvl="2" eaLnBrk="1" hangingPunct="1">
              <a:buFontTx/>
              <a:buNone/>
            </a:pPr>
            <a:r>
              <a:rPr lang="en-US" altLang="en-US" i="1" dirty="0">
                <a:solidFill>
                  <a:srgbClr val="008080"/>
                </a:solidFill>
              </a:rPr>
              <a:t>	</a:t>
            </a:r>
            <a:r>
              <a:rPr lang="en-US" altLang="en-US" i="1" dirty="0">
                <a:solidFill>
                  <a:srgbClr val="008080"/>
                </a:solidFill>
                <a:latin typeface="Arial Unicode MS"/>
              </a:rPr>
              <a:t>variable</a:t>
            </a:r>
            <a:r>
              <a:rPr lang="en-US" altLang="en-US" dirty="0"/>
              <a:t> is a numeric variable that accumulates and retains values down observations. The variable is automatically set to 0 before the first observation is read. </a:t>
            </a:r>
          </a:p>
          <a:p>
            <a:pPr lvl="2" eaLnBrk="1" hangingPunct="1">
              <a:buFontTx/>
              <a:buNone/>
            </a:pPr>
            <a:r>
              <a:rPr lang="en-US" altLang="en-US" i="1" dirty="0">
                <a:solidFill>
                  <a:srgbClr val="008080"/>
                </a:solidFill>
              </a:rPr>
              <a:t>	expression</a:t>
            </a:r>
            <a:r>
              <a:rPr lang="en-US" altLang="en-US" dirty="0"/>
              <a:t> is any valid SAS expression. </a:t>
            </a:r>
          </a:p>
          <a:p>
            <a:pPr lvl="1" eaLnBrk="1" hangingPunct="1"/>
            <a:r>
              <a:rPr lang="en-US" altLang="en-US" dirty="0"/>
              <a:t>If the </a:t>
            </a:r>
            <a:r>
              <a:rPr lang="en-US" altLang="en-US" i="1" dirty="0">
                <a:solidFill>
                  <a:srgbClr val="008080"/>
                </a:solidFill>
              </a:rPr>
              <a:t>expression</a:t>
            </a:r>
            <a:r>
              <a:rPr lang="en-US" altLang="en-US" dirty="0"/>
              <a:t> produces a missing value, SAS software treats it as a 0</a:t>
            </a:r>
          </a:p>
          <a:p>
            <a:pPr lvl="2" eaLnBrk="1" hangingPunct="1"/>
            <a:endParaRPr lang="en-US" altLang="en-US" dirty="0"/>
          </a:p>
        </p:txBody>
      </p:sp>
      <p:sp>
        <p:nvSpPr>
          <p:cNvPr id="92164" name="Slide Number Placeholder 5">
            <a:extLst>
              <a:ext uri="{FF2B5EF4-FFF2-40B4-BE49-F238E27FC236}">
                <a16:creationId xmlns:a16="http://schemas.microsoft.com/office/drawing/2014/main" id="{1646AE24-27C9-0038-9AC0-CD258DF00C0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70CE04F-CA9E-4C59-908B-3949B58B59FA}" type="slidenum">
              <a:rPr lang="en-US" altLang="en-US" smtClean="0">
                <a:solidFill>
                  <a:srgbClr val="898989"/>
                </a:solidFill>
              </a:rPr>
              <a:pPr/>
              <a:t>96</a:t>
            </a:fld>
            <a:endParaRPr lang="en-US" altLang="en-US">
              <a:solidFill>
                <a:srgbClr val="898989"/>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A536C35A-810B-0177-98B9-97CB8846B5C7}"/>
              </a:ext>
            </a:extLst>
          </p:cNvPr>
          <p:cNvSpPr>
            <a:spLocks noGrp="1"/>
          </p:cNvSpPr>
          <p:nvPr>
            <p:ph type="title"/>
          </p:nvPr>
        </p:nvSpPr>
        <p:spPr/>
        <p:txBody>
          <a:bodyPr/>
          <a:lstStyle/>
          <a:p>
            <a:pPr eaLnBrk="1" hangingPunct="1"/>
            <a:r>
              <a:rPr lang="en-US" altLang="en-US"/>
              <a:t>SAS Statements</a:t>
            </a:r>
          </a:p>
        </p:txBody>
      </p:sp>
      <p:sp>
        <p:nvSpPr>
          <p:cNvPr id="281603" name="Rectangle 3">
            <a:extLst>
              <a:ext uri="{FF2B5EF4-FFF2-40B4-BE49-F238E27FC236}">
                <a16:creationId xmlns:a16="http://schemas.microsoft.com/office/drawing/2014/main" id="{396AA39D-7E6F-2ADC-E6D4-EF5B69049605}"/>
              </a:ext>
            </a:extLst>
          </p:cNvPr>
          <p:cNvSpPr>
            <a:spLocks noGrp="1" noChangeArrowheads="1"/>
          </p:cNvSpPr>
          <p:nvPr>
            <p:ph idx="1"/>
          </p:nvPr>
        </p:nvSpPr>
        <p:spPr/>
        <p:txBody>
          <a:bodyPr rtlCol="0">
            <a:normAutofit fontScale="62500" lnSpcReduction="20000"/>
          </a:bodyPr>
          <a:lstStyle/>
          <a:p>
            <a:pPr eaLnBrk="1" fontAlgn="auto" hangingPunct="1">
              <a:spcAft>
                <a:spcPts val="0"/>
              </a:spcAft>
              <a:defRPr/>
            </a:pPr>
            <a:r>
              <a:rPr lang="en-US" altLang="en-US" sz="2800" dirty="0"/>
              <a:t>The sum statement adds the result of the expression on the right side of the plus sign (+) to the numeric variable on the left side of the plus sign. Then the sum statement retains the new value for use in subsequent observations. </a:t>
            </a:r>
          </a:p>
          <a:p>
            <a:pPr eaLnBrk="1" fontAlgn="auto" hangingPunct="1">
              <a:spcAft>
                <a:spcPts val="0"/>
              </a:spcAft>
              <a:buFontTx/>
              <a:buNone/>
              <a:defRPr/>
            </a:pPr>
            <a:r>
              <a:rPr lang="en-US" altLang="en-US" sz="2800" dirty="0">
                <a:solidFill>
                  <a:srgbClr val="008080"/>
                </a:solidFill>
                <a:latin typeface="Arial Unicode MS"/>
              </a:rPr>
              <a:t>     </a:t>
            </a:r>
          </a:p>
          <a:p>
            <a:pPr eaLnBrk="1" fontAlgn="auto" hangingPunct="1">
              <a:spcAft>
                <a:spcPts val="0"/>
              </a:spcAft>
              <a:buFontTx/>
              <a:buNone/>
              <a:defRPr/>
            </a:pPr>
            <a:r>
              <a:rPr lang="en-US" altLang="en-US" sz="2800" dirty="0">
                <a:solidFill>
                  <a:srgbClr val="008080"/>
                </a:solidFill>
                <a:latin typeface="Arial Unicode MS"/>
              </a:rPr>
              <a:t>	data </a:t>
            </a:r>
            <a:r>
              <a:rPr lang="en-US" altLang="en-US" sz="2800" dirty="0" err="1">
                <a:solidFill>
                  <a:srgbClr val="008080"/>
                </a:solidFill>
                <a:latin typeface="Arial Unicode MS"/>
              </a:rPr>
              <a:t>finance.newloan</a:t>
            </a:r>
            <a:r>
              <a:rPr lang="en-US" altLang="en-US" sz="2800" dirty="0">
                <a:solidFill>
                  <a:srgbClr val="008080"/>
                </a:solidFill>
                <a:latin typeface="Arial Unicode MS"/>
              </a:rPr>
              <a:t>;</a:t>
            </a:r>
            <a:r>
              <a:rPr lang="en-US" altLang="en-US" sz="2800" dirty="0">
                <a:latin typeface="Arial Unicode MS"/>
              </a:rPr>
              <a:t> </a:t>
            </a:r>
          </a:p>
          <a:p>
            <a:pPr eaLnBrk="1" fontAlgn="auto" hangingPunct="1">
              <a:spcAft>
                <a:spcPts val="0"/>
              </a:spcAft>
              <a:buFontTx/>
              <a:buNone/>
              <a:defRPr/>
            </a:pPr>
            <a:r>
              <a:rPr lang="en-US" altLang="en-US" sz="2800" dirty="0">
                <a:solidFill>
                  <a:srgbClr val="008080"/>
                </a:solidFill>
                <a:latin typeface="Arial Unicode MS"/>
              </a:rPr>
              <a:t>     		set </a:t>
            </a:r>
            <a:r>
              <a:rPr lang="en-US" altLang="en-US" sz="2800" dirty="0" err="1">
                <a:solidFill>
                  <a:srgbClr val="008080"/>
                </a:solidFill>
                <a:latin typeface="Arial Unicode MS"/>
              </a:rPr>
              <a:t>finance.records</a:t>
            </a:r>
            <a:r>
              <a:rPr lang="en-US" altLang="en-US" sz="2800" dirty="0">
                <a:solidFill>
                  <a:srgbClr val="008080"/>
                </a:solidFill>
                <a:latin typeface="Arial Unicode MS"/>
              </a:rPr>
              <a:t>(drop=amount rate);</a:t>
            </a:r>
            <a:r>
              <a:rPr lang="en-US" altLang="en-US" sz="2800" dirty="0">
                <a:latin typeface="Arial Unicode MS"/>
              </a:rPr>
              <a:t> </a:t>
            </a:r>
          </a:p>
          <a:p>
            <a:pPr eaLnBrk="1" fontAlgn="auto" hangingPunct="1">
              <a:spcAft>
                <a:spcPts val="0"/>
              </a:spcAft>
              <a:buFontTx/>
              <a:buNone/>
              <a:defRPr/>
            </a:pPr>
            <a:r>
              <a:rPr lang="en-US" altLang="en-US" sz="2800" b="1" dirty="0">
                <a:solidFill>
                  <a:srgbClr val="008080"/>
                </a:solidFill>
                <a:latin typeface="Arial Unicode MS"/>
              </a:rPr>
              <a:t>     		</a:t>
            </a:r>
            <a:r>
              <a:rPr lang="en-US" altLang="en-US" sz="2800" b="1" dirty="0" err="1">
                <a:solidFill>
                  <a:srgbClr val="008080"/>
                </a:solidFill>
                <a:latin typeface="Arial Unicode MS"/>
              </a:rPr>
              <a:t>TotalLoan+payment</a:t>
            </a:r>
            <a:r>
              <a:rPr lang="en-US" altLang="en-US" sz="2800" b="1" dirty="0">
                <a:solidFill>
                  <a:srgbClr val="008080"/>
                </a:solidFill>
                <a:latin typeface="Arial Unicode MS"/>
              </a:rPr>
              <a:t>;</a:t>
            </a:r>
            <a:r>
              <a:rPr lang="en-US" altLang="en-US" sz="2800" dirty="0">
                <a:latin typeface="Arial Unicode MS"/>
              </a:rPr>
              <a:t> </a:t>
            </a:r>
          </a:p>
          <a:p>
            <a:pPr lvl="1" eaLnBrk="1" fontAlgn="auto" hangingPunct="1">
              <a:spcAft>
                <a:spcPts val="0"/>
              </a:spcAft>
              <a:buFont typeface="Tahoma" panose="020B0604030504040204" pitchFamily="34" charset="0"/>
              <a:buNone/>
              <a:defRPr/>
            </a:pPr>
            <a:r>
              <a:rPr lang="en-US" altLang="en-US" sz="2400" dirty="0">
                <a:solidFill>
                  <a:srgbClr val="008080"/>
                </a:solidFill>
                <a:latin typeface="Arial Unicode MS"/>
              </a:rPr>
              <a:t>run;</a:t>
            </a:r>
            <a:r>
              <a:rPr lang="en-US" altLang="en-US" sz="2400" dirty="0">
                <a:latin typeface="Arial Unicode MS"/>
              </a:rPr>
              <a:t> </a:t>
            </a:r>
          </a:p>
          <a:p>
            <a:pPr eaLnBrk="1" fontAlgn="auto" hangingPunct="1">
              <a:spcAft>
                <a:spcPts val="0"/>
              </a:spcAft>
              <a:defRPr/>
            </a:pPr>
            <a:endParaRPr lang="en-US" altLang="en-US" sz="2800" dirty="0">
              <a:latin typeface="Arial Unicode MS"/>
            </a:endParaRPr>
          </a:p>
          <a:p>
            <a:pPr eaLnBrk="1" fontAlgn="auto" hangingPunct="1">
              <a:spcAft>
                <a:spcPts val="0"/>
              </a:spcAft>
              <a:defRPr/>
            </a:pPr>
            <a:endParaRPr lang="en-US" altLang="en-US" sz="2800" dirty="0">
              <a:latin typeface="Arial Unicode MS"/>
            </a:endParaRPr>
          </a:p>
          <a:p>
            <a:pPr eaLnBrk="1" fontAlgn="auto" hangingPunct="1">
              <a:spcAft>
                <a:spcPts val="0"/>
              </a:spcAft>
              <a:defRPr/>
            </a:pPr>
            <a:endParaRPr lang="en-US" altLang="en-US" sz="2800" dirty="0">
              <a:latin typeface="Arial Unicode MS"/>
            </a:endParaRPr>
          </a:p>
          <a:p>
            <a:pPr eaLnBrk="1" fontAlgn="auto" hangingPunct="1">
              <a:spcAft>
                <a:spcPts val="0"/>
              </a:spcAft>
              <a:defRPr/>
            </a:pPr>
            <a:r>
              <a:rPr lang="en-US" altLang="en-US" sz="2800" dirty="0">
                <a:latin typeface="Arial Unicode MS"/>
              </a:rPr>
              <a:t>The sum statement is equivalent to using </a:t>
            </a:r>
          </a:p>
          <a:p>
            <a:pPr marL="0" indent="0" eaLnBrk="1" fontAlgn="auto" hangingPunct="1">
              <a:spcAft>
                <a:spcPts val="0"/>
              </a:spcAft>
              <a:buNone/>
              <a:defRPr/>
            </a:pPr>
            <a:r>
              <a:rPr lang="en-US" altLang="en-US" sz="2800" dirty="0">
                <a:latin typeface="Arial Unicode MS"/>
              </a:rPr>
              <a:t>the SUM function and the RETAIN statement, as shown here: </a:t>
            </a:r>
          </a:p>
          <a:p>
            <a:pPr lvl="1" eaLnBrk="1" fontAlgn="auto" hangingPunct="1">
              <a:spcAft>
                <a:spcPts val="0"/>
              </a:spcAft>
              <a:buFont typeface="Tahoma" panose="020B0604030504040204" pitchFamily="34" charset="0"/>
              <a:buNone/>
              <a:defRPr/>
            </a:pPr>
            <a:r>
              <a:rPr lang="en-US" altLang="en-US" sz="2400" dirty="0">
                <a:solidFill>
                  <a:srgbClr val="008080"/>
                </a:solidFill>
                <a:latin typeface="Arial Unicode MS"/>
              </a:rPr>
              <a:t>retain variable 0; </a:t>
            </a:r>
          </a:p>
          <a:p>
            <a:pPr lvl="1" eaLnBrk="1" fontAlgn="auto" hangingPunct="1">
              <a:spcAft>
                <a:spcPts val="0"/>
              </a:spcAft>
              <a:buFont typeface="Tahoma" panose="020B0604030504040204" pitchFamily="34" charset="0"/>
              <a:buNone/>
              <a:defRPr/>
            </a:pPr>
            <a:r>
              <a:rPr lang="en-US" altLang="en-US" sz="2400" dirty="0">
                <a:solidFill>
                  <a:srgbClr val="008080"/>
                </a:solidFill>
                <a:latin typeface="Arial Unicode MS"/>
              </a:rPr>
              <a:t>variable=sum(</a:t>
            </a:r>
            <a:r>
              <a:rPr lang="en-US" altLang="en-US" sz="2400" dirty="0" err="1">
                <a:solidFill>
                  <a:srgbClr val="008080"/>
                </a:solidFill>
                <a:latin typeface="Arial Unicode MS"/>
              </a:rPr>
              <a:t>variable,expression</a:t>
            </a:r>
            <a:r>
              <a:rPr lang="en-US" altLang="en-US" sz="2400" dirty="0">
                <a:solidFill>
                  <a:srgbClr val="008080"/>
                </a:solidFill>
                <a:latin typeface="Arial Unicode MS"/>
              </a:rPr>
              <a:t>);</a:t>
            </a:r>
          </a:p>
        </p:txBody>
      </p:sp>
      <p:sp>
        <p:nvSpPr>
          <p:cNvPr id="93188" name="Slide Number Placeholder 5">
            <a:extLst>
              <a:ext uri="{FF2B5EF4-FFF2-40B4-BE49-F238E27FC236}">
                <a16:creationId xmlns:a16="http://schemas.microsoft.com/office/drawing/2014/main" id="{D0001620-6558-307F-AE64-80D1267A3A6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C401FC-38B0-4E02-91C3-B038F5771AB7}" type="slidenum">
              <a:rPr lang="en-US" altLang="en-US" smtClean="0">
                <a:solidFill>
                  <a:srgbClr val="898989"/>
                </a:solidFill>
              </a:rPr>
              <a:pPr/>
              <a:t>97</a:t>
            </a:fld>
            <a:endParaRPr lang="en-US" altLang="en-US">
              <a:solidFill>
                <a:srgbClr val="898989"/>
              </a:solidFill>
            </a:endParaRPr>
          </a:p>
        </p:txBody>
      </p:sp>
      <p:sp>
        <p:nvSpPr>
          <p:cNvPr id="93189" name="Text Box 4">
            <a:extLst>
              <a:ext uri="{FF2B5EF4-FFF2-40B4-BE49-F238E27FC236}">
                <a16:creationId xmlns:a16="http://schemas.microsoft.com/office/drawing/2014/main" id="{1A7D571F-7326-CDBA-2992-698539EBC6C9}"/>
              </a:ext>
            </a:extLst>
          </p:cNvPr>
          <p:cNvSpPr txBox="1">
            <a:spLocks noChangeArrowheads="1"/>
          </p:cNvSpPr>
          <p:nvPr/>
        </p:nvSpPr>
        <p:spPr bwMode="auto">
          <a:xfrm>
            <a:off x="5562600" y="2971800"/>
            <a:ext cx="2895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endParaRPr lang="en-US" altLang="en-US" sz="1600" b="1">
              <a:latin typeface="Arial Unicode MS"/>
            </a:endParaRPr>
          </a:p>
        </p:txBody>
      </p:sp>
      <p:graphicFrame>
        <p:nvGraphicFramePr>
          <p:cNvPr id="281682" name="Group 82">
            <a:extLst>
              <a:ext uri="{FF2B5EF4-FFF2-40B4-BE49-F238E27FC236}">
                <a16:creationId xmlns:a16="http://schemas.microsoft.com/office/drawing/2014/main" id="{619CD771-4B85-2401-875D-FC3F9A4D2F3D}"/>
              </a:ext>
            </a:extLst>
          </p:cNvPr>
          <p:cNvGraphicFramePr>
            <a:graphicFrameLocks noGrp="1"/>
          </p:cNvGraphicFramePr>
          <p:nvPr>
            <p:extLst>
              <p:ext uri="{D42A27DB-BD31-4B8C-83A1-F6EECF244321}">
                <p14:modId xmlns:p14="http://schemas.microsoft.com/office/powerpoint/2010/main" val="3499202662"/>
              </p:ext>
            </p:extLst>
          </p:nvPr>
        </p:nvGraphicFramePr>
        <p:xfrm>
          <a:off x="5410200" y="3429000"/>
          <a:ext cx="3505200" cy="1646238"/>
        </p:xfrm>
        <a:graphic>
          <a:graphicData uri="http://schemas.openxmlformats.org/drawingml/2006/table">
            <a:tbl>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2413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dirty="0" err="1">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TotalLoan</a:t>
                      </a:r>
                      <a:endParaRPr kumimoji="0" lang="en-US" altLang="en-US" sz="14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Payment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Prev Total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r h="274638">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4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endPar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1"/>
                  </a:ext>
                </a:extLst>
              </a:tr>
              <a:tr h="396875">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467.43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467.43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2"/>
                  </a:ext>
                </a:extLst>
              </a:tr>
              <a:tr h="334963">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1426.00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958.57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467.43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3"/>
                  </a:ext>
                </a:extLst>
              </a:tr>
              <a:tr h="304800">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1426.00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1426.00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2B6BE1B8-A4B6-BD6E-FA1C-56568A5F0A68}"/>
              </a:ext>
            </a:extLst>
          </p:cNvPr>
          <p:cNvSpPr>
            <a:spLocks noGrp="1"/>
          </p:cNvSpPr>
          <p:nvPr>
            <p:ph type="title"/>
          </p:nvPr>
        </p:nvSpPr>
        <p:spPr/>
        <p:txBody>
          <a:bodyPr/>
          <a:lstStyle/>
          <a:p>
            <a:pPr eaLnBrk="1" hangingPunct="1"/>
            <a:r>
              <a:rPr lang="en-US" altLang="en-US"/>
              <a:t>SAS Statements</a:t>
            </a:r>
          </a:p>
        </p:txBody>
      </p:sp>
      <p:sp>
        <p:nvSpPr>
          <p:cNvPr id="94211" name="Rectangle 3">
            <a:extLst>
              <a:ext uri="{FF2B5EF4-FFF2-40B4-BE49-F238E27FC236}">
                <a16:creationId xmlns:a16="http://schemas.microsoft.com/office/drawing/2014/main" id="{2A450009-631A-949E-A6BE-BF103314A10C}"/>
              </a:ext>
            </a:extLst>
          </p:cNvPr>
          <p:cNvSpPr>
            <a:spLocks noGrp="1" noChangeArrowheads="1"/>
          </p:cNvSpPr>
          <p:nvPr>
            <p:ph idx="1"/>
          </p:nvPr>
        </p:nvSpPr>
        <p:spPr/>
        <p:txBody>
          <a:bodyPr/>
          <a:lstStyle/>
          <a:p>
            <a:pPr eaLnBrk="1" hangingPunct="1"/>
            <a:r>
              <a:rPr lang="en-US" altLang="en-US">
                <a:latin typeface="Arial Unicode MS"/>
              </a:rPr>
              <a:t>Some more examples of SUM statement are as follows:</a:t>
            </a:r>
          </a:p>
          <a:p>
            <a:pPr lvl="1" eaLnBrk="1" hangingPunct="1"/>
            <a:endParaRPr lang="en-US" altLang="en-US">
              <a:solidFill>
                <a:srgbClr val="008080"/>
              </a:solidFill>
              <a:latin typeface="Arial Unicode MS"/>
            </a:endParaRPr>
          </a:p>
          <a:p>
            <a:pPr lvl="1" eaLnBrk="1" hangingPunct="1"/>
            <a:r>
              <a:rPr lang="en-US" altLang="en-US">
                <a:solidFill>
                  <a:srgbClr val="008080"/>
                </a:solidFill>
                <a:latin typeface="Arial Unicode MS"/>
              </a:rPr>
              <a:t>balance+(-debit); </a:t>
            </a:r>
          </a:p>
          <a:p>
            <a:pPr lvl="1" eaLnBrk="1" hangingPunct="1"/>
            <a:endParaRPr lang="en-US" altLang="en-US">
              <a:solidFill>
                <a:srgbClr val="008080"/>
              </a:solidFill>
              <a:latin typeface="Arial Unicode MS"/>
            </a:endParaRPr>
          </a:p>
          <a:p>
            <a:pPr lvl="1" eaLnBrk="1" hangingPunct="1"/>
            <a:r>
              <a:rPr lang="en-US" altLang="en-US">
                <a:solidFill>
                  <a:srgbClr val="008080"/>
                </a:solidFill>
                <a:latin typeface="Arial Unicode MS"/>
              </a:rPr>
              <a:t>sumxsq+x*x; </a:t>
            </a:r>
          </a:p>
          <a:p>
            <a:pPr lvl="1" eaLnBrk="1" hangingPunct="1"/>
            <a:endParaRPr lang="en-US" altLang="en-US">
              <a:solidFill>
                <a:srgbClr val="008080"/>
              </a:solidFill>
              <a:latin typeface="Arial Unicode MS"/>
            </a:endParaRPr>
          </a:p>
          <a:p>
            <a:pPr lvl="1" eaLnBrk="1" hangingPunct="1"/>
            <a:r>
              <a:rPr lang="en-US" altLang="en-US">
                <a:solidFill>
                  <a:srgbClr val="008080"/>
                </a:solidFill>
                <a:latin typeface="Arial Unicode MS"/>
              </a:rPr>
              <a:t>nx+(x ne .); </a:t>
            </a:r>
          </a:p>
          <a:p>
            <a:pPr lvl="1" eaLnBrk="1" hangingPunct="1"/>
            <a:endParaRPr lang="en-US" altLang="en-US">
              <a:solidFill>
                <a:srgbClr val="008080"/>
              </a:solidFill>
              <a:latin typeface="Arial Unicode MS"/>
            </a:endParaRPr>
          </a:p>
          <a:p>
            <a:pPr lvl="1" eaLnBrk="1" hangingPunct="1"/>
            <a:r>
              <a:rPr lang="en-US" altLang="en-US">
                <a:solidFill>
                  <a:srgbClr val="008080"/>
                </a:solidFill>
                <a:latin typeface="Arial Unicode MS"/>
              </a:rPr>
              <a:t>if status='ready' then OK+1; </a:t>
            </a:r>
          </a:p>
          <a:p>
            <a:pPr eaLnBrk="1" hangingPunct="1"/>
            <a:endParaRPr lang="en-US" altLang="en-US">
              <a:solidFill>
                <a:srgbClr val="008080"/>
              </a:solidFill>
              <a:latin typeface="Arial Unicode MS"/>
            </a:endParaRPr>
          </a:p>
        </p:txBody>
      </p:sp>
      <p:sp>
        <p:nvSpPr>
          <p:cNvPr id="94212" name="Slide Number Placeholder 5">
            <a:extLst>
              <a:ext uri="{FF2B5EF4-FFF2-40B4-BE49-F238E27FC236}">
                <a16:creationId xmlns:a16="http://schemas.microsoft.com/office/drawing/2014/main" id="{652FB1B3-A121-6FC9-12AB-E8BCE02856A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935D1EA-4EF5-443D-8BD0-25629F785631}" type="slidenum">
              <a:rPr lang="en-US" altLang="en-US" smtClean="0">
                <a:solidFill>
                  <a:srgbClr val="898989"/>
                </a:solidFill>
              </a:rPr>
              <a:pPr/>
              <a:t>98</a:t>
            </a:fld>
            <a:endParaRPr lang="en-US" altLang="en-US">
              <a:solidFill>
                <a:srgbClr val="898989"/>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776C49AA-F58F-F2E9-273F-D7C40B588EAC}"/>
              </a:ext>
            </a:extLst>
          </p:cNvPr>
          <p:cNvSpPr>
            <a:spLocks noGrp="1"/>
          </p:cNvSpPr>
          <p:nvPr>
            <p:ph type="title"/>
          </p:nvPr>
        </p:nvSpPr>
        <p:spPr/>
        <p:txBody>
          <a:bodyPr/>
          <a:lstStyle/>
          <a:p>
            <a:pPr eaLnBrk="1" hangingPunct="1"/>
            <a:r>
              <a:rPr lang="en-US" altLang="en-US"/>
              <a:t>Reading Raw data</a:t>
            </a:r>
          </a:p>
        </p:txBody>
      </p:sp>
      <p:sp>
        <p:nvSpPr>
          <p:cNvPr id="95235" name="Rectangle 3">
            <a:extLst>
              <a:ext uri="{FF2B5EF4-FFF2-40B4-BE49-F238E27FC236}">
                <a16:creationId xmlns:a16="http://schemas.microsoft.com/office/drawing/2014/main" id="{5803F040-887B-CB24-E01C-714B2905E881}"/>
              </a:ext>
            </a:extLst>
          </p:cNvPr>
          <p:cNvSpPr>
            <a:spLocks noGrp="1" noChangeArrowheads="1"/>
          </p:cNvSpPr>
          <p:nvPr>
            <p:ph idx="1"/>
          </p:nvPr>
        </p:nvSpPr>
        <p:spPr/>
        <p:txBody>
          <a:bodyPr/>
          <a:lstStyle/>
          <a:p>
            <a:pPr eaLnBrk="1" hangingPunct="1"/>
            <a:r>
              <a:rPr lang="en-US" altLang="en-US"/>
              <a:t>Consider the following raw data file</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r>
              <a:rPr lang="en-US" altLang="en-US"/>
              <a:t>The file has the following layout:</a:t>
            </a:r>
          </a:p>
          <a:p>
            <a:pPr eaLnBrk="1" hangingPunct="1"/>
            <a:endParaRPr lang="en-US" altLang="en-US"/>
          </a:p>
          <a:p>
            <a:pPr eaLnBrk="1" hangingPunct="1"/>
            <a:endParaRPr lang="en-US" altLang="en-US"/>
          </a:p>
          <a:p>
            <a:pPr eaLnBrk="1" hangingPunct="1"/>
            <a:endParaRPr lang="en-US" altLang="en-US"/>
          </a:p>
        </p:txBody>
      </p:sp>
      <p:sp>
        <p:nvSpPr>
          <p:cNvPr id="95236" name="Slide Number Placeholder 5">
            <a:extLst>
              <a:ext uri="{FF2B5EF4-FFF2-40B4-BE49-F238E27FC236}">
                <a16:creationId xmlns:a16="http://schemas.microsoft.com/office/drawing/2014/main" id="{9CF46BA1-DA1E-3B6E-9FFA-7FD696123F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40F1EE8-FC83-41E7-AD99-6BC799DB2D2D}" type="slidenum">
              <a:rPr lang="en-US" altLang="en-US" smtClean="0">
                <a:solidFill>
                  <a:srgbClr val="898989"/>
                </a:solidFill>
              </a:rPr>
              <a:pPr/>
              <a:t>99</a:t>
            </a:fld>
            <a:endParaRPr lang="en-US" altLang="en-US">
              <a:solidFill>
                <a:srgbClr val="898989"/>
              </a:solidFill>
            </a:endParaRPr>
          </a:p>
        </p:txBody>
      </p:sp>
      <p:sp>
        <p:nvSpPr>
          <p:cNvPr id="95237" name="Text Box 4">
            <a:extLst>
              <a:ext uri="{FF2B5EF4-FFF2-40B4-BE49-F238E27FC236}">
                <a16:creationId xmlns:a16="http://schemas.microsoft.com/office/drawing/2014/main" id="{27559AD8-CBBB-8488-5B82-F9A168D8B069}"/>
              </a:ext>
            </a:extLst>
          </p:cNvPr>
          <p:cNvSpPr txBox="1">
            <a:spLocks noChangeArrowheads="1"/>
          </p:cNvSpPr>
          <p:nvPr/>
        </p:nvSpPr>
        <p:spPr bwMode="auto">
          <a:xfrm>
            <a:off x="5486400" y="2071688"/>
            <a:ext cx="2514600" cy="1603375"/>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1400" b="1" u="sng">
                <a:solidFill>
                  <a:srgbClr val="FF3300"/>
                </a:solidFill>
                <a:latin typeface="Arial Unicode MS"/>
              </a:rPr>
              <a:t>Contents of Myfile</a:t>
            </a:r>
          </a:p>
          <a:p>
            <a:pPr eaLnBrk="1" hangingPunct="1">
              <a:lnSpc>
                <a:spcPct val="70000"/>
              </a:lnSpc>
              <a:spcBef>
                <a:spcPct val="50000"/>
              </a:spcBef>
            </a:pPr>
            <a:r>
              <a:rPr lang="en-US" altLang="en-US" sz="1400" b="1">
                <a:latin typeface="Arial Unicode MS"/>
              </a:rPr>
              <a:t>101 Joe    	 M  19780305</a:t>
            </a:r>
          </a:p>
          <a:p>
            <a:pPr eaLnBrk="1" hangingPunct="1">
              <a:lnSpc>
                <a:spcPct val="70000"/>
              </a:lnSpc>
              <a:spcBef>
                <a:spcPct val="50000"/>
              </a:spcBef>
            </a:pPr>
            <a:r>
              <a:rPr lang="en-US" altLang="en-US" sz="1400" b="1">
                <a:latin typeface="Arial Unicode MS"/>
              </a:rPr>
              <a:t>123 Beth    F    19890809</a:t>
            </a:r>
          </a:p>
          <a:p>
            <a:pPr eaLnBrk="1" hangingPunct="1">
              <a:lnSpc>
                <a:spcPct val="70000"/>
              </a:lnSpc>
              <a:spcBef>
                <a:spcPct val="50000"/>
              </a:spcBef>
            </a:pPr>
            <a:r>
              <a:rPr lang="en-US" altLang="en-US" sz="1400" b="1">
                <a:latin typeface="Arial Unicode MS"/>
              </a:rPr>
              <a:t>131 Nancy F    19580226</a:t>
            </a:r>
          </a:p>
          <a:p>
            <a:pPr eaLnBrk="1" hangingPunct="1">
              <a:lnSpc>
                <a:spcPct val="70000"/>
              </a:lnSpc>
              <a:spcBef>
                <a:spcPct val="50000"/>
              </a:spcBef>
            </a:pPr>
            <a:r>
              <a:rPr lang="en-US" altLang="en-US" sz="1400" b="1">
                <a:latin typeface="Arial Unicode MS"/>
              </a:rPr>
              <a:t>121 Dave   M   19851103</a:t>
            </a:r>
          </a:p>
          <a:p>
            <a:pPr eaLnBrk="1" hangingPunct="1">
              <a:lnSpc>
                <a:spcPct val="70000"/>
              </a:lnSpc>
              <a:spcBef>
                <a:spcPct val="50000"/>
              </a:spcBef>
            </a:pPr>
            <a:r>
              <a:rPr lang="en-US" altLang="en-US" sz="1400" b="1">
                <a:latin typeface="Arial Unicode MS"/>
              </a:rPr>
              <a:t>135 Betty   F    19820815</a:t>
            </a:r>
          </a:p>
        </p:txBody>
      </p:sp>
      <p:graphicFrame>
        <p:nvGraphicFramePr>
          <p:cNvPr id="283732" name="Group 84">
            <a:extLst>
              <a:ext uri="{FF2B5EF4-FFF2-40B4-BE49-F238E27FC236}">
                <a16:creationId xmlns:a16="http://schemas.microsoft.com/office/drawing/2014/main" id="{AA394165-77AB-E884-0B6B-05B17672E064}"/>
              </a:ext>
            </a:extLst>
          </p:cNvPr>
          <p:cNvGraphicFramePr>
            <a:graphicFrameLocks noGrp="1"/>
          </p:cNvGraphicFramePr>
          <p:nvPr/>
        </p:nvGraphicFramePr>
        <p:xfrm>
          <a:off x="1371600" y="4284663"/>
          <a:ext cx="5410200" cy="1949450"/>
        </p:xfrm>
        <a:graphic>
          <a:graphicData uri="http://schemas.openxmlformats.org/drawingml/2006/table">
            <a:tbl>
              <a:tblPr/>
              <a:tblGrid>
                <a:gridCol w="1263650">
                  <a:extLst>
                    <a:ext uri="{9D8B030D-6E8A-4147-A177-3AD203B41FA5}">
                      <a16:colId xmlns:a16="http://schemas.microsoft.com/office/drawing/2014/main" val="20000"/>
                    </a:ext>
                  </a:extLst>
                </a:gridCol>
                <a:gridCol w="94615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51832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200" b="1"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Field Name</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Starting Column</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Ending Column</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400" b="1"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Description of Field</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36524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Id</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3</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Patient Id</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6524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Name</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5</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9</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Patient Name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65244">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Sex</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11</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11</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Patient’s Gender</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35389">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Dob</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13</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20</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altLang="en-US" sz="1600" b="0" i="0" u="none" strike="noStrike" cap="none" normalizeH="0" baseline="0" dirty="0">
                          <a:ln>
                            <a:noFill/>
                          </a:ln>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rPr>
                        <a:t>Patients DOB</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9925</TotalTime>
  <Words>21906</Words>
  <Application>Microsoft Office PowerPoint</Application>
  <PresentationFormat>On-screen Show (4:3)</PresentationFormat>
  <Paragraphs>3326</Paragraphs>
  <Slides>247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247</vt:i4>
      </vt:variant>
    </vt:vector>
  </HeadingPairs>
  <TitlesOfParts>
    <vt:vector size="255" baseType="lpstr">
      <vt:lpstr>Calibri</vt:lpstr>
      <vt:lpstr>Arial</vt:lpstr>
      <vt:lpstr>Calibri Light</vt:lpstr>
      <vt:lpstr>Times New Roman</vt:lpstr>
      <vt:lpstr>Wingdings</vt:lpstr>
      <vt:lpstr>Tahoma</vt:lpstr>
      <vt:lpstr>Arial Unicode MS</vt:lpstr>
      <vt:lpstr>Office Theme</vt:lpstr>
      <vt:lpstr>PowerPoint Presentation</vt:lpstr>
      <vt:lpstr>Data Science Marketplace</vt:lpstr>
      <vt:lpstr>Data Science Marketplace</vt:lpstr>
      <vt:lpstr>SAS Training</vt:lpstr>
      <vt:lpstr>What is SAS ?</vt:lpstr>
      <vt:lpstr>PowerPoint Presentation</vt:lpstr>
      <vt:lpstr>SAS Language Concepts </vt:lpstr>
      <vt:lpstr>We will study SAS in three parts</vt:lpstr>
      <vt:lpstr>First things First  - SAS Studio</vt:lpstr>
      <vt:lpstr>First things First  - SAS Studio</vt:lpstr>
      <vt:lpstr>First things First  - SAS Studio</vt:lpstr>
      <vt:lpstr>First things First  - SAS Studio</vt:lpstr>
      <vt:lpstr>PowerPoint Presentation</vt:lpstr>
      <vt:lpstr>SAS Basic Concepts</vt:lpstr>
      <vt:lpstr>SAS Basic Concepts</vt:lpstr>
      <vt:lpstr>SAS Basic Concepts</vt:lpstr>
      <vt:lpstr>SAS Basic Concepts</vt:lpstr>
      <vt:lpstr>SAS Basic Concepts</vt:lpstr>
      <vt:lpstr>SAS Basic Concepts</vt:lpstr>
      <vt:lpstr>SAS Basic Concepts</vt:lpstr>
      <vt:lpstr>SAS Basic Concepts</vt:lpstr>
      <vt:lpstr>SAS Basic Concepts</vt:lpstr>
      <vt:lpstr>SAS Basic Concepts</vt:lpstr>
      <vt:lpstr>SAS Basic Concepts</vt:lpstr>
      <vt:lpstr>SAS Basic Concepts</vt:lpstr>
      <vt:lpstr>SAS Basic Concepts</vt:lpstr>
      <vt:lpstr>SAS Basic Concepts</vt:lpstr>
      <vt:lpstr>SAS Basic Concepts</vt:lpstr>
      <vt:lpstr>SAS Basic Concepts</vt:lpstr>
      <vt:lpstr>SAS Basic Concepts – Why do we need informat and format in SAS ?</vt:lpstr>
      <vt:lpstr>SAS Basic Concepts</vt:lpstr>
      <vt:lpstr>SAS Basic Concepts</vt:lpstr>
      <vt:lpstr>SAS Basic Concepts</vt:lpstr>
      <vt:lpstr>SAS Basic Concepts</vt:lpstr>
      <vt:lpstr>SAS Basic Concepts</vt:lpstr>
      <vt:lpstr>SAS Basic Concepts</vt:lpstr>
      <vt:lpstr>SAS Basic Concepts</vt:lpstr>
      <vt:lpstr>SAS Basic Concepts</vt:lpstr>
      <vt:lpstr>SAS Basic Concepts</vt:lpstr>
      <vt:lpstr>SAS Informats</vt:lpstr>
      <vt:lpstr>SAS Informats</vt:lpstr>
      <vt:lpstr>SAS Informats</vt:lpstr>
      <vt:lpstr>SAS Informats</vt:lpstr>
      <vt:lpstr>SAS Informats</vt:lpstr>
      <vt:lpstr>SAS Formats</vt:lpstr>
      <vt:lpstr>SAS Formats</vt:lpstr>
      <vt:lpstr>SAS Formats – Association and persistence</vt:lpstr>
      <vt:lpstr>SAS Formats – Dates stored and shown</vt:lpstr>
      <vt:lpstr>Let’s import some data to play around with </vt:lpstr>
      <vt:lpstr>Let’s import some data to play around with </vt:lpstr>
      <vt:lpstr>Data set Options</vt:lpstr>
      <vt:lpstr>Data set Options</vt:lpstr>
      <vt:lpstr>Data set Options</vt:lpstr>
      <vt:lpstr>SAS System Options</vt:lpstr>
      <vt:lpstr>SAS System Options</vt:lpstr>
      <vt:lpstr>SAS System Options</vt:lpstr>
      <vt:lpstr>SAS Variables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SAS Statements</vt:lpstr>
      <vt:lpstr>Reading Raw data</vt:lpstr>
      <vt:lpstr>Reading Raw data</vt:lpstr>
      <vt:lpstr>Reading Raw data</vt:lpstr>
      <vt:lpstr>Reading Raw data</vt:lpstr>
      <vt:lpstr>Reading Raw data</vt:lpstr>
      <vt:lpstr>Reading Raw data</vt:lpstr>
      <vt:lpstr>Reading Raw data</vt:lpstr>
      <vt:lpstr>Reading Raw data</vt:lpstr>
      <vt:lpstr>Reading Raw data</vt:lpstr>
      <vt:lpstr>Reading Raw data</vt:lpstr>
      <vt:lpstr>Reading Raw data</vt:lpstr>
      <vt:lpstr>Reading Raw data</vt:lpstr>
      <vt:lpstr>Reading Raw data - Column INPUT</vt:lpstr>
      <vt:lpstr>Reading Raw data - Column INPUT</vt:lpstr>
      <vt:lpstr>Reading Raw data - Formatted INPUT</vt:lpstr>
      <vt:lpstr>Reading Raw data - Formatted INPUT</vt:lpstr>
      <vt:lpstr>Reading Raw data - List INPUT</vt:lpstr>
      <vt:lpstr>Reading Raw data - List INPUT</vt:lpstr>
      <vt:lpstr>Reading Raw data - List INPUT</vt:lpstr>
      <vt:lpstr>Reading Raw data - Modified List INPUT</vt:lpstr>
      <vt:lpstr>Reading Raw data - Modified List INPUT</vt:lpstr>
      <vt:lpstr>Reading Raw data - Modified List INPUT</vt:lpstr>
      <vt:lpstr>Reading Raw data</vt:lpstr>
      <vt:lpstr>Reading Raw data</vt:lpstr>
      <vt:lpstr>Reading Raw data -Line Pointer Controls</vt:lpstr>
      <vt:lpstr>Reading Raw data -Line Pointer Controls</vt:lpstr>
      <vt:lpstr>Reading Raw data -Line Pointer Controls</vt:lpstr>
      <vt:lpstr>Reading Raw data -Line Pointer Controls</vt:lpstr>
      <vt:lpstr>Reading Raw data - Line Hold Specifiers</vt:lpstr>
      <vt:lpstr>Reading Raw data - Line Hold Specifiers</vt:lpstr>
      <vt:lpstr>Reading Raw data - Line Hold Specifiers</vt:lpstr>
      <vt:lpstr>Reading Raw data - Line Hold Specifiers</vt:lpstr>
      <vt:lpstr>Reading Raw data - Line Hold Specifiers</vt:lpstr>
      <vt:lpstr>Reading data from Dataset</vt:lpstr>
      <vt:lpstr>Reading data from Dataset</vt:lpstr>
      <vt:lpstr>How do we create permanent dataset here in SAS Studio</vt:lpstr>
      <vt:lpstr>How do we create permanent dataset here in SAS Studio</vt:lpstr>
      <vt:lpstr>We can create code snippets that can be called later anywhere using @ invocation</vt:lpstr>
      <vt:lpstr>Calling the snippet in another code using @</vt:lpstr>
      <vt:lpstr>Using this snippet import the geo-socioeconomic csv file</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Reading data from Dataset</vt:lpstr>
      <vt:lpstr>ARRAYS</vt:lpstr>
      <vt:lpstr>ARRAYS</vt:lpstr>
      <vt:lpstr>ARRAYS</vt:lpstr>
      <vt:lpstr>ARRAYS</vt:lpstr>
      <vt:lpstr>ARRAYS</vt:lpstr>
      <vt:lpstr>ARRAYS</vt:lpstr>
      <vt:lpstr>ARRAYS</vt:lpstr>
      <vt:lpstr>SAS Functions</vt:lpstr>
      <vt:lpstr>PowerPoint Presentation</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SAS Functions</vt:lpstr>
      <vt:lpstr>PROC SQL</vt:lpstr>
      <vt:lpstr>PROC SQL</vt:lpstr>
      <vt:lpstr>PROC SQL </vt:lpstr>
      <vt:lpstr>PROC SQL</vt:lpstr>
      <vt:lpstr>Inner Join – Retrieve common cities in both datasets</vt:lpstr>
      <vt:lpstr>Inner Join – Retrieve common cities in both datasets</vt:lpstr>
      <vt:lpstr>Inner Join – Retrieve common cities in both datasets</vt:lpstr>
      <vt:lpstr>Inner Join Data step equivalent</vt:lpstr>
      <vt:lpstr>Left Join – Retrieve all cities from the first dataset, with matching values from the second</vt:lpstr>
      <vt:lpstr>Left  Join Data step equivalent</vt:lpstr>
      <vt:lpstr>Full Join – Combine all unique cities from both datasets</vt:lpstr>
      <vt:lpstr>Full Join Data step equivalent</vt:lpstr>
      <vt:lpstr>Why PROC SQL is Superior than performing these steps as a Data Steps?</vt:lpstr>
      <vt:lpstr>More examples of PROC SQL </vt:lpstr>
      <vt:lpstr>More examples of PROC SQL </vt:lpstr>
      <vt:lpstr>More examples of PROC SQL </vt:lpstr>
      <vt:lpstr>More examples of PROC SQL </vt:lpstr>
      <vt:lpstr>More examples of PROC SQL </vt:lpstr>
      <vt:lpstr>More examples of PROC SQL </vt:lpstr>
      <vt:lpstr>PowerPoint Presentation</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lpstr>PROCEDURES</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SAS SYSTEM</dc:title>
  <dc:creator>Nitin Saraswat</dc:creator>
  <cp:lastModifiedBy>Nitin Saraswat</cp:lastModifiedBy>
  <cp:revision>996</cp:revision>
  <dcterms:created xsi:type="dcterms:W3CDTF">2004-01-13T11:15:10Z</dcterms:created>
  <dcterms:modified xsi:type="dcterms:W3CDTF">2025-02-11T03:10:06Z</dcterms:modified>
</cp:coreProperties>
</file>